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9" r:id="rId2"/>
    <p:sldId id="260" r:id="rId3"/>
    <p:sldId id="262" r:id="rId4"/>
    <p:sldId id="264" r:id="rId5"/>
    <p:sldId id="257" r:id="rId6"/>
    <p:sldId id="265" r:id="rId7"/>
    <p:sldId id="267" r:id="rId8"/>
    <p:sldId id="266" r:id="rId9"/>
    <p:sldId id="268" r:id="rId10"/>
    <p:sldId id="270" r:id="rId11"/>
    <p:sldId id="277" r:id="rId12"/>
    <p:sldId id="278" r:id="rId13"/>
    <p:sldId id="279" r:id="rId14"/>
    <p:sldId id="280" r:id="rId15"/>
    <p:sldId id="271" r:id="rId16"/>
    <p:sldId id="272" r:id="rId17"/>
    <p:sldId id="273" r:id="rId18"/>
    <p:sldId id="274" r:id="rId19"/>
    <p:sldId id="275" r:id="rId20"/>
    <p:sldId id="276" r:id="rId21"/>
    <p:sldId id="256" r:id="rId22"/>
    <p:sldId id="25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5C040-D544-44A2-A61C-6E61376B0E3F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ABC24-EBF4-41F0-B36B-6026187E6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ABC24-EBF4-41F0-B36B-6026187E69B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ABC24-EBF4-41F0-B36B-6026187E69B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B619-788B-4C1F-857A-54EB8FDAD705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107C2-D7D0-4FE3-B03E-C518232138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B619-788B-4C1F-857A-54EB8FDAD705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107C2-D7D0-4FE3-B03E-C518232138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B619-788B-4C1F-857A-54EB8FDAD705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107C2-D7D0-4FE3-B03E-C518232138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B619-788B-4C1F-857A-54EB8FDAD705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107C2-D7D0-4FE3-B03E-C518232138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B619-788B-4C1F-857A-54EB8FDAD705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107C2-D7D0-4FE3-B03E-C518232138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B619-788B-4C1F-857A-54EB8FDAD705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107C2-D7D0-4FE3-B03E-C518232138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B619-788B-4C1F-857A-54EB8FDAD705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107C2-D7D0-4FE3-B03E-C518232138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B619-788B-4C1F-857A-54EB8FDAD705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107C2-D7D0-4FE3-B03E-C518232138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B619-788B-4C1F-857A-54EB8FDAD705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107C2-D7D0-4FE3-B03E-C518232138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B619-788B-4C1F-857A-54EB8FDAD705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107C2-D7D0-4FE3-B03E-C518232138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B619-788B-4C1F-857A-54EB8FDAD705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107C2-D7D0-4FE3-B03E-C518232138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CB619-788B-4C1F-857A-54EB8FDAD705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107C2-D7D0-4FE3-B03E-C518232138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sLOVENčINA NETRADIčNE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Vesna Kámaňová</a:t>
            </a:r>
          </a:p>
          <a:p>
            <a:r>
              <a:rPr lang="sk-SK" dirty="0" smtClean="0"/>
              <a:t>Základná škola 15. oktíobra Pivnica</a:t>
            </a:r>
          </a:p>
          <a:p>
            <a:r>
              <a:rPr lang="sk-SK" dirty="0" smtClean="0"/>
              <a:t>Srbsko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5984" y="57148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sk-SK" b="1" dirty="0" smtClean="0"/>
              <a:t>Práca skupín</a:t>
            </a:r>
            <a:r>
              <a:rPr lang="sk-SK" dirty="0" smtClean="0"/>
              <a:t>  - </a:t>
            </a:r>
            <a:r>
              <a:rPr lang="sk-SK" b="1" dirty="0" smtClean="0"/>
              <a:t>nová forma brainstormingu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k-SK" dirty="0" smtClean="0"/>
              <a:t>Práca skupín trvá približne 10 minút, potom nasleduje prezentovanie.</a:t>
            </a:r>
            <a:endParaRPr lang="en-US" dirty="0" smtClean="0"/>
          </a:p>
          <a:p>
            <a:endParaRPr lang="en-US" dirty="0" smtClean="0"/>
          </a:p>
          <a:p>
            <a:r>
              <a:rPr lang="sk-SK" b="1" dirty="0" smtClean="0"/>
              <a:t>Šesť mysliacich klobúkov</a:t>
            </a:r>
            <a:r>
              <a:rPr lang="sk-SK" dirty="0" smtClean="0"/>
              <a:t> je metóda kreatívneho myslenia a riešenia problémov. Jej princípom je použitie šiestich rôznych uhlov pohľadu na jednu vec. Týchto šesť uhlov je symbolicky vyjadrených šiestimi farbami – biela, červená, žltá, čierna, zelená a modrá</a:t>
            </a:r>
            <a:endParaRPr lang="en-US" dirty="0" smtClean="0"/>
          </a:p>
          <a:p>
            <a:r>
              <a:rPr lang="sk-SK" i="1" dirty="0" smtClean="0"/>
              <a:t>Využívanie techniky šiestich mysliacich klobúkov v procese vyučovania nám môže otvoriť nové možnosti pri interpretácii textu, naučí žiakov pozerať sa na problémy z viacerých strán a v konečnom dôsledku môže podporiť aj ich kreativitu.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8" name="Content Placeholder 7" descr="IMG_08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4290"/>
            <a:ext cx="4038600" cy="30289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/>
              <a:t>Scénka: </a:t>
            </a:r>
            <a:r>
              <a:rPr lang="sk-SK" dirty="0" smtClean="0"/>
              <a:t>vyzveme žiakov, ktorí  zahrajú scénku. </a:t>
            </a:r>
            <a:r>
              <a:rPr lang="sk-SK" i="1" dirty="0" smtClean="0"/>
              <a:t>/na domácu úlohu si mali prichystať dialogizáciu/</a:t>
            </a:r>
            <a:endParaRPr lang="en-US" dirty="0" smtClean="0"/>
          </a:p>
          <a:p>
            <a:r>
              <a:rPr lang="sk-SK" dirty="0" smtClean="0"/>
              <a:t>Žiaci zahrajú scénku, rozhovor medzi  Ančou a Ďurom, a rozhovor v policajnom úrade.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Každá skupina dostane komiksové bubliny, na ktoré napíše svoj </a:t>
            </a:r>
            <a:r>
              <a:rPr lang="sk-SK" b="1" dirty="0" smtClean="0"/>
              <a:t>odkaz </a:t>
            </a:r>
            <a:r>
              <a:rPr lang="sk-SK" dirty="0" smtClean="0"/>
              <a:t> Zypa Cupákovi a Anči, odporúčanie, výstrahu, návrh na riešenie ich problémov, konfliktov a pod. </a:t>
            </a:r>
            <a:endParaRPr lang="en-US" dirty="0" smtClean="0"/>
          </a:p>
          <a:p>
            <a:r>
              <a:rPr lang="sk-SK" dirty="0" smtClean="0"/>
              <a:t>Žiaci svoje odkazy – </a:t>
            </a:r>
            <a:r>
              <a:rPr lang="sk-SK" i="1" dirty="0" smtClean="0"/>
              <a:t>bubliny</a:t>
            </a:r>
            <a:r>
              <a:rPr lang="sk-SK" dirty="0" smtClean="0"/>
              <a:t> prečítajú a vložia do obálky, ktorý nám predstavuje fiktívny list Ďurovi Sirákovi.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/>
              <a:t>Zážitková metóda</a:t>
            </a:r>
            <a:r>
              <a:rPr lang="sk-SK" dirty="0" smtClean="0"/>
              <a:t> – </a:t>
            </a:r>
            <a:r>
              <a:rPr lang="sk-SK" b="1" i="1" dirty="0" smtClean="0"/>
              <a:t>vyjadrovanie emócií pomocou predmetu</a:t>
            </a:r>
            <a:r>
              <a:rPr lang="sk-SK" dirty="0" smtClean="0"/>
              <a:t>.</a:t>
            </a:r>
            <a:endParaRPr lang="en-US" dirty="0" smtClean="0"/>
          </a:p>
          <a:p>
            <a:r>
              <a:rPr lang="sk-SK" b="1" dirty="0" smtClean="0"/>
              <a:t>Hra s fiktívnym listom</a:t>
            </a:r>
            <a:r>
              <a:rPr lang="sk-SK" dirty="0" smtClean="0"/>
              <a:t>: žiaci si budú podávať list na povel učiteľky, s určitou emóciou budú podávať a prímať list, tak aby vyjadrili: lásku, radosť, sklamanie, prekvapenie, nenávisť, netrpezlivosť, obdiv, hnev, uľavenie, potešenie, rozhorčenie, nervozitu, šťastie...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b="1" dirty="0" smtClean="0"/>
              <a:t>Evaluácia hodiny</a:t>
            </a:r>
            <a:r>
              <a:rPr lang="sk-SK" dirty="0" smtClean="0"/>
              <a:t>: vyzveme žiakov, aby zhodnotili svoju prácu tak, že ukážu palec hore, palec dolu, alebo palec nabok.</a:t>
            </a:r>
            <a:endParaRPr lang="en-US" dirty="0" smtClean="0"/>
          </a:p>
          <a:p>
            <a:r>
              <a:rPr lang="sk-SK" dirty="0" smtClean="0"/>
              <a:t> </a:t>
            </a:r>
            <a:endParaRPr lang="en-US" dirty="0" smtClean="0"/>
          </a:p>
          <a:p>
            <a:r>
              <a:rPr lang="sk-SK" dirty="0" smtClean="0"/>
              <a:t> Učiteľka žiakov pochváli za ich snahu a dobré nápady tak, že ich vyzve, aby zodvihli pravú ruku a spolužiaka z pravej strany potľapkali po rameni. </a:t>
            </a:r>
            <a:endParaRPr lang="en-US" dirty="0" smtClean="0"/>
          </a:p>
          <a:p>
            <a:r>
              <a:rPr lang="sk-SK" dirty="0" smtClean="0"/>
              <a:t> </a:t>
            </a:r>
            <a:endParaRPr lang="en-US" dirty="0" smtClean="0"/>
          </a:p>
          <a:p>
            <a:r>
              <a:rPr lang="sk-SK" b="1" dirty="0" smtClean="0"/>
              <a:t>Voliteľná domáca úloha:</a:t>
            </a:r>
            <a:endParaRPr lang="en-US" dirty="0" smtClean="0"/>
          </a:p>
          <a:p>
            <a:pPr lvl="0"/>
            <a:r>
              <a:rPr lang="sk-SK" dirty="0" smtClean="0"/>
              <a:t>Ppt prezentácia o spisovateľovi a diele</a:t>
            </a:r>
            <a:endParaRPr lang="en-US" dirty="0" smtClean="0"/>
          </a:p>
          <a:p>
            <a:pPr lvl="0"/>
            <a:r>
              <a:rPr lang="sk-SK" dirty="0" smtClean="0"/>
              <a:t>Komiks podľa úryvku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k-SK" b="1" dirty="0" smtClean="0"/>
              <a:t>1. skupina:</a:t>
            </a:r>
            <a:endParaRPr lang="en-US" dirty="0" smtClean="0"/>
          </a:p>
          <a:p>
            <a:r>
              <a:rPr lang="sk-SK" b="1" dirty="0" smtClean="0"/>
              <a:t> Biely klobúk:</a:t>
            </a:r>
            <a:r>
              <a:rPr lang="sk-SK" dirty="0" smtClean="0"/>
              <a:t> Je to farba nestrannosti. Žiaci udávajú len konkrétne fakty, čísla, informácie bez emócií. Títo žiaci sú len ako nejaký počítač, ktorý zbiera údaje. Žiaci v tejto skupine si pripravia stručnú reprodukciu bez hodnotenia, bez vyjadrenia vlastných názorov. Môžu stručne informovať o prostredí, v ktorom sa odohráva dej, môžu povedať mená hlavných postáv a pod.</a:t>
            </a:r>
            <a:endParaRPr lang="en-US" dirty="0" smtClean="0"/>
          </a:p>
          <a:p>
            <a:endParaRPr lang="sk-SK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k-SK" b="1" dirty="0" smtClean="0"/>
              <a:t>2. skupina:</a:t>
            </a:r>
            <a:endParaRPr lang="en-US" dirty="0" smtClean="0"/>
          </a:p>
          <a:p>
            <a:r>
              <a:rPr lang="sk-SK" b="1" dirty="0" smtClean="0"/>
              <a:t> Červený klobúk</a:t>
            </a:r>
            <a:r>
              <a:rPr lang="sk-SK" dirty="0" smtClean="0"/>
              <a:t>: Farba emócií. Žiaci, ktorí majú tento klobúk na hlave rozprávajú pod vplyvom citov prehnane emocionálne, spontánne, uvoľnene, nemusia zdôvodňovať svoje pocity. Táto skupina žiakov opíše a vysvetlí svoje pocity po prečítaní úryvku. Povedia, ktorá postava si získala ich srdce, čo im urobilo radosť a naopak, ktorá postava ich nahnevala.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b="1" dirty="0" smtClean="0"/>
              <a:t>3. skupina:</a:t>
            </a:r>
            <a:endParaRPr lang="en-US" dirty="0" smtClean="0"/>
          </a:p>
          <a:p>
            <a:r>
              <a:rPr lang="sk-SK" b="1" dirty="0" smtClean="0"/>
              <a:t> Žltý klobúk</a:t>
            </a:r>
            <a:r>
              <a:rPr lang="sk-SK" dirty="0" smtClean="0"/>
              <a:t>: Farba slnka a optimizmu. Žiaci sa dívajú na veci pozitívne. Vysvetľujú argumenty tak, že pôsobia až ako prehnaní optimisti. Snažia sa vysvetliť, prečo je prečítaná ukážka pekná a dobrá. Píšu o pozitívnych veciach, ktoré objavili. Tieto hodnoty opierajú o konkrétne argumenty. Môžu tiež hovoriť o postave, ktorá sa im javí ako dobrá, vysvetlia svoje tvrdenia a vypíšu aj konkrétne vety z ukážky, ktoré potvrdzujú ich stanovisko.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k-SK" b="1" dirty="0" smtClean="0"/>
              <a:t>4. skupina: </a:t>
            </a:r>
            <a:endParaRPr lang="en-US" dirty="0" smtClean="0"/>
          </a:p>
          <a:p>
            <a:r>
              <a:rPr lang="sk-SK" b="1" dirty="0" smtClean="0"/>
              <a:t> Čierny klobúk</a:t>
            </a:r>
            <a:r>
              <a:rPr lang="sk-SK" dirty="0" smtClean="0"/>
              <a:t>: Farba smútku a pesimizmu. Žiaci rozprávajú pesimisticky, hľadajú čo je v úryvku negatívne, hľadajú problémy, úskalia. Upozorňujú na ne. Kritiku opierajú o konkrétne argumenty. Uvažujú nad tým, prečo sa niektorá z postáv správa negatívne, hľadajú dôvody jej správania. Vypíšu vety, v ktorých cítiť zlo, negativizmus. Vysvetlia, prečo to tak je.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b="1" dirty="0" smtClean="0"/>
              <a:t>5. skupina:</a:t>
            </a:r>
            <a:endParaRPr lang="en-US" dirty="0" smtClean="0"/>
          </a:p>
          <a:p>
            <a:r>
              <a:rPr lang="sk-SK" b="1" dirty="0" smtClean="0"/>
              <a:t>Zelený klobúk</a:t>
            </a:r>
            <a:r>
              <a:rPr lang="sk-SK" dirty="0" smtClean="0"/>
              <a:t>: Je to farba tvorivého a pozitívneho myslenia. Žiaci, ktorí majú tento klobúk, hovoria o téme tak, že sa snažia vymyslieť niečo nové, ešte nepoznané, čo súvisí s danou problematikou. Dávajú odpovede na otázky: Ako vec alebo situáciu ináč využiť? Čo môže iné ponúknuť? Vymýšľajú nové nápady. Žiaci vymyslia napríklad iný záver, iný zvrat v deji, nový nadpis, resp. vymyslia ďalšiu postavu, ktorá môže vstúpiť do deja a môže ho ovplyvniť.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5720" y="857232"/>
            <a:ext cx="8472518" cy="5554683"/>
          </a:xfrm>
        </p:spPr>
        <p:txBody>
          <a:bodyPr>
            <a:normAutofit fontScale="92500" lnSpcReduction="20000"/>
          </a:bodyPr>
          <a:lstStyle/>
          <a:p>
            <a:r>
              <a:rPr lang="sk-SK" b="1" dirty="0" smtClean="0"/>
              <a:t>Predmet:</a:t>
            </a:r>
            <a:r>
              <a:rPr lang="en-US" b="1" dirty="0" smtClean="0"/>
              <a:t>  </a:t>
            </a:r>
            <a:r>
              <a:rPr lang="sk-SK" dirty="0" smtClean="0"/>
              <a:t>Slovenský jazy</a:t>
            </a:r>
            <a:r>
              <a:rPr lang="en-US" dirty="0" smtClean="0"/>
              <a:t>K</a:t>
            </a:r>
            <a:r>
              <a:rPr lang="sk-SK" dirty="0" smtClean="0"/>
              <a:t> </a:t>
            </a:r>
            <a:endParaRPr lang="en-US" dirty="0" smtClean="0"/>
          </a:p>
          <a:p>
            <a:r>
              <a:rPr lang="sk-SK" b="1" dirty="0" smtClean="0"/>
              <a:t>Vyučovacia </a:t>
            </a:r>
            <a:r>
              <a:rPr lang="sk-SK" b="1" dirty="0" smtClean="0"/>
              <a:t>jednotka:</a:t>
            </a:r>
            <a:r>
              <a:rPr lang="en-US" b="1" dirty="0" smtClean="0"/>
              <a:t>   </a:t>
            </a:r>
            <a:r>
              <a:rPr lang="sk-SK" dirty="0" smtClean="0"/>
              <a:t>Ján </a:t>
            </a:r>
            <a:r>
              <a:rPr lang="sk-SK" dirty="0" smtClean="0"/>
              <a:t>Čajak ml.: Zypa Cupák </a:t>
            </a:r>
            <a:endParaRPr lang="en-US" dirty="0" smtClean="0"/>
          </a:p>
          <a:p>
            <a:r>
              <a:rPr lang="sk-SK" b="1" dirty="0" smtClean="0"/>
              <a:t>Tematický celok</a:t>
            </a:r>
            <a:r>
              <a:rPr lang="sk-SK" b="1" dirty="0" smtClean="0"/>
              <a:t>:</a:t>
            </a:r>
            <a:r>
              <a:rPr lang="sk-SK" dirty="0" smtClean="0"/>
              <a:t> </a:t>
            </a:r>
            <a:r>
              <a:rPr lang="en-US" dirty="0" smtClean="0"/>
              <a:t> </a:t>
            </a:r>
            <a:r>
              <a:rPr lang="sk-SK" dirty="0" smtClean="0"/>
              <a:t>Literatúra </a:t>
            </a:r>
            <a:r>
              <a:rPr lang="sk-SK" dirty="0" smtClean="0"/>
              <a:t>– Naši ľudia</a:t>
            </a:r>
            <a:endParaRPr lang="en-US" dirty="0" smtClean="0"/>
          </a:p>
          <a:p>
            <a:r>
              <a:rPr lang="sk-SK" dirty="0" smtClean="0"/>
              <a:t> </a:t>
            </a:r>
            <a:r>
              <a:rPr lang="sk-SK" b="1" dirty="0" smtClean="0"/>
              <a:t>Typ </a:t>
            </a:r>
            <a:r>
              <a:rPr lang="sk-SK" b="1" dirty="0" smtClean="0"/>
              <a:t>hodiny:</a:t>
            </a:r>
            <a:r>
              <a:rPr lang="en-US" b="1" dirty="0" smtClean="0"/>
              <a:t>  </a:t>
            </a:r>
            <a:r>
              <a:rPr lang="sk-SK" dirty="0" smtClean="0"/>
              <a:t>upevňovanie učiva</a:t>
            </a:r>
            <a:endParaRPr lang="en-US" dirty="0" smtClean="0"/>
          </a:p>
          <a:p>
            <a:r>
              <a:rPr lang="sk-SK" b="1" dirty="0" smtClean="0"/>
              <a:t>Cieľ hodiny: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  <a:r>
              <a:rPr lang="sk-SK" dirty="0" smtClean="0"/>
              <a:t>upevniť </a:t>
            </a:r>
            <a:r>
              <a:rPr lang="sk-SK" dirty="0" smtClean="0"/>
              <a:t>poznatky o živote a tvorbe spisovateľa, charakteristika postáv a prostredia, reprodukovať dej, rozvíjať tvorivosť, empatiu a zážitkovosť, naučiť žiakov pozerať sa na problémy z viacerých strán a v konečnom dôsledku môžeme podporiť aj ich kreativitu.</a:t>
            </a:r>
            <a:endParaRPr lang="en-US" dirty="0" smtClean="0"/>
          </a:p>
          <a:p>
            <a:pPr>
              <a:buNone/>
            </a:pPr>
            <a:r>
              <a:rPr lang="sk-SK" dirty="0" smtClean="0"/>
              <a:t> 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b="1" dirty="0" smtClean="0"/>
              <a:t>6. skupina: </a:t>
            </a:r>
            <a:endParaRPr lang="en-US" dirty="0" smtClean="0"/>
          </a:p>
          <a:p>
            <a:r>
              <a:rPr lang="sk-SK" b="1" dirty="0" smtClean="0"/>
              <a:t> Modrý klobúk</a:t>
            </a:r>
            <a:r>
              <a:rPr lang="sk-SK" dirty="0" smtClean="0"/>
              <a:t>: Je to klobúk nadhľadu, objektivity.Je to tiež farba neba nad hlavou. Kto ho má na hlave, nachádza sa práve v riadiacej funkcii. Žiaci v tejto skupine všetkých počúvajú a dávajú dokopy informácie, ktoré v triede odzneli. Snažia sa viaceré pohľady zhrnúť, nájsť riešenie, východisko, vypracúvajú závery.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 descr="IMG_083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622"/>
          <p:cNvPicPr>
            <a:picLocks noChangeAspect="1" noChangeArrowheads="1"/>
          </p:cNvPicPr>
          <p:nvPr/>
        </p:nvPicPr>
        <p:blipFill>
          <a:blip r:embed="rId2"/>
          <a:srcRect l="2284" t="18651" r="65189" b="49542"/>
          <a:stretch>
            <a:fillRect/>
          </a:stretch>
        </p:blipFill>
        <p:spPr bwMode="auto">
          <a:xfrm>
            <a:off x="4152887" y="857232"/>
            <a:ext cx="4991113" cy="488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785794"/>
            <a:ext cx="8305479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Je to klobúk nadhľadu,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objektivity.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Je to tiež  farba neba nad hlavou.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Kto ho má na hlave,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nachádza sa práve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v riadiacej funkcii.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Žiaci v tejto skupine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všetkých počúvajú a dávajú dokopy informácie,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ktoré v triede odzneli.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Snažia sa viaceré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pohľady zhrnúť, nájsť riešenie pre konflikty,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</a:t>
            </a:r>
            <a:r>
              <a:rPr kumimoji="0" lang="sk-SK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východisko, vypracúvajú závery.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</a:t>
            </a:r>
            <a:r>
              <a:rPr kumimoji="0" lang="sk-SK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S nadhľadom sa pokúsia vyhodnotiť správanie</a:t>
            </a: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hlavných postáv</a:t>
            </a: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sk-SK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28596" y="1000108"/>
            <a:ext cx="8258204" cy="512605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sk-SK" b="1" dirty="0" smtClean="0"/>
              <a:t>Metódy </a:t>
            </a:r>
            <a:r>
              <a:rPr lang="sk-SK" b="1" dirty="0" smtClean="0"/>
              <a:t>práce</a:t>
            </a:r>
            <a:r>
              <a:rPr lang="sk-SK" b="1" dirty="0" smtClean="0"/>
              <a:t>:</a:t>
            </a:r>
            <a:endParaRPr lang="en-US" dirty="0" smtClean="0"/>
          </a:p>
          <a:p>
            <a:pPr>
              <a:buNone/>
            </a:pPr>
            <a:r>
              <a:rPr lang="sk-SK" b="1" dirty="0" smtClean="0"/>
              <a:t> </a:t>
            </a:r>
            <a:r>
              <a:rPr lang="sk-SK" dirty="0" smtClean="0"/>
              <a:t>demonštračna </a:t>
            </a:r>
            <a:r>
              <a:rPr lang="sk-SK" dirty="0" smtClean="0"/>
              <a:t>metóda, diskusia, práca s textom, práca v skupinách, </a:t>
            </a:r>
            <a:r>
              <a:rPr lang="sk-SK" dirty="0" smtClean="0"/>
              <a:t>prezentovanie,</a:t>
            </a:r>
            <a:r>
              <a:rPr lang="en-US" dirty="0" smtClean="0"/>
              <a:t> </a:t>
            </a:r>
            <a:r>
              <a:rPr lang="sk-SK" dirty="0" smtClean="0"/>
              <a:t>hranie </a:t>
            </a:r>
            <a:r>
              <a:rPr lang="sk-SK" dirty="0" smtClean="0"/>
              <a:t>rolí – scénka, zážitkové metódy</a:t>
            </a:r>
            <a:endParaRPr lang="en-US" dirty="0" smtClean="0"/>
          </a:p>
          <a:p>
            <a:pPr>
              <a:buNone/>
            </a:pPr>
            <a:r>
              <a:rPr lang="sk-SK" b="1" dirty="0" smtClean="0"/>
              <a:t>nová forma brainstormingu - Šesť mysliacich klobúkov</a:t>
            </a:r>
            <a:endParaRPr lang="en-US" dirty="0" smtClean="0"/>
          </a:p>
          <a:p>
            <a:pPr>
              <a:buNone/>
            </a:pPr>
            <a:r>
              <a:rPr lang="sk-SK" dirty="0" smtClean="0"/>
              <a:t> 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F</a:t>
            </a:r>
            <a:r>
              <a:rPr lang="sk-SK" b="1" dirty="0" smtClean="0"/>
              <a:t>ormy </a:t>
            </a:r>
            <a:r>
              <a:rPr lang="sk-SK" b="1" dirty="0" smtClean="0"/>
              <a:t>práce </a:t>
            </a:r>
            <a:r>
              <a:rPr lang="en-US" b="1" dirty="0" smtClean="0"/>
              <a:t> </a:t>
            </a:r>
            <a:r>
              <a:rPr lang="sk-SK" dirty="0" smtClean="0"/>
              <a:t>frontálny</a:t>
            </a:r>
            <a:r>
              <a:rPr lang="sk-SK" dirty="0" smtClean="0"/>
              <a:t>, individuálny, kooperatívny</a:t>
            </a:r>
            <a:endParaRPr lang="en-US" dirty="0" smtClean="0"/>
          </a:p>
          <a:p>
            <a:pPr>
              <a:buNone/>
            </a:pPr>
            <a:r>
              <a:rPr lang="sk-SK" dirty="0" smtClean="0"/>
              <a:t> </a:t>
            </a:r>
            <a:endParaRPr lang="en-US" dirty="0" smtClean="0"/>
          </a:p>
          <a:p>
            <a:pPr>
              <a:buNone/>
            </a:pPr>
            <a:r>
              <a:rPr lang="sk-SK" b="1" dirty="0" smtClean="0"/>
              <a:t>Pomôcky</a:t>
            </a:r>
            <a:r>
              <a:rPr lang="sk-SK" b="1" dirty="0" smtClean="0"/>
              <a:t>:</a:t>
            </a:r>
            <a:endParaRPr lang="en-US" dirty="0" smtClean="0"/>
          </a:p>
          <a:p>
            <a:pPr>
              <a:buNone/>
            </a:pPr>
            <a:r>
              <a:rPr lang="sk-SK" dirty="0" smtClean="0"/>
              <a:t>bludisko o Čajakovi - životopis, dataprojektoer  a ppt prezentácia – literárny kvíz, učebnica, Zypa Cupák – insert z filmu, úlohy vytlačené na lístkoch v podobe farebných klobúkov,  papiere s ilustráciou Zypa Cupáka, komiksové bubliny pre skupiny  a list...</a:t>
            </a:r>
            <a:endParaRPr lang="en-US" dirty="0" smtClean="0"/>
          </a:p>
          <a:p>
            <a:pPr>
              <a:buNone/>
            </a:pPr>
            <a:r>
              <a:rPr lang="sk-SK" dirty="0" smtClean="0"/>
              <a:t>na hranie rolí rekvizity a pod.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sk-SK" b="1" dirty="0" smtClean="0"/>
              <a:t>úvod</a:t>
            </a:r>
            <a:r>
              <a:rPr lang="sk-SK" dirty="0" smtClean="0"/>
              <a:t>: približne 5. minút</a:t>
            </a:r>
            <a:endParaRPr lang="en-US" dirty="0" smtClean="0"/>
          </a:p>
          <a:p>
            <a:r>
              <a:rPr lang="sk-SK" dirty="0" smtClean="0"/>
              <a:t>Žiaci pracujú v skupinách, </a:t>
            </a:r>
            <a:r>
              <a:rPr lang="sk-SK" dirty="0" smtClean="0"/>
              <a:t>konsultujú </a:t>
            </a:r>
            <a:r>
              <a:rPr lang="sk-SK" dirty="0" smtClean="0"/>
              <a:t>sa a vypracovávajú bludisko. </a:t>
            </a:r>
          </a:p>
          <a:p>
            <a:pPr algn="just">
              <a:buNone/>
            </a:pPr>
            <a:endParaRPr lang="en-US" dirty="0" smtClean="0"/>
          </a:p>
          <a:p>
            <a:pPr algn="just"/>
            <a:r>
              <a:rPr lang="sk-SK" b="1" dirty="0" smtClean="0"/>
              <a:t>Evokácia</a:t>
            </a:r>
            <a:r>
              <a:rPr lang="sk-SK" dirty="0" smtClean="0"/>
              <a:t>: žiakov rozdeliť do 6. skupín, každý žiak si nájde svoje miesto podľa kartičiek, kde sú vypísné mená žiakov jednej skupiny. Žiaci dostanú bludisko, v ktorom majú vyhľadať cestičku od štartu po cieľ, postupujúc po políčkach, ktoré obsahujú presné informácie o spisovateľovi. Týmto si zopakujeme  informácie, ktoré odzneli na minulej hodine. Pracujú 5 minút a potom jedna skupina prečíta výsledky svojej práce. Žiaci zhodnotia ako sa im úloha darila, a kto chce môže ešte doplniť informácie o Čajakovi.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000100" y="1214422"/>
          <a:ext cx="7334282" cy="4597420"/>
        </p:xfrm>
        <a:graphic>
          <a:graphicData uri="http://schemas.openxmlformats.org/drawingml/2006/table">
            <a:tbl>
              <a:tblPr/>
              <a:tblGrid>
                <a:gridCol w="791057"/>
                <a:gridCol w="808597"/>
                <a:gridCol w="885607"/>
                <a:gridCol w="885607"/>
                <a:gridCol w="1001121"/>
                <a:gridCol w="1001121"/>
                <a:gridCol w="980586"/>
                <a:gridCol w="980586"/>
              </a:tblGrid>
              <a:tr h="8891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700">
                          <a:latin typeface="Calibri"/>
                          <a:ea typeface="Calibri"/>
                          <a:cs typeface="Times New Roman"/>
                        </a:rPr>
                        <a:t>učiteľ, prozaik, novinár, redaktor časopisov, prekladateľ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k-SK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700">
                          <a:latin typeface="Calibri"/>
                          <a:ea typeface="Calibri"/>
                          <a:cs typeface="Times New Roman"/>
                        </a:rPr>
                        <a:t>narodil sa v Báčskom Petrovci 1879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k-SK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700">
                          <a:latin typeface="Calibri"/>
                          <a:ea typeface="Calibri"/>
                          <a:cs typeface="Times New Roman"/>
                        </a:rPr>
                        <a:t>pracoval na veľvyslanectve v Česku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sk-SK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k-SK" sz="700">
                          <a:latin typeface="Calibri"/>
                          <a:ea typeface="Calibri"/>
                          <a:cs typeface="Times New Roman"/>
                        </a:rPr>
                        <a:t>existovali 4 generácie Čajakovcov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k-SK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63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700">
                          <a:latin typeface="Calibri"/>
                          <a:ea typeface="Calibri"/>
                          <a:cs typeface="Times New Roman"/>
                        </a:rPr>
                        <a:t>povolaním lekár, prozaik a dramatik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700">
                          <a:latin typeface="Calibri"/>
                          <a:ea typeface="Calibri"/>
                          <a:cs typeface="Times New Roman"/>
                        </a:rPr>
                        <a:t>narodil sa v Selenči roku 1897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700">
                          <a:latin typeface="Calibri"/>
                          <a:ea typeface="Calibri"/>
                          <a:cs typeface="Times New Roman"/>
                        </a:rPr>
                        <a:t>Študoval medicínu a filozofiu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700">
                          <a:latin typeface="Calibri"/>
                          <a:ea typeface="Calibri"/>
                          <a:cs typeface="Times New Roman"/>
                        </a:rPr>
                        <a:t>po vojne pracoval na Ministerstve zahraničia ČSR v Maďarsku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700">
                          <a:latin typeface="Calibri"/>
                          <a:ea typeface="Calibri"/>
                          <a:cs typeface="Times New Roman"/>
                        </a:rPr>
                        <a:t>jeho literárnu tvorbu ovplyvnili realistickí spisovatelia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700">
                          <a:latin typeface="Calibri"/>
                          <a:ea typeface="Calibri"/>
                          <a:cs typeface="Times New Roman"/>
                        </a:rPr>
                        <a:t>román 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700">
                          <a:latin typeface="Calibri"/>
                          <a:ea typeface="Calibri"/>
                          <a:cs typeface="Times New Roman"/>
                        </a:rPr>
                        <a:t>Zuzka Turanová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k-SK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29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700">
                          <a:latin typeface="Calibri"/>
                          <a:ea typeface="Calibri"/>
                          <a:cs typeface="Times New Roman"/>
                        </a:rPr>
                        <a:t>  obľubený autor  pre 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700">
                          <a:latin typeface="Calibri"/>
                          <a:ea typeface="Calibri"/>
                          <a:cs typeface="Times New Roman"/>
                        </a:rPr>
                        <a:t>deti 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700">
                          <a:latin typeface="Calibri"/>
                          <a:ea typeface="Calibri"/>
                          <a:cs typeface="Times New Roman"/>
                        </a:rPr>
                        <a:t>syn prozaika Jána Čajaka a vnuk básnika Janka Čajaka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700">
                          <a:latin typeface="Calibri"/>
                          <a:ea typeface="Calibri"/>
                          <a:cs typeface="Times New Roman"/>
                        </a:rPr>
                        <a:t>študoval evanjelickú teológiu a pedagogiku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700">
                          <a:latin typeface="Calibri"/>
                          <a:ea typeface="Calibri"/>
                          <a:cs typeface="Times New Roman"/>
                        </a:rPr>
                        <a:t>profesor slovenčiny a dejepisu na gymnáziu v Petrovci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700">
                          <a:latin typeface="Calibri"/>
                          <a:ea typeface="Calibri"/>
                          <a:cs typeface="Times New Roman"/>
                        </a:rPr>
                        <a:t>jeho literárnu tvorbu ovplyvnili romantickí spisovatelia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700">
                          <a:latin typeface="Calibri"/>
                          <a:ea typeface="Calibri"/>
                          <a:cs typeface="Times New Roman"/>
                        </a:rPr>
                        <a:t>humoristická poviedka Báťa Ondriš Pazúrik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44958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700">
                          <a:latin typeface="Calibri"/>
                          <a:ea typeface="Calibri"/>
                          <a:cs typeface="Times New Roman"/>
                        </a:rPr>
                        <a:t>zberateľ ľudovej slovesnosti 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k-SK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700">
                          <a:latin typeface="Calibri"/>
                          <a:ea typeface="Calibri"/>
                          <a:cs typeface="Times New Roman"/>
                        </a:rPr>
                        <a:t>na charakterizáciu postáv využíva slang 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3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700">
                          <a:latin typeface="Calibri"/>
                          <a:ea typeface="Calibri"/>
                          <a:cs typeface="Times New Roman"/>
                        </a:rPr>
                        <a:t>v jeho tvorbe dominujú balady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700">
                          <a:latin typeface="Calibri"/>
                          <a:ea typeface="Calibri"/>
                          <a:cs typeface="Times New Roman"/>
                        </a:rPr>
                        <a:t> Prekladal z anglického a macedónskeho jazyka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k-SK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k-SK" sz="700">
                          <a:latin typeface="Calibri"/>
                          <a:ea typeface="Calibri"/>
                          <a:cs typeface="Times New Roman"/>
                        </a:rPr>
                        <a:t>písal cestopisy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k-SK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k-SK" sz="700">
                          <a:latin typeface="Calibri"/>
                          <a:ea typeface="Calibri"/>
                          <a:cs typeface="Times New Roman"/>
                        </a:rPr>
                        <a:t>napísal poviedku Suchoty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k-SK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700">
                          <a:latin typeface="Calibri"/>
                          <a:ea typeface="Calibri"/>
                          <a:cs typeface="Times New Roman"/>
                        </a:rPr>
                        <a:t>bol učiteľom na základnej škole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700">
                          <a:latin typeface="Calibri"/>
                          <a:ea typeface="Calibri"/>
                          <a:cs typeface="Times New Roman"/>
                        </a:rPr>
                        <a:t>jeho literatúra má prvky satiry, irónie a humoru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700">
                          <a:latin typeface="Calibri"/>
                          <a:ea typeface="Calibri"/>
                          <a:cs typeface="Times New Roman"/>
                        </a:rPr>
                        <a:t>román Rodina Rovesných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700">
                          <a:latin typeface="Calibri"/>
                          <a:ea typeface="Calibri"/>
                          <a:cs typeface="Times New Roman"/>
                        </a:rPr>
                        <a:t>na sklonku života písal básne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2924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k-SK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k-SK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700">
                          <a:latin typeface="Calibri"/>
                          <a:ea typeface="Calibri"/>
                          <a:cs typeface="Times New Roman"/>
                        </a:rPr>
                        <a:t>bol autorom mnohých učebníc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700">
                          <a:latin typeface="Calibri"/>
                          <a:ea typeface="Calibri"/>
                          <a:cs typeface="Times New Roman"/>
                        </a:rPr>
                        <a:t>napísal početné divadelné hry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k-SK" sz="700">
                          <a:latin typeface="Calibri"/>
                          <a:ea typeface="Calibri"/>
                          <a:cs typeface="Times New Roman"/>
                        </a:rPr>
                        <a:t>vyzdvihoval dobové udalosti a významné osobnosti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700">
                          <a:latin typeface="Calibri"/>
                          <a:ea typeface="Calibri"/>
                          <a:cs typeface="Times New Roman"/>
                        </a:rPr>
                        <a:t>dolnozemská tematika s lokálnym koloritom a nárečovým slovníkom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700">
                          <a:latin typeface="Calibri"/>
                          <a:ea typeface="Calibri"/>
                          <a:cs typeface="Times New Roman"/>
                        </a:rPr>
                        <a:t>od roku 1949 žil v Bratislave, kde aj umrel roku 1982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700">
                          <a:latin typeface="Calibri"/>
                          <a:ea typeface="Calibri"/>
                          <a:cs typeface="Times New Roman"/>
                        </a:rPr>
                        <a:t>pseudonymy Ján Blatňanský a Ján Svätojánsky a i.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5297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k-SK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700">
                          <a:latin typeface="Calibri"/>
                          <a:ea typeface="Calibri"/>
                          <a:cs typeface="Times New Roman"/>
                        </a:rPr>
                        <a:t> bol štúrovským  spisovateľom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700">
                          <a:latin typeface="Calibri"/>
                          <a:ea typeface="Calibri"/>
                          <a:cs typeface="Times New Roman"/>
                        </a:rPr>
                        <a:t>písal podľa vzoru ľudovej tvorby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700">
                          <a:latin typeface="Calibri"/>
                          <a:ea typeface="Calibri"/>
                          <a:cs typeface="Times New Roman"/>
                        </a:rPr>
                        <a:t>pobudol v Južnej Amerike a Chorvátsku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700">
                          <a:latin typeface="Calibri"/>
                          <a:ea typeface="Calibri"/>
                          <a:cs typeface="Times New Roman"/>
                        </a:rPr>
                        <a:t> v jeho tvorbe dominuje vojnová tematika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700" b="1" dirty="0">
                          <a:latin typeface="Calibri"/>
                          <a:ea typeface="Calibri"/>
                          <a:cs typeface="Times New Roman"/>
                        </a:rPr>
                        <a:t>Cieľ</a:t>
                      </a:r>
                      <a:r>
                        <a:rPr lang="sk-SK" sz="10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7" marR="410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cajak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356"/>
            <a:ext cx="962025" cy="1238250"/>
          </a:xfrm>
          <a:prstGeom prst="rect">
            <a:avLst/>
          </a:prstGeom>
          <a:noFill/>
        </p:spPr>
      </p:pic>
      <p:pic>
        <p:nvPicPr>
          <p:cNvPr id="2049" name="Picture 1" descr="cajak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43900" y="5715016"/>
            <a:ext cx="590550" cy="657225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Štart</a:t>
            </a:r>
            <a:endParaRPr kumimoji="0" lang="sk-S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142976" y="64291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b="1" dirty="0" smtClean="0"/>
              <a:t>Hlavná</a:t>
            </a:r>
            <a:r>
              <a:rPr lang="sk-SK" dirty="0" smtClean="0"/>
              <a:t> </a:t>
            </a:r>
            <a:r>
              <a:rPr lang="sk-SK" b="1" dirty="0" smtClean="0"/>
              <a:t>časť</a:t>
            </a:r>
            <a:r>
              <a:rPr lang="sk-SK" dirty="0" smtClean="0"/>
              <a:t>:</a:t>
            </a:r>
            <a:endParaRPr lang="en-US" dirty="0" smtClean="0"/>
          </a:p>
          <a:p>
            <a:pPr lvl="0"/>
            <a:r>
              <a:rPr lang="sk-SK" b="1" dirty="0" smtClean="0"/>
              <a:t>Literárny kvíz - ppt prezentácia: </a:t>
            </a:r>
            <a:r>
              <a:rPr lang="sk-SK" dirty="0" smtClean="0"/>
              <a:t>žiaci odpovedajú na otázky súvisiace s literárnym textom formou kvízových otázok. Otázky budú kolovať pre všetky skupiny. Keď jedna skupina nemá správnu odpoveď, odpovedá skupina, ktorá sa prvá hlási.</a:t>
            </a:r>
            <a:endParaRPr lang="en-US" dirty="0" smtClean="0"/>
          </a:p>
          <a:p>
            <a:r>
              <a:rPr lang="sk-SK" i="1" dirty="0" smtClean="0"/>
              <a:t>Žiaci odpovedajú na otázky, konsultujú sa, spolupracujú</a:t>
            </a:r>
            <a:r>
              <a:rPr lang="sk-SK" dirty="0" smtClean="0"/>
              <a:t>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571500" y="4714875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571500" y="2714625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8199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714375" y="2714625"/>
            <a:ext cx="7929563" cy="39624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4800" b="1" baseline="10000" dirty="0" smtClean="0">
                <a:solidFill>
                  <a:srgbClr val="FF9900"/>
                </a:solidFill>
                <a:latin typeface="+mj-lt"/>
                <a:hlinkClick r:id="" action="ppaction://hlinkshowjump?jump=nextslide">
                  <a:snd r:embed="rId2" name="spravne2.wav"/>
                </a:hlinkClick>
              </a:rPr>
              <a:t>A</a:t>
            </a:r>
            <a:r>
              <a:rPr lang="en-US" sz="4800" b="1" baseline="10000" dirty="0" smtClean="0">
                <a:solidFill>
                  <a:srgbClr val="FF9900"/>
                </a:solidFill>
                <a:latin typeface="+mj-lt"/>
              </a:rPr>
              <a:t> </a:t>
            </a:r>
            <a:r>
              <a:rPr lang="sk-SK" sz="2800" b="1" dirty="0" smtClean="0">
                <a:solidFill>
                  <a:schemeClr val="bg1"/>
                </a:solidFill>
                <a:latin typeface="+mj-lt"/>
              </a:rPr>
              <a:t>často podnapitý hovoril  proti vrchnostiam</a:t>
            </a:r>
          </a:p>
          <a:p>
            <a:pPr eaLnBrk="1" hangingPunct="1">
              <a:buFontTx/>
              <a:buNone/>
              <a:defRPr/>
            </a:pPr>
            <a:endParaRPr lang="en-US" sz="2800" b="1" dirty="0" smtClean="0">
              <a:solidFill>
                <a:schemeClr val="bg1"/>
              </a:solidFill>
              <a:latin typeface="+mj-lt"/>
            </a:endParaRPr>
          </a:p>
          <a:p>
            <a:pPr eaLnBrk="1" hangingPunct="1">
              <a:buFontTx/>
              <a:buNone/>
              <a:defRPr/>
            </a:pPr>
            <a:r>
              <a:rPr lang="en-US" sz="4400" b="1" baseline="10000" dirty="0" smtClean="0">
                <a:solidFill>
                  <a:srgbClr val="FF9900"/>
                </a:solidFill>
                <a:latin typeface="+mj-lt"/>
                <a:hlinkClick r:id="" action="ppaction://noaction">
                  <a:snd r:embed="rId3" name="zle2.wav"/>
                </a:hlinkClick>
              </a:rPr>
              <a:t>B</a:t>
            </a:r>
            <a:r>
              <a:rPr lang="en-US" sz="4400" b="1" baseline="10000" dirty="0" smtClean="0">
                <a:solidFill>
                  <a:srgbClr val="FF9900"/>
                </a:solidFill>
                <a:latin typeface="+mj-lt"/>
              </a:rPr>
              <a:t> </a:t>
            </a:r>
            <a:r>
              <a:rPr lang="sk-SK" sz="4400" b="1" baseline="10000" dirty="0" smtClean="0">
                <a:solidFill>
                  <a:srgbClr val="FF9900"/>
                </a:solidFill>
                <a:latin typeface="+mj-lt"/>
              </a:rPr>
              <a:t>   </a:t>
            </a:r>
            <a:r>
              <a:rPr lang="sk-SK" sz="4000" b="1" baseline="10000" dirty="0" smtClean="0">
                <a:solidFill>
                  <a:schemeClr val="bg1"/>
                </a:solidFill>
                <a:latin typeface="+mj-lt"/>
              </a:rPr>
              <a:t>bol</a:t>
            </a:r>
            <a:r>
              <a:rPr lang="sk-SK" sz="40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sk-SK" sz="2800" b="1" dirty="0" smtClean="0">
                <a:solidFill>
                  <a:schemeClr val="bg1"/>
                </a:solidFill>
                <a:latin typeface="+mj-lt"/>
              </a:rPr>
              <a:t>odvážny chlap</a:t>
            </a:r>
          </a:p>
          <a:p>
            <a:pPr eaLnBrk="1" hangingPunct="1">
              <a:buFontTx/>
              <a:buNone/>
              <a:defRPr/>
            </a:pPr>
            <a:endParaRPr lang="en-US" sz="2800" dirty="0" smtClean="0">
              <a:solidFill>
                <a:schemeClr val="bg1"/>
              </a:solidFill>
              <a:latin typeface="+mj-lt"/>
            </a:endParaRPr>
          </a:p>
          <a:p>
            <a:pPr eaLnBrk="1" hangingPunct="1">
              <a:buFontTx/>
              <a:buNone/>
              <a:defRPr/>
            </a:pPr>
            <a:r>
              <a:rPr lang="en-US" sz="4400" b="1" baseline="10000" dirty="0" smtClean="0">
                <a:solidFill>
                  <a:srgbClr val="FF9900"/>
                </a:solidFill>
                <a:latin typeface="+mj-lt"/>
                <a:hlinkClick r:id="" action="ppaction://noaction">
                  <a:snd r:embed="rId3" name="zle2.wav"/>
                </a:hlinkClick>
              </a:rPr>
              <a:t>C</a:t>
            </a:r>
            <a:r>
              <a:rPr lang="sk-SK" sz="4400" b="1" baseline="10000" dirty="0" smtClean="0">
                <a:solidFill>
                  <a:srgbClr val="FF9900"/>
                </a:solidFill>
                <a:latin typeface="+mj-lt"/>
              </a:rPr>
              <a:t>  </a:t>
            </a:r>
            <a:r>
              <a:rPr lang="sk-SK" sz="4400" b="1" baseline="10000" dirty="0" smtClean="0">
                <a:solidFill>
                  <a:schemeClr val="bg1"/>
                </a:solidFill>
                <a:latin typeface="+mj-lt"/>
              </a:rPr>
              <a:t>málovravný a</a:t>
            </a:r>
            <a:r>
              <a:rPr lang="sk-SK" sz="2800" b="1" dirty="0" smtClean="0">
                <a:solidFill>
                  <a:schemeClr val="bg1"/>
                </a:solidFill>
                <a:latin typeface="+mj-lt"/>
              </a:rPr>
              <a:t> pozorný manžel</a:t>
            </a:r>
            <a:endParaRPr lang="en-US" sz="2800" b="1" dirty="0" smtClean="0">
              <a:solidFill>
                <a:schemeClr val="bg1"/>
              </a:solidFill>
              <a:latin typeface="+mj-lt"/>
            </a:endParaRPr>
          </a:p>
          <a:p>
            <a:pPr eaLnBrk="1" hangingPunct="1">
              <a:buFontTx/>
              <a:buNone/>
              <a:defRPr/>
            </a:pPr>
            <a:r>
              <a:rPr lang="en-US" sz="4400" b="1" baseline="10000" dirty="0" smtClean="0">
                <a:solidFill>
                  <a:srgbClr val="FF9900"/>
                </a:solidFill>
                <a:latin typeface="+mj-lt"/>
                <a:hlinkClick r:id="" action="ppaction://noaction">
                  <a:snd r:embed="rId3" name="zle2.wav"/>
                </a:hlinkClick>
              </a:rPr>
              <a:t>D</a:t>
            </a:r>
            <a:r>
              <a:rPr lang="sk-SK" sz="4400" b="1" baseline="10000" dirty="0" smtClean="0">
                <a:solidFill>
                  <a:srgbClr val="FF9900"/>
                </a:solidFill>
                <a:latin typeface="+mj-lt"/>
              </a:rPr>
              <a:t>  </a:t>
            </a:r>
            <a:r>
              <a:rPr lang="sk-SK" sz="4800" b="1" baseline="10000" dirty="0" smtClean="0">
                <a:solidFill>
                  <a:schemeClr val="bg1"/>
                </a:solidFill>
                <a:latin typeface="+mj-lt"/>
              </a:rPr>
              <a:t>odvážny a smelý </a:t>
            </a:r>
            <a:endParaRPr lang="en-US" sz="54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200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5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6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7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8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9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0" name="Nadpis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 smtClean="0">
                <a:solidFill>
                  <a:schemeClr val="bg1"/>
                </a:solidFill>
              </a:rPr>
              <a:t>Ďuro bol  sedliak, ktorý</a:t>
            </a:r>
            <a:endParaRPr lang="sk-SK" smtClean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8" descr="IMG_08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1643050"/>
            <a:ext cx="5538798" cy="41540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329642" cy="1417638"/>
          </a:xfrm>
        </p:spPr>
        <p:txBody>
          <a:bodyPr>
            <a:normAutofit fontScale="90000"/>
          </a:bodyPr>
          <a:lstStyle/>
          <a:p>
            <a:pPr lvl="0"/>
            <a:r>
              <a:rPr lang="sk-SK" sz="4000" b="1" dirty="0" smtClean="0"/>
              <a:t>Nasleduje premietanie filmu Zypa Cupák.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sk-SK" sz="4000" b="1" dirty="0" smtClean="0"/>
              <a:t>Zhodnotenie filmu</a:t>
            </a:r>
            <a:r>
              <a:rPr lang="sk-SK" sz="4000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142984"/>
            <a:ext cx="8229600" cy="5043510"/>
          </a:xfrm>
        </p:spPr>
        <p:txBody>
          <a:bodyPr>
            <a:normAutofit/>
          </a:bodyPr>
          <a:lstStyle/>
          <a:p>
            <a:r>
              <a:rPr lang="sk-SK" dirty="0" smtClean="0"/>
              <a:t>Ako na vás zapôsobil film? Či vám niektorá postava bola sympatická a ktorá? Či literárny text v úplnosti korešponduje s filmom? Čo má podľa vás väčšiu hodnotu kniha alelobo film? Keby ste boli hercami, ktorú postavu by ste chceli stvárniť?</a:t>
            </a:r>
          </a:p>
          <a:p>
            <a:r>
              <a:rPr lang="sk-SK" sz="2400" i="1" dirty="0" smtClean="0"/>
              <a:t>Žiaci sledujú film a potom zhodnotia svoje pocity, myšlienky o filme. Porovnajú úryvok s filmom</a:t>
            </a:r>
            <a:r>
              <a:rPr lang="sk-SK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2532" name="Picture 4" descr="D:\VESNA - SKOLA-aktualne\vzorna hodina\ZYPA CUPAK\cupak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4786322"/>
            <a:ext cx="2466975" cy="184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</TotalTime>
  <Words>811</Words>
  <Application>Microsoft Office PowerPoint</Application>
  <PresentationFormat>On-screen Show (4:3)</PresentationFormat>
  <Paragraphs>130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sLOVENčINA NETRADIčNE</vt:lpstr>
      <vt:lpstr>Slide 2</vt:lpstr>
      <vt:lpstr>Slide 3</vt:lpstr>
      <vt:lpstr>Slide 4</vt:lpstr>
      <vt:lpstr>Slide 5</vt:lpstr>
      <vt:lpstr>Slide 6</vt:lpstr>
      <vt:lpstr>Ďuro bol  sedliak, ktorý</vt:lpstr>
      <vt:lpstr>Slide 8</vt:lpstr>
      <vt:lpstr>Nasleduje premietanie filmu Zypa Cupák. Zhodnotenie filmu: </vt:lpstr>
      <vt:lpstr>Práca skupín  - nová forma brainstormingu 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SitarJ</dc:creator>
  <cp:lastModifiedBy>SitarJ</cp:lastModifiedBy>
  <cp:revision>42</cp:revision>
  <dcterms:created xsi:type="dcterms:W3CDTF">2014-10-14T12:34:19Z</dcterms:created>
  <dcterms:modified xsi:type="dcterms:W3CDTF">2014-10-15T20:14:10Z</dcterms:modified>
</cp:coreProperties>
</file>