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76" r:id="rId12"/>
    <p:sldId id="273" r:id="rId13"/>
    <p:sldId id="274" r:id="rId14"/>
    <p:sldId id="265" r:id="rId15"/>
    <p:sldId id="266" r:id="rId16"/>
    <p:sldId id="267" r:id="rId17"/>
    <p:sldId id="279" r:id="rId18"/>
    <p:sldId id="280" r:id="rId19"/>
    <p:sldId id="281" r:id="rId20"/>
    <p:sldId id="268" r:id="rId21"/>
    <p:sldId id="283" r:id="rId22"/>
    <p:sldId id="284" r:id="rId23"/>
    <p:sldId id="285" r:id="rId24"/>
    <p:sldId id="286" r:id="rId25"/>
    <p:sldId id="287" r:id="rId26"/>
    <p:sldId id="288" r:id="rId27"/>
    <p:sldId id="269" r:id="rId28"/>
    <p:sldId id="270" r:id="rId29"/>
    <p:sldId id="271" r:id="rId30"/>
    <p:sldId id="27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8000"/>
    <a:srgbClr val="0066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4644"/>
            <a:ext cx="8496944" cy="640871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Slovenčina v rodine slovanských jazykov</a:t>
            </a:r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jazyka</a:t>
            </a:r>
            <a:br>
              <a:rPr lang="bs-Latn-BA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r>
              <a:rPr lang="bs-Latn-BA" sz="6600" dirty="0">
                <a:ln>
                  <a:prstDash val="solid"/>
                </a:ln>
                <a:solidFill>
                  <a:srgbClr val="FF0000"/>
                </a:solidFill>
                <a:effectLst/>
                <a:latin typeface="Pristina" panose="03060402040406080204" pitchFamily="66" charset="0"/>
              </a:rPr>
              <a:t>7.ročník</a:t>
            </a:r>
            <a:b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Dejiny jazyka</a:t>
            </a:r>
            <a:endParaRPr lang="en-US" sz="6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naši predkovia Slovania sa usadili v Dunajskej kotline a v 9. storočí vytvorili prvý slovanský štát – Veľkú Moravu,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 roku 863 prišli na pozvanie Rastislava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z Byzantskej ríše, ktorú v tej dobe spravoval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Michal III. solúnski bratia Konštantín a Metod</a:t>
            </a:r>
          </a:p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so sebou priniesli:</a:t>
            </a: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jazyk – </a:t>
            </a: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STAROSLOVIENČINU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 </a:t>
            </a:r>
            <a:r>
              <a:rPr lang="bs-Latn-BA" dirty="0">
                <a:latin typeface="Tw Cen MT Condensed" panose="020B0606020104020203" pitchFamily="34" charset="-18"/>
              </a:rPr>
              <a:t>(v nej preložené bohoslužobné knihy)</a:t>
            </a: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písmo – </a:t>
            </a: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HLAHOLIKU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 </a:t>
            </a:r>
            <a:r>
              <a:rPr lang="bs-Latn-BA" dirty="0">
                <a:latin typeface="Tw Cen MT Condensed" panose="020B0606020104020203" pitchFamily="34" charset="-18"/>
              </a:rPr>
              <a:t>(písmo, ktoré vytvorili cestou na Veľkú Moravu)  </a:t>
            </a:r>
          </a:p>
        </p:txBody>
      </p:sp>
      <p:pic>
        <p:nvPicPr>
          <p:cNvPr id="8194" name="Picture 2" descr="Výsledek obrázku pro cyril a met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40"/>
          <a:stretch/>
        </p:blipFill>
        <p:spPr bwMode="auto">
          <a:xfrm>
            <a:off x="6444208" y="2732597"/>
            <a:ext cx="2232248" cy="184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6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9725E-DE3C-472F-895B-B37DA442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Veľká Morava</a:t>
            </a:r>
            <a:endParaRPr lang="sr-Latn-RS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8DE1BCF-564F-4FA8-9211-84C089AFF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52736"/>
            <a:ext cx="7200800" cy="57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3B5AC-E2E3-45D6-9E90-D94B9039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794322"/>
          </a:xfrm>
        </p:spPr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Prvé písmo – </a:t>
            </a:r>
            <a:r>
              <a:rPr lang="bs-Latn-BA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hlaholika</a:t>
            </a:r>
            <a:br>
              <a:rPr lang="bs-Latn-BA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</a:br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Prvý spisovný jazyk - </a:t>
            </a:r>
            <a:r>
              <a:rPr lang="bs-Latn-BA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starosloviebčina</a:t>
            </a:r>
            <a:endParaRPr lang="sr-Latn-RS" dirty="0">
              <a:solidFill>
                <a:srgbClr val="FFFF0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F511DCF-1B01-4390-8E95-76AF9365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24944"/>
            <a:ext cx="5943600" cy="33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F5A38E0-C2A4-4A69-9F7C-AD710CB0F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5337"/>
            <a:ext cx="7690589" cy="43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5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Dejiny jazyka</a:t>
            </a:r>
            <a:endParaRPr lang="en-U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po rozpade Veľkej Moravy sa územie dnešného Slovenska stalo súčasťou Uhorského kráľovstva,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úlohu cirkevného, kultúrneho a administratívneho jazyka prevzala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latinčina</a:t>
            </a:r>
            <a:r>
              <a:rPr lang="bs-Latn-BA" dirty="0">
                <a:latin typeface="Tw Cen MT Condensed" panose="020B0606020104020203" pitchFamily="34" charset="-18"/>
              </a:rPr>
              <a:t>, </a:t>
            </a:r>
          </a:p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pod vplyvom kultúrnych kontaktov z českých zemí sa na našom území rozširovala aj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čeština</a:t>
            </a:r>
            <a:r>
              <a:rPr lang="bs-Latn-BA" dirty="0">
                <a:latin typeface="Tw Cen MT Condensed" panose="020B0606020104020203" pitchFamily="34" charset="-18"/>
              </a:rPr>
              <a:t>,</a:t>
            </a:r>
          </a:p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evanjelici ju používali ako cirkevný jazyk – tzv.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biblická čeština</a:t>
            </a:r>
          </a:p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používali sa od 11. storočia, ale v domácnostiach sa používala slovenčina</a:t>
            </a:r>
          </a:p>
        </p:txBody>
      </p:sp>
    </p:spTree>
    <p:extLst>
      <p:ext uri="{BB962C8B-B14F-4D97-AF65-F5344CB8AC3E}">
        <p14:creationId xmlns:p14="http://schemas.microsoft.com/office/powerpoint/2010/main" val="339103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11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Kodifikácia a rozvoj slovenského jazyka</a:t>
            </a:r>
            <a:endParaRPr lang="en-US" sz="11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4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1787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 tomto roku Anton Bernolák kodifikuje na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základe západoslovneského nárečia z okolia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Trnavy spisovný jazyk -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bernolákovčinu</a:t>
            </a:r>
            <a:r>
              <a:rPr lang="bs-Latn-BA" dirty="0">
                <a:latin typeface="Tw Cen MT Condensed" panose="020B0606020104020203" pitchFamily="34" charset="-18"/>
              </a:rPr>
              <a:t>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pre obhajobu svojho jazyka vydáva Bernolák: </a:t>
            </a: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Kritická filozofická rozprava o slovanských písmenách</a:t>
            </a: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Grammatica Slavica</a:t>
            </a:r>
            <a:r>
              <a:rPr lang="bs-Latn-BA" dirty="0">
                <a:latin typeface="Tw Cen MT Condensed" panose="020B0606020104020203" pitchFamily="34" charset="-18"/>
              </a:rPr>
              <a:t>  (Slovenská gramatika)</a:t>
            </a: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Etymológia slovenských slov</a:t>
            </a:r>
          </a:p>
          <a:p>
            <a:pPr lvl="1">
              <a:tabLst>
                <a:tab pos="987425" algn="l"/>
              </a:tabLst>
            </a:pP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Slowár Slowenskí, Česko-Laťinsko-Ňemecko-Uherskí  </a:t>
            </a:r>
            <a:b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</a:br>
            <a:endParaRPr lang="bs-Latn-BA" dirty="0">
              <a:latin typeface="Tw Cen MT Condensed" panose="020B0606020104020203" pitchFamily="34" charset="-18"/>
            </a:endParaRPr>
          </a:p>
        </p:txBody>
      </p:sp>
      <p:pic>
        <p:nvPicPr>
          <p:cNvPr id="9218" name="Picture 2" descr="Výsledek obrázku pro anton bernol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1126521"/>
            <a:ext cx="1800200" cy="23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grammatica slav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21" y="3976844"/>
            <a:ext cx="1584176" cy="25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8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84D5C-2DA2-4629-9FE4-CD98930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Bernolákovčina</a:t>
            </a:r>
            <a:endParaRPr lang="sr-Latn-R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EA3DD737-2007-48C4-A3D4-55F1A752BFB9}"/>
              </a:ext>
            </a:extLst>
          </p:cNvPr>
          <p:cNvSpPr/>
          <p:nvPr/>
        </p:nvSpPr>
        <p:spPr>
          <a:xfrm>
            <a:off x="457200" y="1417638"/>
            <a:ext cx="77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dielo v bernolákovčine:</a:t>
            </a:r>
          </a:p>
          <a:p>
            <a:pPr>
              <a:defRPr/>
            </a:pP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Juraj </a:t>
            </a:r>
            <a:r>
              <a:rPr lang="sk-SK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Fándly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Piľní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domagší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>
              <a:defRPr/>
            </a:pP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poľní Hospodár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FD5D4CB-EF00-4EBA-A589-B8ACA73F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1829"/>
            <a:ext cx="2386608" cy="3717271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994CA684-A327-44CD-8F85-902756519E18}"/>
              </a:ext>
            </a:extLst>
          </p:cNvPr>
          <p:cNvSpPr/>
          <p:nvPr/>
        </p:nvSpPr>
        <p:spPr>
          <a:xfrm>
            <a:off x="3203848" y="3686037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sk-SK" sz="4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používatelia</a:t>
            </a:r>
            <a:r>
              <a:rPr lang="sk-SK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len katolíci</a:t>
            </a:r>
          </a:p>
          <a:p>
            <a:pPr>
              <a:defRPr/>
            </a:pPr>
            <a:r>
              <a:rPr lang="sk-SK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Ján Hollý </a:t>
            </a:r>
          </a:p>
          <a:p>
            <a:pPr>
              <a:defRPr/>
            </a:pPr>
            <a:r>
              <a:rPr lang="sk-SK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Juraj </a:t>
            </a:r>
            <a:r>
              <a:rPr lang="sk-SK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Fándly</a:t>
            </a:r>
            <a:endParaRPr lang="sk-SK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32DC9-F876-4249-A646-CE0A5BFC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Zásady bernolákovčiny</a:t>
            </a:r>
            <a:endParaRPr lang="sr-Latn-R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0722281A-1F1D-4938-BA23-7E7E0CC5CF0D}"/>
              </a:ext>
            </a:extLst>
          </p:cNvPr>
          <p:cNvSpPr/>
          <p:nvPr/>
        </p:nvSpPr>
        <p:spPr>
          <a:xfrm>
            <a:off x="457200" y="1628800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píše sa iba </a:t>
            </a: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i, í 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(y, ý nie je ),</a:t>
            </a:r>
          </a:p>
          <a:p>
            <a:pPr>
              <a:defRPr/>
            </a:pP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každé podstatné meno sa píše s </a:t>
            </a: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veľkým 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písmenom (</a:t>
            </a:r>
            <a:r>
              <a:rPr lang="sk-SK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Woda</a:t>
            </a:r>
            <a:r>
              <a:rPr lang="sk-SK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Zima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FontTx/>
              <a:buChar char="-"/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mäkkosť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ď, ť, ň, ľ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 vždy označuje (</a:t>
            </a:r>
            <a:r>
              <a:rPr lang="sk-SK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Kňižki</a:t>
            </a:r>
            <a:r>
              <a:rPr lang="sk-SK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rozľičních</a:t>
            </a:r>
            <a:r>
              <a:rPr lang="sk-SK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Tx/>
              <a:buChar char="-"/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hláska </a:t>
            </a:r>
            <a:r>
              <a:rPr lang="sk-SK" sz="3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 píše ako </a:t>
            </a:r>
            <a:r>
              <a:rPr lang="sk-SK" sz="3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Gazik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FontTx/>
              <a:buChar char="-"/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hláska </a:t>
            </a:r>
            <a:r>
              <a:rPr lang="sk-SK" sz="3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 píše ako </a:t>
            </a: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ˇg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 ˇ</a:t>
            </a:r>
            <a:r>
              <a:rPr lang="sk-SK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Gagdi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),</a:t>
            </a:r>
          </a:p>
          <a:p>
            <a:pPr>
              <a:buFontTx/>
              <a:buChar char="-"/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hláska </a:t>
            </a:r>
            <a:r>
              <a:rPr lang="sk-SK" sz="3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 píše ako </a:t>
            </a: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sk-SK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Slowár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),</a:t>
            </a:r>
          </a:p>
        </p:txBody>
      </p:sp>
    </p:spTree>
    <p:extLst>
      <p:ext uri="{BB962C8B-B14F-4D97-AF65-F5344CB8AC3E}">
        <p14:creationId xmlns:p14="http://schemas.microsoft.com/office/powerpoint/2010/main" val="353294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F022A-C756-4D39-BF5A-C16D440F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82" y="274638"/>
            <a:ext cx="8229600" cy="1143000"/>
          </a:xfrm>
        </p:spPr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Bernolákovčina</a:t>
            </a:r>
            <a:endParaRPr lang="sr-Latn-RS" dirty="0"/>
          </a:p>
        </p:txBody>
      </p:sp>
      <p:pic>
        <p:nvPicPr>
          <p:cNvPr id="4" name="Zástupný symbol obsahu 3">
            <a:extLst>
              <a:ext uri="{FF2B5EF4-FFF2-40B4-BE49-F238E27FC236}">
                <a16:creationId xmlns:a16="http://schemas.microsoft.com/office/drawing/2014/main" id="{16E9B308-EFE9-429C-AA6E-21258CF9CF3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>
            <a:fillRect/>
          </a:stretch>
        </p:blipFill>
        <p:spPr>
          <a:xfrm>
            <a:off x="107505" y="1259821"/>
            <a:ext cx="5400599" cy="5251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1BACB1CA-7D4E-4996-907D-51FCEFD5608D}"/>
              </a:ext>
            </a:extLst>
          </p:cNvPr>
          <p:cNvSpPr/>
          <p:nvPr/>
        </p:nvSpPr>
        <p:spPr>
          <a:xfrm>
            <a:off x="5508104" y="2708920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Ján Hollý:</a:t>
            </a:r>
            <a:b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Selanky</a:t>
            </a:r>
            <a:b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napísané v </a:t>
            </a:r>
            <a:b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bernolákovčine</a:t>
            </a:r>
            <a:endParaRPr lang="sr-Latn-R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8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B9DF8-9F0D-49A4-81EC-14CF47A3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5" y="908720"/>
            <a:ext cx="3384376" cy="1512168"/>
          </a:xfrm>
        </p:spPr>
        <p:txBody>
          <a:bodyPr/>
          <a:lstStyle/>
          <a:p>
            <a:r>
              <a:rPr lang="sk-SK" dirty="0"/>
              <a:t>4 - 8</a:t>
            </a:r>
            <a:endParaRPr lang="sr-Latn-RS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9DB7E14-F235-4DB0-83BD-087FEAD8B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923" y="476672"/>
            <a:ext cx="4197078" cy="586288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469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1843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 tomto roku Ľudovít Štúr spolu s M. M. Hodžom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a J. M. Hurbanom na fare v Hlbokom uzákonil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druhú spisovnú slovenčinu –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štúrovčinu</a:t>
            </a:r>
            <a:r>
              <a:rPr lang="bs-Latn-BA" dirty="0">
                <a:latin typeface="Tw Cen MT Condensed" panose="020B0606020104020203" pitchFamily="34" charset="-18"/>
              </a:rPr>
              <a:t>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vycházala zo stredoslovenského nárečia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jazyk podložil dvoma publikáciami:</a:t>
            </a: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Náuka reči slovenskej </a:t>
            </a:r>
            <a:r>
              <a:rPr lang="bs-Latn-BA" dirty="0">
                <a:latin typeface="Tw Cen MT Condensed" panose="020B0606020104020203" pitchFamily="34" charset="-18"/>
              </a:rPr>
              <a:t>(gramatika)</a:t>
            </a:r>
            <a:endParaRPr lang="bs-Latn-B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-18"/>
            </a:endParaRPr>
          </a:p>
          <a:p>
            <a:pPr lvl="1" algn="just">
              <a:tabLst>
                <a:tab pos="987425" algn="l"/>
              </a:tabLst>
            </a:pPr>
            <a:r>
              <a:rPr lang="bs-Latn-BA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Nárečja slovenskuo alebo potreba písaňja v tomto nárečí</a:t>
            </a:r>
            <a:r>
              <a:rPr lang="bs-Latn-BA" dirty="0">
                <a:latin typeface="Tw Cen MT Condensed" panose="020B0606020104020203" pitchFamily="34" charset="-18"/>
              </a:rPr>
              <a:t>  (dôvody potreby novej slovenčiny)</a:t>
            </a:r>
          </a:p>
        </p:txBody>
      </p:sp>
      <p:pic>
        <p:nvPicPr>
          <p:cNvPr id="12290" name="Picture 2" descr="Výsledek obrázku pro štú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7914" y="1196752"/>
            <a:ext cx="207217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2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45601-A572-4587-A78C-C20C18A9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1843</a:t>
            </a:r>
            <a:endParaRPr lang="sr-Latn-R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A8609A-5A6C-48FC-892E-2FA2E349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/>
          <a:lstStyle/>
          <a:p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Sun" charset="-122"/>
            </a:endParaRPr>
          </a:p>
          <a:p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-122"/>
              </a:rPr>
              <a:t>1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-122"/>
                <a:cs typeface="Times New Roman" pitchFamily="18" charset="0"/>
              </a:rPr>
              <a:t>7. júla 1843  navštívili na  Jána Hollého, ktorého ako významného predstaviteľa bernolákovčiny prvého oboznámili so svojím zámerom.</a:t>
            </a:r>
          </a:p>
          <a:p>
            <a:endParaRPr lang="sr-Latn-R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5A9A49-1BBE-4954-AB31-21105792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31836"/>
            <a:ext cx="4932337" cy="315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3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DB8C0-A109-428D-A3C7-5C0234E3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1843</a:t>
            </a:r>
            <a:endParaRPr lang="sr-Latn-R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8C9147F-02AE-4BD9-8356-A40D1DDC57C7}"/>
              </a:ext>
            </a:extLst>
          </p:cNvPr>
          <p:cNvSpPr/>
          <p:nvPr/>
        </p:nvSpPr>
        <p:spPr>
          <a:xfrm>
            <a:off x="323528" y="1417638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655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Ľ. Štúr: </a:t>
            </a:r>
          </a:p>
          <a:p>
            <a:pPr indent="-33655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Nárečie slovenské alebo Potreba písania v tomto nárečí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vysvetlenie potreby nového jazyka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9FDE699-6992-4471-BCE6-E2FDA5BE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98" y="2276872"/>
            <a:ext cx="3640002" cy="28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25267-32A8-4E1D-927B-52C9F8D3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1843</a:t>
            </a:r>
            <a:endParaRPr lang="sr-Latn-R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B440FBC8-81D8-4E8B-80A9-22C353DF009E}"/>
              </a:ext>
            </a:extLst>
          </p:cNvPr>
          <p:cNvSpPr/>
          <p:nvPr/>
        </p:nvSpPr>
        <p:spPr>
          <a:xfrm>
            <a:off x="251520" y="1340768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základ spisovnej slovenčiny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stredoslovenské nárečie</a:t>
            </a: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šírenie mal zabezpečiť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spolok 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TATRÍN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3375" indent="-333375">
              <a:buSzPct val="9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/ Liptovský Mikuláš /</a:t>
            </a: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kodifikačná príručka –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Náuka reči slovenskej  </a:t>
            </a:r>
            <a:r>
              <a:rPr lang="sk-SK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gramatika Štúrovej slovenčiny /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6B20E46-84BC-4987-AFB4-ED86344A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05" y="2232118"/>
            <a:ext cx="2036763" cy="274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5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4D72-77FF-4C0B-8470-28035F45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Záasady Štúrovej slovenčiny</a:t>
            </a:r>
            <a:endParaRPr lang="sr-Latn-R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991C15-2839-4E0D-9F09-934535559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používal iba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i/í</a:t>
            </a:r>
          </a:p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dôsledne označoval mäkkosť –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ďe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ťe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ňe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ľe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ďi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ťi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ňi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ľi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ďeťi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poľe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 /</a:t>
            </a:r>
          </a:p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 zapisoval ako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uo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kuoň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dvojhlásky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zapisoval ako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ja, je</a:t>
            </a:r>
          </a:p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nemá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namiesto toho má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božú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nepoužíva ľ len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laví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ňeďela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/</a:t>
            </a:r>
          </a:p>
          <a:p>
            <a:pPr marL="333375" indent="-333375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nepoužíva ä, namiesto neho má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alebo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333375" indent="-333375">
              <a:lnSpc>
                <a:spcPct val="90000"/>
              </a:lnSpc>
              <a:buSzPct val="9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svatí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najme,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vezeň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6507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5AEA4-033C-4F7C-AC5A-261847E8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Záasady Štúrovej slovenčiny</a:t>
            </a:r>
            <a:endParaRPr lang="sr-Latn-R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2E70C7-9132-4F43-982A-7C1863327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nepoužíva é, namiesto neho má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</a:p>
          <a:p>
            <a:pPr marL="333375" indent="-333375">
              <a:buSzPct val="9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dobrjeho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minulý čas má tvar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volau</a:t>
            </a:r>
            <a:endParaRPr lang="sk-SK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neurčitok má 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koncovku –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uvať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ukazuvať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a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prídavných mien stredného rodu má tvar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dobruo</a:t>
            </a:r>
            <a:endParaRPr lang="sk-SK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a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</a:t>
            </a: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pri vzore vysvedčenie má tvar</a:t>
            </a:r>
          </a:p>
          <a:p>
            <a:pPr marL="333375" indent="-333375">
              <a:buClr>
                <a:srgbClr val="86D1EC"/>
              </a:buClr>
              <a:buSzPct val="9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zdravja</a:t>
            </a:r>
            <a:r>
              <a:rPr lang="sk-SK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šťesťja</a:t>
            </a:r>
            <a:endParaRPr lang="sk-SK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3375" indent="-333375">
              <a:buClr>
                <a:srgbClr val="86D1EC"/>
              </a:buClr>
              <a:buSzPct val="90000"/>
              <a:buBlip>
                <a:blip r:embed="rId2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sk-SK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dôsledne dodržiaval rytmický zákon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798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CFC73-2908-4C72-8A63-073FC78C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Štúrova slovenčina</a:t>
            </a:r>
            <a:endParaRPr lang="sr-Latn-RS" dirty="0"/>
          </a:p>
        </p:txBody>
      </p:sp>
      <p:pic>
        <p:nvPicPr>
          <p:cNvPr id="1026" name="Picture 2" descr="Резултат слика за štúrova slovenčina">
            <a:extLst>
              <a:ext uri="{FF2B5EF4-FFF2-40B4-BE49-F238E27FC236}">
                <a16:creationId xmlns:a16="http://schemas.microsoft.com/office/drawing/2014/main" id="{B9CF58A8-9BED-4634-BCFD-1D97058F5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78" y="1628800"/>
            <a:ext cx="70276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8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1852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 tomto roku rozpracoval Martin Hatalla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v diele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Krátka mluvnica slovenská</a:t>
            </a:r>
            <a:r>
              <a:rPr lang="bs-Latn-BA" dirty="0">
                <a:latin typeface="Tw Cen MT Condensed" panose="020B0606020104020203" pitchFamily="34" charset="-18"/>
              </a:rPr>
              <a:t>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gramatiku slovenského jazyka,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do štúrovskej slovenčiny doplnil: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navrhol písanie y, dvojhlások ia, ie, iu, ô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pridal ä, ľ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zaviedol písanie de, te, ne, le, di, ti, ni, li bez mäkčeňa</a:t>
            </a:r>
          </a:p>
          <a:p>
            <a:pPr lvl="1">
              <a:tabLst>
                <a:tab pos="987425" algn="l"/>
              </a:tabLst>
            </a:pPr>
            <a:endParaRPr lang="bs-Latn-B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-18"/>
            </a:endParaRPr>
          </a:p>
        </p:txBody>
      </p:sp>
      <p:pic>
        <p:nvPicPr>
          <p:cNvPr id="13314" name="Picture 2" descr="Výsledek obrázku pro martin hat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304256" cy="29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1902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 tomto roku vydáva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Samo Czambel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Rukoväť spisovnej slovenčiny</a:t>
            </a:r>
            <a:r>
              <a:rPr lang="bs-Latn-BA" dirty="0">
                <a:latin typeface="Tw Cen MT Condensed" panose="020B0606020104020203" pitchFamily="34" charset="-18"/>
              </a:rPr>
              <a:t>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týmto prispel k rozvoju slovenského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jazyka: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ustálilo sa tak písanie i a y, ä, ľ 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upevnilo sa pravidlo o rytmickom krátení</a:t>
            </a:r>
          </a:p>
          <a:p>
            <a:pPr lvl="1">
              <a:tabLst>
                <a:tab pos="987425" algn="l"/>
              </a:tabLst>
            </a:pPr>
            <a:endParaRPr lang="bs-Latn-B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-18"/>
            </a:endParaRPr>
          </a:p>
        </p:txBody>
      </p:sp>
      <p:pic>
        <p:nvPicPr>
          <p:cNvPr id="14338" name="Picture 2" descr="Výsledek obrázku pro samo czam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628800"/>
            <a:ext cx="2409056" cy="27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rukoväť spisovnej slovenč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021">
            <a:off x="6800913" y="3720925"/>
            <a:ext cx="1659519" cy="2382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4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Rok 1931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 tomto roku vyšli prvé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Pravidlá slovenského pravopisu</a:t>
            </a:r>
            <a:r>
              <a:rPr lang="bs-Latn-BA" dirty="0">
                <a:latin typeface="Tw Cen MT Condensed" panose="020B0606020104020203" pitchFamily="34" charset="-18"/>
              </a:rPr>
              <a:t>, </a:t>
            </a:r>
          </a:p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významné zmeny a úpravy sa udiali v rokoch: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1953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1991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1998</a:t>
            </a:r>
            <a:r>
              <a:rPr lang="bs-Latn-BA" dirty="0">
                <a:latin typeface="Tw Cen MT Condensed" panose="020B0606020104020203" pitchFamily="34" charset="-18"/>
              </a:rPr>
              <a:t> (druhé vydanie z roku 1991)</a:t>
            </a:r>
          </a:p>
          <a:p>
            <a:pPr lvl="1">
              <a:tabLst>
                <a:tab pos="987425" algn="l"/>
              </a:tabLst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2000</a:t>
            </a:r>
            <a:r>
              <a:rPr lang="bs-Latn-BA" dirty="0">
                <a:latin typeface="Tw Cen MT Condensed" panose="020B0606020104020203" pitchFamily="34" charset="-18"/>
              </a:rPr>
              <a:t> (tretie vydanie z roku 1991)</a:t>
            </a:r>
          </a:p>
        </p:txBody>
      </p:sp>
      <p:pic>
        <p:nvPicPr>
          <p:cNvPr id="15366" name="Picture 6" descr="Výsledek obrázku pro pravidlá slovenského pravopisu 1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660250"/>
            <a:ext cx="1885473" cy="2571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pravidlá slovenského pravopisu 19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5007"/>
            <a:ext cx="1876997" cy="2639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ek obrázku pro pravidlá slovenského pravopisu 1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11860"/>
            <a:ext cx="1722071" cy="2425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6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1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1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9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Jazykové rodiny</a:t>
            </a:r>
            <a:endParaRPr lang="en-US" sz="9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na svete je okolo 5600 jazykov, z tohto počtu je doposiaľ preskúmaných asi 2500 jazykov, </a:t>
            </a:r>
          </a:p>
          <a:p>
            <a:pPr algn="just"/>
            <a:r>
              <a:rPr lang="bs-Latn-BA" dirty="0">
                <a:latin typeface="Tw Cen MT Condensed" panose="020B0606020104020203" pitchFamily="34" charset="-18"/>
              </a:rPr>
              <a:t>z tzv. </a:t>
            </a: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prajazykov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 </a:t>
            </a:r>
            <a:r>
              <a:rPr lang="bs-Latn-BA" dirty="0">
                <a:latin typeface="Tw Cen MT Condensed" panose="020B0606020104020203" pitchFamily="34" charset="-18"/>
              </a:rPr>
              <a:t>sa vyvinuli jazykové rodiny, skupiny, jazyky</a:t>
            </a:r>
          </a:p>
          <a:p>
            <a:pPr lvl="1" algn="just"/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indoeurópske</a:t>
            </a:r>
          </a:p>
          <a:p>
            <a:pPr lvl="1" algn="just"/>
            <a:r>
              <a:rPr lang="sk-SK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germánske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 </a:t>
            </a:r>
            <a:r>
              <a:rPr lang="sk-SK" dirty="0">
                <a:latin typeface="Tw Cen MT Condensed" panose="020B0606020104020203" pitchFamily="34" charset="-18"/>
              </a:rPr>
              <a:t>(angličtina, nemčina)</a:t>
            </a:r>
          </a:p>
          <a:p>
            <a:pPr lvl="1" algn="just"/>
            <a:r>
              <a:rPr lang="sk-SK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románske </a:t>
            </a:r>
            <a:r>
              <a:rPr lang="sk-SK" dirty="0">
                <a:latin typeface="Tw Cen MT Condensed" panose="020B0606020104020203" pitchFamily="34" charset="-18"/>
              </a:rPr>
              <a:t>(taliančina, rumunčina, španielčina)</a:t>
            </a:r>
          </a:p>
          <a:p>
            <a:pPr lvl="1" algn="just"/>
            <a:r>
              <a:rPr lang="sk-SK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-18"/>
              </a:rPr>
              <a:t>slovanské </a:t>
            </a:r>
            <a:r>
              <a:rPr lang="sk-SK" dirty="0">
                <a:latin typeface="Tw Cen MT Condensed" panose="020B0606020104020203" pitchFamily="34" charset="-18"/>
              </a:rPr>
              <a:t>(slovenčina, srbčina, ruština)</a:t>
            </a:r>
            <a:endParaRPr lang="en-US" dirty="0">
              <a:latin typeface="Tw Cen MT Condensed" panose="020B0606020104020203" pitchFamily="34" charset="-18"/>
            </a:endParaRPr>
          </a:p>
        </p:txBody>
      </p:sp>
      <p:pic>
        <p:nvPicPr>
          <p:cNvPr id="1026" name="Picture 2" descr="Výsledek obrázku pro historic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9" b="100000" l="23911" r="90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3" r="13729"/>
          <a:stretch/>
        </p:blipFill>
        <p:spPr bwMode="auto">
          <a:xfrm>
            <a:off x="6156176" y="3212976"/>
            <a:ext cx="28169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D2FEF-8F21-4CE9-BFDC-91C8736A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Slovanské jazyky</a:t>
            </a:r>
            <a:endParaRPr lang="sr-Latn-RS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D389978-96AB-48BB-9079-AA84F1364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56792"/>
            <a:ext cx="6984776" cy="4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9F7F-3192-4C35-8716-EFC80CCC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098578"/>
          </a:xfrm>
        </p:spPr>
        <p:txBody>
          <a:bodyPr/>
          <a:lstStyle/>
          <a:p>
            <a:r>
              <a:rPr lang="sk-SK" dirty="0"/>
              <a:t>Domáca úloha:</a:t>
            </a:r>
            <a:br>
              <a:rPr lang="sk-SK" dirty="0"/>
            </a:br>
            <a:r>
              <a:rPr lang="sk-SK" dirty="0"/>
              <a:t>strana 8</a:t>
            </a:r>
            <a:br>
              <a:rPr lang="sk-SK" dirty="0"/>
            </a:br>
            <a:r>
              <a:rPr lang="sk-SK" dirty="0"/>
              <a:t>úlohy 1 - 5</a:t>
            </a:r>
            <a:endParaRPr lang="sr-Latn-RS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2BF5F71-A286-4D66-9264-E07742467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3717031"/>
            <a:ext cx="2088232" cy="291704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01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9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Jazykové rodiny</a:t>
            </a:r>
            <a:endParaRPr lang="en-US" sz="9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slovenčina patrí medzi indoeurópsku jazykovú skupinu, medzi </a:t>
            </a:r>
            <a:r>
              <a:rPr lang="bs-Latn-BA" b="1" dirty="0">
                <a:solidFill>
                  <a:srgbClr val="FF0000"/>
                </a:solidFill>
                <a:latin typeface="Tw Cen MT Condensed" panose="020B0606020104020203" pitchFamily="34" charset="-18"/>
              </a:rPr>
              <a:t>slovanské jazyky</a:t>
            </a:r>
          </a:p>
          <a:p>
            <a:pPr algn="just">
              <a:tabLst>
                <a:tab pos="987425" algn="l"/>
              </a:tabLst>
            </a:pPr>
            <a:endParaRPr lang="bs-Latn-BA" b="1" dirty="0">
              <a:solidFill>
                <a:srgbClr val="FF0000"/>
              </a:solidFill>
              <a:latin typeface="Tw Cen MT Condensed" panose="020B0606020104020203" pitchFamily="34" charset="-18"/>
            </a:endParaRPr>
          </a:p>
          <a:p>
            <a:pPr algn="just"/>
            <a:r>
              <a:rPr lang="bs-Latn-BA" dirty="0">
                <a:latin typeface="Tw Cen MT Condensed" panose="020B0606020104020203" pitchFamily="34" charset="-18"/>
              </a:rPr>
              <a:t>Indoeurópske jazyky sa rozvíjali v rozsiahlych oblastiach Eurázie </a:t>
            </a:r>
          </a:p>
          <a:p>
            <a:pPr algn="just"/>
            <a:r>
              <a:rPr lang="sk-SK" dirty="0">
                <a:latin typeface="Tw Cen MT Condensed" panose="020B0606020104020203" pitchFamily="34" charset="-18"/>
              </a:rPr>
              <a:t>za ťažisko a oblasť vzniku </a:t>
            </a:r>
            <a:r>
              <a:rPr lang="sk-SK" dirty="0" err="1">
                <a:latin typeface="Tw Cen MT Condensed" panose="020B0606020104020203" pitchFamily="34" charset="-18"/>
              </a:rPr>
              <a:t>prajazyka</a:t>
            </a:r>
            <a:r>
              <a:rPr lang="sk-SK" dirty="0">
                <a:latin typeface="Tw Cen MT Condensed" panose="020B0606020104020203" pitchFamily="34" charset="-18"/>
              </a:rPr>
              <a:t> sa považujú stepi v dnešnom juhozápadnom Rusku a Ukrajine</a:t>
            </a:r>
          </a:p>
        </p:txBody>
      </p:sp>
    </p:spTree>
    <p:extLst>
      <p:ext uri="{BB962C8B-B14F-4D97-AF65-F5344CB8AC3E}">
        <p14:creationId xmlns:p14="http://schemas.microsoft.com/office/powerpoint/2010/main" val="396313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886" y="288032"/>
            <a:ext cx="9144000" cy="1484784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Rozšírenie indoeuróspkeho prajazyka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pic>
        <p:nvPicPr>
          <p:cNvPr id="2050" name="Picture 2" descr="https://upload.wikimedia.org/wikipedia/commons/thumb/f/fb/IE_countries.svg/940px-IE_countri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16832"/>
            <a:ext cx="9804915" cy="51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6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Delenie indoeurópskych jazykov</a:t>
            </a:r>
            <a:endParaRPr lang="en-US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>
              <a:tabLst>
                <a:tab pos="987425" algn="l"/>
              </a:tabLst>
            </a:pPr>
            <a:r>
              <a:rPr lang="sk-SK" dirty="0" err="1">
                <a:latin typeface="Tw Cen MT Condensed" panose="020B0606020104020203" pitchFamily="34" charset="-18"/>
              </a:rPr>
              <a:t>indoiránske</a:t>
            </a:r>
            <a:endParaRPr lang="sk-SK" dirty="0">
              <a:latin typeface="Tw Cen MT Condensed" panose="020B0606020104020203" pitchFamily="34" charset="-18"/>
            </a:endParaRP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baltské</a:t>
            </a: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slovanské</a:t>
            </a: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germánske</a:t>
            </a:r>
          </a:p>
          <a:p>
            <a:pPr>
              <a:tabLst>
                <a:tab pos="987425" algn="l"/>
              </a:tabLst>
            </a:pPr>
            <a:r>
              <a:rPr lang="sk-SK" dirty="0" err="1">
                <a:latin typeface="Tw Cen MT Condensed" panose="020B0606020104020203" pitchFamily="34" charset="-18"/>
              </a:rPr>
              <a:t>italické</a:t>
            </a:r>
            <a:endParaRPr lang="sk-SK" dirty="0">
              <a:latin typeface="Tw Cen MT Condensed" panose="020B0606020104020203" pitchFamily="34" charset="-18"/>
            </a:endParaRP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románske</a:t>
            </a:r>
          </a:p>
          <a:p>
            <a:pPr>
              <a:tabLst>
                <a:tab pos="987425" algn="l"/>
              </a:tabLst>
            </a:pPr>
            <a:endParaRPr lang="sk-SK" dirty="0">
              <a:latin typeface="Tw Cen MT Condensed" panose="020B0606020104020203" pitchFamily="34" charset="-18"/>
            </a:endParaRP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keltské</a:t>
            </a:r>
          </a:p>
          <a:p>
            <a:pPr>
              <a:tabLst>
                <a:tab pos="987425" algn="l"/>
              </a:tabLst>
            </a:pPr>
            <a:r>
              <a:rPr lang="sk-SK" dirty="0" err="1">
                <a:latin typeface="Tw Cen MT Condensed" panose="020B0606020104020203" pitchFamily="34" charset="-18"/>
              </a:rPr>
              <a:t>anatólske</a:t>
            </a:r>
            <a:endParaRPr lang="sk-SK" dirty="0">
              <a:latin typeface="Tw Cen MT Condensed" panose="020B0606020104020203" pitchFamily="34" charset="-18"/>
            </a:endParaRP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grécke</a:t>
            </a: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albánčina</a:t>
            </a:r>
          </a:p>
          <a:p>
            <a:pPr>
              <a:tabLst>
                <a:tab pos="987425" algn="l"/>
              </a:tabLst>
            </a:pPr>
            <a:r>
              <a:rPr lang="sk-SK" dirty="0">
                <a:latin typeface="Tw Cen MT Condensed" panose="020B0606020104020203" pitchFamily="34" charset="-18"/>
              </a:rPr>
              <a:t>arménčina</a:t>
            </a:r>
          </a:p>
          <a:p>
            <a:pPr>
              <a:tabLst>
                <a:tab pos="987425" algn="l"/>
              </a:tabLst>
            </a:pPr>
            <a:r>
              <a:rPr lang="sk-SK" dirty="0" err="1">
                <a:latin typeface="Tw Cen MT Condensed" panose="020B0606020104020203" pitchFamily="34" charset="-18"/>
              </a:rPr>
              <a:t>tochárčina</a:t>
            </a:r>
            <a:endParaRPr lang="sk-SK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8452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9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Dejiny jazyka</a:t>
            </a:r>
            <a:endParaRPr lang="en-US" sz="9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pravlasť Slovanov sa rozprestierala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medzi riekami Dneper a Visla, </a:t>
            </a:r>
          </a:p>
          <a:p>
            <a:r>
              <a:rPr lang="bs-Latn-BA" dirty="0">
                <a:latin typeface="Tw Cen MT Condensed" panose="020B0606020104020203" pitchFamily="34" charset="-18"/>
              </a:rPr>
              <a:t>ľudia hovorili jazykom, ktorý sa </a:t>
            </a:r>
            <a:br>
              <a:rPr lang="bs-Latn-BA" dirty="0">
                <a:latin typeface="Tw Cen MT Condensed" panose="020B0606020104020203" pitchFamily="34" charset="-18"/>
              </a:rPr>
            </a:br>
            <a:r>
              <a:rPr lang="bs-Latn-BA" dirty="0">
                <a:latin typeface="Tw Cen MT Condensed" panose="020B0606020104020203" pitchFamily="34" charset="-18"/>
              </a:rPr>
              <a:t>nazýval praslovančina</a:t>
            </a:r>
          </a:p>
          <a:p>
            <a:r>
              <a:rPr lang="sk-SK" dirty="0">
                <a:latin typeface="Tw Cen MT Condensed" panose="020B0606020104020203" pitchFamily="34" charset="-18"/>
              </a:rPr>
              <a:t>v období sťahovania národov sa </a:t>
            </a:r>
            <a:br>
              <a:rPr lang="sk-SK" dirty="0">
                <a:latin typeface="Tw Cen MT Condensed" panose="020B0606020104020203" pitchFamily="34" charset="-18"/>
              </a:rPr>
            </a:br>
            <a:r>
              <a:rPr lang="sk-SK" dirty="0">
                <a:latin typeface="Tw Cen MT Condensed" panose="020B0606020104020203" pitchFamily="34" charset="-18"/>
              </a:rPr>
              <a:t>slovanské kmene začali usádzať </a:t>
            </a:r>
            <a:br>
              <a:rPr lang="sk-SK" dirty="0">
                <a:latin typeface="Tw Cen MT Condensed" panose="020B0606020104020203" pitchFamily="34" charset="-18"/>
              </a:rPr>
            </a:br>
            <a:r>
              <a:rPr lang="sk-SK" dirty="0">
                <a:latin typeface="Tw Cen MT Condensed" panose="020B0606020104020203" pitchFamily="34" charset="-18"/>
              </a:rPr>
              <a:t>na nových územiach a rozčlenili sa na tri vetvy, čím sa odlíšili aj jazykovo</a:t>
            </a:r>
          </a:p>
        </p:txBody>
      </p:sp>
      <p:pic>
        <p:nvPicPr>
          <p:cNvPr id="4098" name="Picture 2" descr="https://upload.wikimedia.org/wikipedia/commons/3/3e/Slavic_distribution_ori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53" y="1628800"/>
            <a:ext cx="344898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s-Latn-BA" sz="9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ristina" panose="03060402040406080204" pitchFamily="66" charset="0"/>
              </a:rPr>
              <a:t>Dejiny jazyka</a:t>
            </a:r>
            <a:endParaRPr lang="en-US" sz="9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tabLst>
                <a:tab pos="987425" algn="l"/>
              </a:tabLst>
            </a:pPr>
            <a:r>
              <a:rPr lang="bs-Latn-BA" dirty="0">
                <a:latin typeface="Tw Cen MT Condensed" panose="020B0606020104020203" pitchFamily="34" charset="-18"/>
              </a:rPr>
              <a:t>z pôvodného jazyka sa vyvinuli tri nové jazykové skupiny:</a:t>
            </a:r>
          </a:p>
          <a:p>
            <a:pPr marL="898525" indent="-514350" defTabSz="900113">
              <a:buFont typeface="+mj-lt"/>
              <a:buAutoNum type="alphaLcParenR"/>
            </a:pPr>
            <a:r>
              <a:rPr lang="bs-Latn-BA" b="1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-18"/>
              </a:rPr>
              <a:t>východoslovanské jazyky </a:t>
            </a:r>
            <a:r>
              <a:rPr lang="bs-Latn-BA" dirty="0">
                <a:latin typeface="Tw Cen MT Condensed" panose="020B0606020104020203" pitchFamily="34" charset="-18"/>
              </a:rPr>
              <a:t>(Rusi, Bielorusi, Ukrajinci)</a:t>
            </a:r>
          </a:p>
          <a:p>
            <a:pPr marL="898525" indent="-514350" algn="just" defTabSz="900113">
              <a:buFont typeface="+mj-lt"/>
              <a:buAutoNum type="alphaLcParenR"/>
            </a:pPr>
            <a:r>
              <a:rPr lang="sk-SK" b="1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-18"/>
              </a:rPr>
              <a:t>západoslovanské jazyky </a:t>
            </a:r>
            <a:r>
              <a:rPr lang="sk-SK" dirty="0">
                <a:latin typeface="Tw Cen MT Condensed" panose="020B0606020104020203" pitchFamily="34" charset="-18"/>
              </a:rPr>
              <a:t>(Slováci, Česi, Poliaci, Lužickí Srbi, </a:t>
            </a:r>
            <a:r>
              <a:rPr lang="sk-SK" dirty="0" err="1">
                <a:latin typeface="Tw Cen MT Condensed" panose="020B0606020104020203" pitchFamily="34" charset="-18"/>
              </a:rPr>
              <a:t>Rusíni</a:t>
            </a:r>
            <a:r>
              <a:rPr lang="sk-SK" dirty="0">
                <a:latin typeface="Tw Cen MT Condensed" panose="020B0606020104020203" pitchFamily="34" charset="-18"/>
              </a:rPr>
              <a:t>)</a:t>
            </a:r>
          </a:p>
          <a:p>
            <a:pPr marL="898525" indent="-514350" algn="just" defTabSz="900113">
              <a:buFont typeface="+mj-lt"/>
              <a:buAutoNum type="alphaLcParenR"/>
            </a:pPr>
            <a:r>
              <a:rPr lang="sk-SK" b="1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-18"/>
              </a:rPr>
              <a:t>južnoslovanské jazyky</a:t>
            </a:r>
            <a:r>
              <a:rPr lang="sk-SK" dirty="0">
                <a:latin typeface="Tw Cen MT Condensed" panose="020B0606020104020203" pitchFamily="34" charset="-18"/>
              </a:rPr>
              <a:t> (Srbi, Chorváti, Macedónci, Čiernohorci, Slovinci, Bulhari)</a:t>
            </a:r>
          </a:p>
        </p:txBody>
      </p:sp>
    </p:spTree>
    <p:extLst>
      <p:ext uri="{BB962C8B-B14F-4D97-AF65-F5344CB8AC3E}">
        <p14:creationId xmlns:p14="http://schemas.microsoft.com/office/powerpoint/2010/main" val="13590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7/7d/Slavic_europe.png/800px-Slavic_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vpravo so zárezom 5"/>
          <p:cNvSpPr/>
          <p:nvPr/>
        </p:nvSpPr>
        <p:spPr>
          <a:xfrm>
            <a:off x="683568" y="3645024"/>
            <a:ext cx="3888432" cy="720080"/>
          </a:xfrm>
          <a:prstGeom prst="notched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západoslovanské jazyky</a:t>
            </a:r>
          </a:p>
        </p:txBody>
      </p:sp>
      <p:sp>
        <p:nvSpPr>
          <p:cNvPr id="8" name="Šípka vpravo so zárezom 7"/>
          <p:cNvSpPr/>
          <p:nvPr/>
        </p:nvSpPr>
        <p:spPr>
          <a:xfrm>
            <a:off x="971600" y="4869160"/>
            <a:ext cx="3888432" cy="720080"/>
          </a:xfrm>
          <a:prstGeom prst="notched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južnoslovanské jazyky</a:t>
            </a:r>
          </a:p>
        </p:txBody>
      </p:sp>
      <p:sp>
        <p:nvSpPr>
          <p:cNvPr id="9" name="Šípka vpravo so zárezom 8"/>
          <p:cNvSpPr/>
          <p:nvPr/>
        </p:nvSpPr>
        <p:spPr>
          <a:xfrm>
            <a:off x="2555776" y="1052736"/>
            <a:ext cx="3888432" cy="720080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východoslovanské jazyky</a:t>
            </a:r>
          </a:p>
        </p:txBody>
      </p:sp>
    </p:spTree>
    <p:extLst>
      <p:ext uri="{BB962C8B-B14F-4D97-AF65-F5344CB8AC3E}">
        <p14:creationId xmlns:p14="http://schemas.microsoft.com/office/powerpoint/2010/main" val="2609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History-PowerPoint-Template">
  <a:themeElements>
    <a:clrScheme name="Pô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History-PowerPoint-Template</Template>
  <TotalTime>186</TotalTime>
  <Words>679</Words>
  <Application>Microsoft Office PowerPoint</Application>
  <PresentationFormat>Prezentácia na obrazovke (4:3)</PresentationFormat>
  <Paragraphs>135</Paragraphs>
  <Slides>31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9" baseType="lpstr">
      <vt:lpstr>Arial</vt:lpstr>
      <vt:lpstr>Calibri</vt:lpstr>
      <vt:lpstr>Microsoft New Tai Lue</vt:lpstr>
      <vt:lpstr>Pristina</vt:lpstr>
      <vt:lpstr>Times New Roman</vt:lpstr>
      <vt:lpstr>Tw Cen MT Condensed</vt:lpstr>
      <vt:lpstr>Tw Cen MT Condensed Extra Bold</vt:lpstr>
      <vt:lpstr>History-PowerPoint-Template</vt:lpstr>
      <vt:lpstr>     Slovenčina v rodine slovanských jazykov jazyka 7.ročník </vt:lpstr>
      <vt:lpstr>4 - 8</vt:lpstr>
      <vt:lpstr>Jazykové rodiny</vt:lpstr>
      <vt:lpstr>Jazykové rodiny</vt:lpstr>
      <vt:lpstr>Rozšírenie indoeuróspkeho prajazyka</vt:lpstr>
      <vt:lpstr>Delenie indoeurópskych jazykov</vt:lpstr>
      <vt:lpstr>Dejiny jazyka</vt:lpstr>
      <vt:lpstr>Dejiny jazyka</vt:lpstr>
      <vt:lpstr>Prezentácia programu PowerPoint</vt:lpstr>
      <vt:lpstr>Dejiny jazyka</vt:lpstr>
      <vt:lpstr>Veľká Morava</vt:lpstr>
      <vt:lpstr>Prvé písmo – hlaholika Prvý spisovný jazyk - starosloviebčina</vt:lpstr>
      <vt:lpstr>Prezentácia programu PowerPoint</vt:lpstr>
      <vt:lpstr>Dejiny jazyka</vt:lpstr>
      <vt:lpstr>Kodifikácia a rozvoj slovenského jazyka</vt:lpstr>
      <vt:lpstr>Rok 1787</vt:lpstr>
      <vt:lpstr>Bernolákovčina</vt:lpstr>
      <vt:lpstr>Zásady bernolákovčiny</vt:lpstr>
      <vt:lpstr>Bernolákovčina</vt:lpstr>
      <vt:lpstr>Rok 1843</vt:lpstr>
      <vt:lpstr>Rok 1843</vt:lpstr>
      <vt:lpstr>Rok 1843</vt:lpstr>
      <vt:lpstr>Rok 1843</vt:lpstr>
      <vt:lpstr>Záasady Štúrovej slovenčiny</vt:lpstr>
      <vt:lpstr>Záasady Štúrovej slovenčiny</vt:lpstr>
      <vt:lpstr>Štúrova slovenčina</vt:lpstr>
      <vt:lpstr>Rok 1852</vt:lpstr>
      <vt:lpstr>Rok 1902</vt:lpstr>
      <vt:lpstr>Rok 1931</vt:lpstr>
      <vt:lpstr>Slovanské jazyky</vt:lpstr>
      <vt:lpstr>Domáca úloha: strana 8 úlohy 1 - 5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Dejiny a vývin  jazyka</dc:title>
  <dc:creator>User</dc:creator>
  <cp:lastModifiedBy>Anna</cp:lastModifiedBy>
  <cp:revision>18</cp:revision>
  <dcterms:created xsi:type="dcterms:W3CDTF">2017-06-04T11:05:27Z</dcterms:created>
  <dcterms:modified xsi:type="dcterms:W3CDTF">2020-03-22T18:21:12Z</dcterms:modified>
</cp:coreProperties>
</file>