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9" r:id="rId4"/>
    <p:sldId id="260" r:id="rId5"/>
    <p:sldId id="262" r:id="rId6"/>
    <p:sldId id="267" r:id="rId7"/>
    <p:sldId id="268" r:id="rId8"/>
    <p:sldId id="263" r:id="rId9"/>
    <p:sldId id="269" r:id="rId10"/>
    <p:sldId id="270" r:id="rId11"/>
    <p:sldId id="264" r:id="rId12"/>
    <p:sldId id="266" r:id="rId13"/>
    <p:sldId id="265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1A8126-EAA7-40E1-9746-A69746A9253C}" type="datetimeFigureOut">
              <a:rPr lang="sk-SK" smtClean="0"/>
              <a:pPr/>
              <a:t>22. 3. 2020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5EB5D-8B91-4440-8EFE-32A6310E07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908721"/>
            <a:ext cx="8443664" cy="3384375"/>
          </a:xfrm>
        </p:spPr>
        <p:txBody>
          <a:bodyPr>
            <a:noAutofit/>
          </a:bodyPr>
          <a:lstStyle/>
          <a:p>
            <a:pPr algn="ctr"/>
            <a:r>
              <a:rPr lang="sk-SK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Pravopis podstatných </a:t>
            </a:r>
            <a:br>
              <a:rPr lang="sk-SK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sk-SK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 prídavných mien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FF0E22C-DC74-464E-B07C-507B36E5A9B8}"/>
              </a:ext>
            </a:extLst>
          </p:cNvPr>
          <p:cNvSpPr/>
          <p:nvPr/>
        </p:nvSpPr>
        <p:spPr>
          <a:xfrm>
            <a:off x="2339752" y="4581128"/>
            <a:ext cx="504056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/>
              <a:t>7.ročník</a:t>
            </a:r>
            <a:endParaRPr lang="sr-Latn-R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735B8DE7-7229-4839-AC15-5D4DC559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31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DD16F20C-68A9-4EFE-BB40-1CAB57B7F4C0}"/>
              </a:ext>
            </a:extLst>
          </p:cNvPr>
          <p:cNvSpPr/>
          <p:nvPr/>
        </p:nvSpPr>
        <p:spPr>
          <a:xfrm>
            <a:off x="251519" y="335846"/>
            <a:ext cx="87565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>
                <a:solidFill>
                  <a:srgbClr val="C45300"/>
                </a:solidFill>
                <a:latin typeface="Tahoma" panose="020B0604030504040204" pitchFamily="34" charset="0"/>
              </a:rPr>
              <a:t>Zvieracie podstatné mená mužského rodu</a:t>
            </a:r>
          </a:p>
          <a:p>
            <a:endParaRPr lang="sr-Latn-RS" b="1" dirty="0">
              <a:solidFill>
                <a:srgbClr val="C4530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50F7905-52E3-4F4E-B17F-38A5BDF9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2" y="1916832"/>
            <a:ext cx="877504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662868F-0BB3-4701-8257-B41A2970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9" y="1052736"/>
            <a:ext cx="85765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5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CB7221CF-CC65-468B-8A51-FBB4DA2EFAD3}"/>
              </a:ext>
            </a:extLst>
          </p:cNvPr>
          <p:cNvSpPr/>
          <p:nvPr/>
        </p:nvSpPr>
        <p:spPr>
          <a:xfrm>
            <a:off x="467544" y="332656"/>
            <a:ext cx="7560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600" b="1" dirty="0">
                <a:solidFill>
                  <a:srgbClr val="C45300"/>
                </a:solidFill>
                <a:latin typeface="Tahoma" panose="020B0604030504040204" pitchFamily="34" charset="0"/>
              </a:rPr>
              <a:t>Cvičenie</a:t>
            </a:r>
          </a:p>
          <a:p>
            <a:endParaRPr lang="sr-Latn-RS" sz="2800" b="1" dirty="0">
              <a:solidFill>
                <a:srgbClr val="C45300"/>
              </a:solidFill>
              <a:latin typeface="Tahoma" panose="020B0604030504040204" pitchFamily="34" charset="0"/>
            </a:endParaRPr>
          </a:p>
          <a:p>
            <a:r>
              <a:rPr lang="sr-Latn-R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Precvič si </a:t>
            </a:r>
          </a:p>
          <a:p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sťahovavé .................................(vták)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strážni........................................(pes)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obrovské....................................(tiger)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túlavé.........................................(pes)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hladné........................................(vlk)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usilovné.....................................(mravec)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sťahovaví ..................................(vták)</a:t>
            </a:r>
            <a:br>
              <a:rPr lang="sr-Latn-RS" sz="2800" dirty="0"/>
            </a:br>
            <a:r>
              <a:rPr lang="sr-Latn-RS" sz="2800" dirty="0">
                <a:solidFill>
                  <a:srgbClr val="000000"/>
                </a:solidFill>
                <a:latin typeface="Tahoma" panose="020B0604030504040204" pitchFamily="34" charset="0"/>
              </a:rPr>
              <a:t>túlaví.........................................(pes)</a:t>
            </a:r>
            <a:br>
              <a:rPr lang="sr-Latn-RS" sz="2800" dirty="0"/>
            </a:b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1471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982F2C61-25FC-4F8C-95E7-CE4E9BFA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" y="1628800"/>
            <a:ext cx="8422639" cy="283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364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35FB76D-75CF-426B-85D1-BBBEACF7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0" y="944724"/>
            <a:ext cx="86187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FB007202-AACE-4F2A-A0C1-91A543840F46}"/>
              </a:ext>
            </a:extLst>
          </p:cNvPr>
          <p:cNvSpPr/>
          <p:nvPr/>
        </p:nvSpPr>
        <p:spPr>
          <a:xfrm>
            <a:off x="323528" y="266596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POZOR NA PRAVOPIS</a:t>
            </a:r>
          </a:p>
          <a:p>
            <a:endParaRPr lang="sr-Latn-R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sr-Latn-R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I množného čísla  vždy -mi (otcový-mi, cudzí-mi)</a:t>
            </a:r>
          </a:p>
          <a:p>
            <a:r>
              <a:rPr lang="sr-Latn-R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vzor pekný</a:t>
            </a:r>
          </a:p>
          <a:p>
            <a:endParaRPr lang="sr-Latn-R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</a:rPr>
              <a:t>pekn</a:t>
            </a:r>
            <a:r>
              <a:rPr lang="sr-Latn-RS" sz="2400" b="1" dirty="0">
                <a:latin typeface="Arial" panose="020B0604020202020204" pitchFamily="34" charset="0"/>
              </a:rPr>
              <a:t>ý</a:t>
            </a:r>
            <a:r>
              <a:rPr lang="sr-Latn-RS" sz="2400" dirty="0">
                <a:latin typeface="Arial" panose="020B0604020202020204" pitchFamily="34" charset="0"/>
              </a:rPr>
              <a:t> chlapec, múdr</a:t>
            </a:r>
            <a:r>
              <a:rPr lang="sr-Latn-RS" sz="2400" b="1" dirty="0">
                <a:latin typeface="Arial" panose="020B0604020202020204" pitchFamily="34" charset="0"/>
              </a:rPr>
              <a:t>y</a:t>
            </a:r>
            <a:r>
              <a:rPr lang="sr-Latn-RS" sz="2400" dirty="0">
                <a:latin typeface="Arial" panose="020B0604020202020204" pitchFamily="34" charset="0"/>
              </a:rPr>
              <a:t> občan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s pekn</a:t>
            </a:r>
            <a:r>
              <a:rPr lang="sr-Latn-RS" sz="2400" b="1" dirty="0">
                <a:latin typeface="Arial" panose="020B0604020202020204" pitchFamily="34" charset="0"/>
              </a:rPr>
              <a:t>ým</a:t>
            </a:r>
            <a:r>
              <a:rPr lang="sr-Latn-RS" sz="2400" dirty="0">
                <a:latin typeface="Arial" panose="020B0604020202020204" pitchFamily="34" charset="0"/>
              </a:rPr>
              <a:t> chlapcom, s múdr</a:t>
            </a:r>
            <a:r>
              <a:rPr lang="sr-Latn-RS" sz="2400" b="1" dirty="0">
                <a:latin typeface="Arial" panose="020B0604020202020204" pitchFamily="34" charset="0"/>
              </a:rPr>
              <a:t>ym</a:t>
            </a:r>
            <a:r>
              <a:rPr lang="sr-Latn-RS" sz="2400" dirty="0">
                <a:latin typeface="Arial" panose="020B0604020202020204" pitchFamily="34" charset="0"/>
              </a:rPr>
              <a:t> občanom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pekn</a:t>
            </a:r>
            <a:r>
              <a:rPr lang="sr-Latn-RS" sz="2400" b="1" dirty="0">
                <a:latin typeface="Arial" panose="020B0604020202020204" pitchFamily="34" charset="0"/>
              </a:rPr>
              <a:t>í</a:t>
            </a:r>
            <a:r>
              <a:rPr lang="sr-Latn-RS" sz="2400" dirty="0">
                <a:latin typeface="Arial" panose="020B0604020202020204" pitchFamily="34" charset="0"/>
              </a:rPr>
              <a:t> chlapci, múdr</a:t>
            </a:r>
            <a:r>
              <a:rPr lang="sr-Latn-RS" sz="2400" b="1" dirty="0">
                <a:latin typeface="Arial" panose="020B0604020202020204" pitchFamily="34" charset="0"/>
              </a:rPr>
              <a:t>i</a:t>
            </a:r>
            <a:r>
              <a:rPr lang="sr-Latn-RS" sz="2400" dirty="0">
                <a:latin typeface="Arial" panose="020B0604020202020204" pitchFamily="34" charset="0"/>
              </a:rPr>
              <a:t> občania (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</a:rPr>
              <a:t>N množného čísla</a:t>
            </a:r>
            <a:r>
              <a:rPr lang="sr-Latn-RS" sz="2400" dirty="0">
                <a:latin typeface="Arial" panose="020B0604020202020204" pitchFamily="34" charset="0"/>
              </a:rPr>
              <a:t>)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pekn</a:t>
            </a:r>
            <a:r>
              <a:rPr lang="sr-Latn-RS" sz="2400" b="1" dirty="0">
                <a:latin typeface="Arial" panose="020B0604020202020204" pitchFamily="34" charset="0"/>
              </a:rPr>
              <a:t>ých</a:t>
            </a:r>
            <a:r>
              <a:rPr lang="sr-Latn-RS" sz="2400" dirty="0">
                <a:latin typeface="Arial" panose="020B0604020202020204" pitchFamily="34" charset="0"/>
              </a:rPr>
              <a:t> chlapcov, múdr</a:t>
            </a:r>
            <a:r>
              <a:rPr lang="sr-Latn-RS" sz="2400" b="1" dirty="0">
                <a:latin typeface="Arial" panose="020B0604020202020204" pitchFamily="34" charset="0"/>
              </a:rPr>
              <a:t>ych</a:t>
            </a:r>
            <a:r>
              <a:rPr lang="sr-Latn-RS" sz="2400" dirty="0">
                <a:latin typeface="Arial" panose="020B0604020202020204" pitchFamily="34" charset="0"/>
              </a:rPr>
              <a:t> občanov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o pekn</a:t>
            </a:r>
            <a:r>
              <a:rPr lang="sr-Latn-RS" sz="2400" b="1" dirty="0">
                <a:latin typeface="Arial" panose="020B0604020202020204" pitchFamily="34" charset="0"/>
              </a:rPr>
              <a:t>ých</a:t>
            </a:r>
            <a:r>
              <a:rPr lang="sr-Latn-RS" sz="2400" dirty="0">
                <a:latin typeface="Arial" panose="020B0604020202020204" pitchFamily="34" charset="0"/>
              </a:rPr>
              <a:t> chlapcoch, o múdr</a:t>
            </a:r>
            <a:r>
              <a:rPr lang="sr-Latn-RS" sz="2400" b="1" dirty="0">
                <a:latin typeface="Arial" panose="020B0604020202020204" pitchFamily="34" charset="0"/>
              </a:rPr>
              <a:t>ych</a:t>
            </a:r>
            <a:r>
              <a:rPr lang="sr-Latn-RS" sz="2400" dirty="0">
                <a:latin typeface="Arial" panose="020B0604020202020204" pitchFamily="34" charset="0"/>
              </a:rPr>
              <a:t> občanoch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pekn</a:t>
            </a:r>
            <a:r>
              <a:rPr lang="sr-Latn-RS" sz="2400" b="1" dirty="0">
                <a:latin typeface="Arial" panose="020B0604020202020204" pitchFamily="34" charset="0"/>
              </a:rPr>
              <a:t>ými</a:t>
            </a:r>
            <a:r>
              <a:rPr lang="sr-Latn-RS" sz="2400" dirty="0">
                <a:latin typeface="Arial" panose="020B0604020202020204" pitchFamily="34" charset="0"/>
              </a:rPr>
              <a:t> chlapcami, múdr</a:t>
            </a:r>
            <a:r>
              <a:rPr lang="sr-Latn-RS" sz="2400" b="1" dirty="0">
                <a:latin typeface="Arial" panose="020B0604020202020204" pitchFamily="34" charset="0"/>
              </a:rPr>
              <a:t>ymi</a:t>
            </a:r>
            <a:r>
              <a:rPr lang="sr-Latn-RS" sz="2400" dirty="0">
                <a:latin typeface="Arial" panose="020B0604020202020204" pitchFamily="34" charset="0"/>
              </a:rPr>
              <a:t> občanmi</a:t>
            </a:r>
          </a:p>
          <a:p>
            <a:endParaRPr lang="sr-Latn-RS" sz="2400" dirty="0">
              <a:solidFill>
                <a:srgbClr val="808080"/>
              </a:solidFill>
              <a:latin typeface="Arial" panose="020B0604020202020204" pitchFamily="34" charset="0"/>
            </a:endParaRPr>
          </a:p>
          <a:p>
            <a:r>
              <a:rPr lang="sr-Latn-R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vzory matkin, otcov</a:t>
            </a:r>
          </a:p>
          <a:p>
            <a:r>
              <a:rPr lang="sr-Latn-RS" sz="2400" dirty="0">
                <a:latin typeface="Arial" panose="020B0604020202020204" pitchFamily="34" charset="0"/>
              </a:rPr>
              <a:t>s Katkin</a:t>
            </a:r>
            <a:r>
              <a:rPr lang="sr-Latn-RS" sz="2400" b="1" dirty="0">
                <a:latin typeface="Arial" panose="020B0604020202020204" pitchFamily="34" charset="0"/>
              </a:rPr>
              <a:t>ým</a:t>
            </a:r>
            <a:r>
              <a:rPr lang="sr-Latn-RS" sz="2400" dirty="0">
                <a:latin typeface="Arial" panose="020B0604020202020204" pitchFamily="34" charset="0"/>
              </a:rPr>
              <a:t> chlapcom, so susedov</a:t>
            </a:r>
            <a:r>
              <a:rPr lang="sr-Latn-RS" sz="2400" b="1" dirty="0">
                <a:latin typeface="Arial" panose="020B0604020202020204" pitchFamily="34" charset="0"/>
              </a:rPr>
              <a:t>ým</a:t>
            </a:r>
            <a:r>
              <a:rPr lang="sr-Latn-RS" sz="2400" dirty="0">
                <a:latin typeface="Arial" panose="020B0604020202020204" pitchFamily="34" charset="0"/>
              </a:rPr>
              <a:t> synom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s Katkin</a:t>
            </a:r>
            <a:r>
              <a:rPr lang="sr-Latn-RS" sz="2400" b="1" dirty="0">
                <a:latin typeface="Arial" panose="020B0604020202020204" pitchFamily="34" charset="0"/>
              </a:rPr>
              <a:t>i</a:t>
            </a:r>
            <a:r>
              <a:rPr lang="sr-Latn-RS" sz="2400" dirty="0">
                <a:latin typeface="Arial" panose="020B0604020202020204" pitchFamily="34" charset="0"/>
              </a:rPr>
              <a:t> chlapci, susedov</a:t>
            </a:r>
            <a:r>
              <a:rPr lang="sr-Latn-RS" sz="2400" b="1" dirty="0">
                <a:latin typeface="Arial" panose="020B0604020202020204" pitchFamily="34" charset="0"/>
              </a:rPr>
              <a:t>i</a:t>
            </a:r>
            <a:r>
              <a:rPr lang="sr-Latn-RS" sz="2400" dirty="0">
                <a:latin typeface="Arial" panose="020B0604020202020204" pitchFamily="34" charset="0"/>
              </a:rPr>
              <a:t> synovia (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</a:rPr>
              <a:t>N množného čísla</a:t>
            </a:r>
            <a:r>
              <a:rPr lang="sr-Latn-RS" sz="2400" dirty="0">
                <a:latin typeface="Arial" panose="020B0604020202020204" pitchFamily="34" charset="0"/>
              </a:rPr>
              <a:t>)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Katkin</a:t>
            </a:r>
            <a:r>
              <a:rPr lang="sr-Latn-RS" sz="2400" b="1" dirty="0">
                <a:latin typeface="Arial" panose="020B0604020202020204" pitchFamily="34" charset="0"/>
              </a:rPr>
              <a:t>ých</a:t>
            </a:r>
            <a:r>
              <a:rPr lang="sr-Latn-RS" sz="2400" dirty="0">
                <a:latin typeface="Arial" panose="020B0604020202020204" pitchFamily="34" charset="0"/>
              </a:rPr>
              <a:t> chlapcov, susedov</a:t>
            </a:r>
            <a:r>
              <a:rPr lang="sr-Latn-RS" sz="2400" b="1" dirty="0">
                <a:latin typeface="Arial" panose="020B0604020202020204" pitchFamily="34" charset="0"/>
              </a:rPr>
              <a:t>ých</a:t>
            </a:r>
            <a:r>
              <a:rPr lang="sr-Latn-RS" sz="2400" dirty="0">
                <a:latin typeface="Arial" panose="020B0604020202020204" pitchFamily="34" charset="0"/>
              </a:rPr>
              <a:t> synov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s Katkin</a:t>
            </a:r>
            <a:r>
              <a:rPr lang="sr-Latn-RS" sz="2400" b="1" dirty="0">
                <a:latin typeface="Arial" panose="020B0604020202020204" pitchFamily="34" charset="0"/>
              </a:rPr>
              <a:t>ými</a:t>
            </a:r>
            <a:r>
              <a:rPr lang="sr-Latn-RS" sz="2400" dirty="0">
                <a:latin typeface="Arial" panose="020B0604020202020204" pitchFamily="34" charset="0"/>
              </a:rPr>
              <a:t> chlapcami, so susedov</a:t>
            </a:r>
            <a:r>
              <a:rPr lang="sr-Latn-RS" sz="2400" b="1" dirty="0">
                <a:latin typeface="Arial" panose="020B0604020202020204" pitchFamily="34" charset="0"/>
              </a:rPr>
              <a:t>ými</a:t>
            </a:r>
            <a:r>
              <a:rPr lang="sr-Latn-RS" sz="2400" dirty="0">
                <a:latin typeface="Arial" panose="020B0604020202020204" pitchFamily="34" charset="0"/>
              </a:rPr>
              <a:t> synmi</a:t>
            </a:r>
          </a:p>
        </p:txBody>
      </p:sp>
    </p:spTree>
    <p:extLst>
      <p:ext uri="{BB962C8B-B14F-4D97-AF65-F5344CB8AC3E}">
        <p14:creationId xmlns:p14="http://schemas.microsoft.com/office/powerpoint/2010/main" val="379834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3C3ECA40-C91E-4005-A270-70AA3372B33B}"/>
              </a:ext>
            </a:extLst>
          </p:cNvPr>
          <p:cNvSpPr/>
          <p:nvPr/>
        </p:nvSpPr>
        <p:spPr>
          <a:xfrm>
            <a:off x="683568" y="2276872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vzor páví</a:t>
            </a:r>
          </a:p>
          <a:p>
            <a:endParaRPr lang="sr-Latn-R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</a:rPr>
              <a:t>orl</a:t>
            </a:r>
            <a:r>
              <a:rPr lang="sr-Latn-RS" sz="2400" b="1" dirty="0">
                <a:latin typeface="Arial" panose="020B0604020202020204" pitchFamily="34" charset="0"/>
              </a:rPr>
              <a:t>í</a:t>
            </a:r>
            <a:r>
              <a:rPr lang="sr-Latn-RS" sz="2400" dirty="0">
                <a:latin typeface="Arial" panose="020B0604020202020204" pitchFamily="34" charset="0"/>
              </a:rPr>
              <a:t> zrak, tigr</a:t>
            </a:r>
            <a:r>
              <a:rPr lang="sr-Latn-RS" sz="2400" b="1" dirty="0">
                <a:latin typeface="Arial" panose="020B0604020202020204" pitchFamily="34" charset="0"/>
              </a:rPr>
              <a:t>í</a:t>
            </a:r>
            <a:r>
              <a:rPr lang="sr-Latn-RS" sz="2400" dirty="0">
                <a:latin typeface="Arial" panose="020B0604020202020204" pitchFamily="34" charset="0"/>
              </a:rPr>
              <a:t> pohľad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orl</a:t>
            </a:r>
            <a:r>
              <a:rPr lang="sr-Latn-RS" sz="2400" b="1" dirty="0">
                <a:latin typeface="Arial" panose="020B0604020202020204" pitchFamily="34" charset="0"/>
              </a:rPr>
              <a:t>ím</a:t>
            </a:r>
            <a:r>
              <a:rPr lang="sr-Latn-RS" sz="2400" dirty="0">
                <a:latin typeface="Arial" panose="020B0604020202020204" pitchFamily="34" charset="0"/>
              </a:rPr>
              <a:t> zrakom, tigr</a:t>
            </a:r>
            <a:r>
              <a:rPr lang="sr-Latn-RS" sz="2400" b="1" dirty="0">
                <a:latin typeface="Arial" panose="020B0604020202020204" pitchFamily="34" charset="0"/>
              </a:rPr>
              <a:t>ím</a:t>
            </a:r>
            <a:r>
              <a:rPr lang="sr-Latn-RS" sz="2400" dirty="0">
                <a:latin typeface="Arial" panose="020B0604020202020204" pitchFamily="34" charset="0"/>
              </a:rPr>
              <a:t> pohľadom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orl</a:t>
            </a:r>
            <a:r>
              <a:rPr lang="sr-Latn-RS" sz="2400" b="1" dirty="0">
                <a:latin typeface="Arial" panose="020B0604020202020204" pitchFamily="34" charset="0"/>
              </a:rPr>
              <a:t>ích</a:t>
            </a:r>
            <a:r>
              <a:rPr lang="sr-Latn-RS" sz="2400" dirty="0">
                <a:latin typeface="Arial" panose="020B0604020202020204" pitchFamily="34" charset="0"/>
              </a:rPr>
              <a:t> pier, tigr</a:t>
            </a:r>
            <a:r>
              <a:rPr lang="sr-Latn-RS" sz="2400" b="1" dirty="0">
                <a:latin typeface="Arial" panose="020B0604020202020204" pitchFamily="34" charset="0"/>
              </a:rPr>
              <a:t>ích</a:t>
            </a:r>
            <a:r>
              <a:rPr lang="sr-Latn-RS" sz="2400" dirty="0">
                <a:latin typeface="Arial" panose="020B0604020202020204" pitchFamily="34" charset="0"/>
              </a:rPr>
              <a:t> pazúrov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o orl</a:t>
            </a:r>
            <a:r>
              <a:rPr lang="sr-Latn-RS" sz="2400" b="1" dirty="0">
                <a:latin typeface="Arial" panose="020B0604020202020204" pitchFamily="34" charset="0"/>
              </a:rPr>
              <a:t>ích</a:t>
            </a:r>
            <a:r>
              <a:rPr lang="sr-Latn-RS" sz="2400" dirty="0">
                <a:latin typeface="Arial" panose="020B0604020202020204" pitchFamily="34" charset="0"/>
              </a:rPr>
              <a:t> perách, o tigr</a:t>
            </a:r>
            <a:r>
              <a:rPr lang="sr-Latn-RS" sz="2400" b="1" dirty="0">
                <a:latin typeface="Arial" panose="020B0604020202020204" pitchFamily="34" charset="0"/>
              </a:rPr>
              <a:t>ích</a:t>
            </a:r>
            <a:r>
              <a:rPr lang="sr-Latn-RS" sz="2400" dirty="0">
                <a:latin typeface="Arial" panose="020B0604020202020204" pitchFamily="34" charset="0"/>
              </a:rPr>
              <a:t> pazúroch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orl</a:t>
            </a:r>
            <a:r>
              <a:rPr lang="sr-Latn-RS" sz="2400" b="1" dirty="0">
                <a:latin typeface="Arial" panose="020B0604020202020204" pitchFamily="34" charset="0"/>
              </a:rPr>
              <a:t>ími</a:t>
            </a:r>
            <a:r>
              <a:rPr lang="sr-Latn-RS" sz="2400" dirty="0">
                <a:latin typeface="Arial" panose="020B0604020202020204" pitchFamily="34" charset="0"/>
              </a:rPr>
              <a:t> perami, tigr</a:t>
            </a:r>
            <a:r>
              <a:rPr lang="sr-Latn-RS" sz="2400" b="1" dirty="0">
                <a:latin typeface="Arial" panose="020B0604020202020204" pitchFamily="34" charset="0"/>
              </a:rPr>
              <a:t>ími</a:t>
            </a:r>
            <a:r>
              <a:rPr lang="sr-Latn-RS" sz="2400" dirty="0">
                <a:latin typeface="Arial" panose="020B0604020202020204" pitchFamily="34" charset="0"/>
              </a:rPr>
              <a:t> pazúrmi</a:t>
            </a:r>
            <a:br>
              <a:rPr lang="sr-Latn-RS" sz="2400" dirty="0"/>
            </a:br>
            <a:r>
              <a:rPr lang="sr-Latn-RS" sz="2400" dirty="0">
                <a:latin typeface="Arial" panose="020B0604020202020204" pitchFamily="34" charset="0"/>
              </a:rPr>
              <a:t>o or</a:t>
            </a:r>
            <a:r>
              <a:rPr lang="sr-Latn-RS" sz="2400" b="1" dirty="0">
                <a:latin typeface="Arial" panose="020B0604020202020204" pitchFamily="34" charset="0"/>
              </a:rPr>
              <a:t>ľ</a:t>
            </a:r>
            <a:r>
              <a:rPr lang="sr-Latn-RS" sz="2400" dirty="0">
                <a:latin typeface="Arial" panose="020B0604020202020204" pitchFamily="34" charset="0"/>
              </a:rPr>
              <a:t>om pere, o vče</a:t>
            </a:r>
            <a:r>
              <a:rPr lang="sr-Latn-RS" sz="2400" b="1" dirty="0">
                <a:latin typeface="Arial" panose="020B0604020202020204" pitchFamily="34" charset="0"/>
              </a:rPr>
              <a:t>ľ</a:t>
            </a:r>
            <a:r>
              <a:rPr lang="sr-Latn-RS" sz="2400" dirty="0">
                <a:latin typeface="Arial" panose="020B0604020202020204" pitchFamily="34" charset="0"/>
              </a:rPr>
              <a:t>om mede, o soko</a:t>
            </a:r>
            <a:r>
              <a:rPr lang="sr-Latn-RS" sz="2400" b="1" dirty="0">
                <a:latin typeface="Arial" panose="020B0604020202020204" pitchFamily="34" charset="0"/>
              </a:rPr>
              <a:t>ľ</a:t>
            </a:r>
            <a:r>
              <a:rPr lang="sr-Latn-RS" sz="2400" dirty="0">
                <a:latin typeface="Arial" panose="020B0604020202020204" pitchFamily="34" charset="0"/>
              </a:rPr>
              <a:t>om zraku</a:t>
            </a:r>
            <a:endParaRPr lang="sr-Latn-RS" sz="2400" dirty="0"/>
          </a:p>
        </p:txBody>
      </p:sp>
      <p:pic>
        <p:nvPicPr>
          <p:cNvPr id="2054" name="Picture 6" descr="Резултат слика за páv">
            <a:extLst>
              <a:ext uri="{FF2B5EF4-FFF2-40B4-BE49-F238E27FC236}">
                <a16:creationId xmlns:a16="http://schemas.microsoft.com/office/drawing/2014/main" id="{3B7A93A2-E737-4D2E-9164-93D9FCD7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9207"/>
            <a:ext cx="2981131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9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10E76C71-43CC-479E-8135-63DAE4DFC471}"/>
              </a:ext>
            </a:extLst>
          </p:cNvPr>
          <p:cNvSpPr/>
          <p:nvPr/>
        </p:nvSpPr>
        <p:spPr>
          <a:xfrm>
            <a:off x="467544" y="62068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>
                <a:latin typeface="Open Sans"/>
              </a:rPr>
              <a:t>Ostrý sokolí zrak zbadal v kŕdli divých kačíc jednu divú hus.</a:t>
            </a:r>
          </a:p>
          <a:p>
            <a:r>
              <a:rPr lang="sr-Latn-RS" sz="2800" dirty="0">
                <a:latin typeface="Open Sans"/>
              </a:rPr>
              <a:t>Nikdy nezabudnem na Betkin nevrlý pohľad. </a:t>
            </a:r>
          </a:p>
          <a:p>
            <a:r>
              <a:rPr lang="sr-Latn-RS" sz="2800" dirty="0">
                <a:latin typeface="Open Sans"/>
              </a:rPr>
              <a:t>Ivan sa zastavil pred Vladovým domom. Susedovi chlapci boli zvedaví na darček. </a:t>
            </a:r>
          </a:p>
          <a:p>
            <a:r>
              <a:rPr lang="sr-Latn-RS" sz="2800" dirty="0">
                <a:latin typeface="Open Sans"/>
              </a:rPr>
              <a:t>V cieli bol prvý. </a:t>
            </a:r>
          </a:p>
          <a:p>
            <a:r>
              <a:rPr lang="sr-Latn-RS" sz="2800" dirty="0">
                <a:latin typeface="Open Sans"/>
              </a:rPr>
              <a:t>Všetci boli z toho veľmi prekvapení. </a:t>
            </a:r>
          </a:p>
          <a:p>
            <a:r>
              <a:rPr lang="sr-Latn-RS" sz="2800" dirty="0">
                <a:latin typeface="Open Sans"/>
              </a:rPr>
              <a:t>Podaktorí sa zaradovali. </a:t>
            </a:r>
          </a:p>
          <a:p>
            <a:r>
              <a:rPr lang="sr-Latn-RS" sz="2800" dirty="0">
                <a:latin typeface="Open Sans"/>
              </a:rPr>
              <a:t>Jano bol z toho veselý. </a:t>
            </a:r>
          </a:p>
          <a:p>
            <a:r>
              <a:rPr lang="sr-Latn-RS" sz="2800" dirty="0">
                <a:latin typeface="Open Sans"/>
              </a:rPr>
              <a:t>Bol to jeho najväčší deň v živote. </a:t>
            </a:r>
          </a:p>
          <a:p>
            <a:r>
              <a:rPr lang="sr-Latn-RS" sz="2800" dirty="0">
                <a:latin typeface="Open Sans"/>
              </a:rPr>
              <a:t>Len jeho rodičia sú akísi nespokojní. </a:t>
            </a:r>
          </a:p>
          <a:p>
            <a:r>
              <a:rPr lang="sr-Latn-RS" sz="2800" dirty="0">
                <a:latin typeface="Open Sans"/>
              </a:rPr>
              <a:t>Niektorí ľudia sú zvláštni.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89277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7D8D41C7-EB90-4395-865C-1B761EF34A64}"/>
              </a:ext>
            </a:extLst>
          </p:cNvPr>
          <p:cNvSpPr/>
          <p:nvPr/>
        </p:nvSpPr>
        <p:spPr>
          <a:xfrm>
            <a:off x="1331640" y="1844824"/>
            <a:ext cx="6696744" cy="2952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solidFill>
                  <a:schemeClr val="tx1"/>
                </a:solidFill>
              </a:rPr>
              <a:t>Domáca úloha:</a:t>
            </a:r>
          </a:p>
          <a:p>
            <a:pPr algn="ctr"/>
            <a:r>
              <a:rPr lang="sk-SK" sz="4400" b="1" dirty="0">
                <a:solidFill>
                  <a:schemeClr val="tx1"/>
                </a:solidFill>
              </a:rPr>
              <a:t>úlohy na str. </a:t>
            </a:r>
          </a:p>
          <a:p>
            <a:pPr algn="ctr"/>
            <a:r>
              <a:rPr lang="sk-SK" sz="4400" b="1" dirty="0">
                <a:solidFill>
                  <a:schemeClr val="tx1"/>
                </a:solidFill>
              </a:rPr>
              <a:t>106 a 107</a:t>
            </a:r>
            <a:endParaRPr lang="sr-Latn-R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F0BBFC1-6944-42DE-8210-813FD06B1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984" y="404664"/>
            <a:ext cx="4197078" cy="586288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A95690C2-5344-4BE7-AA68-E4A12F08C6D8}"/>
              </a:ext>
            </a:extLst>
          </p:cNvPr>
          <p:cNvSpPr/>
          <p:nvPr/>
        </p:nvSpPr>
        <p:spPr>
          <a:xfrm>
            <a:off x="323529" y="213285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100 - 109</a:t>
            </a:r>
            <a:endParaRPr lang="sr-Latn-RS" sz="3600" b="1" dirty="0"/>
          </a:p>
        </p:txBody>
      </p:sp>
    </p:spTree>
    <p:extLst>
      <p:ext uri="{BB962C8B-B14F-4D97-AF65-F5344CB8AC3E}">
        <p14:creationId xmlns:p14="http://schemas.microsoft.com/office/powerpoint/2010/main" val="122018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3222205" cy="50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ADCA6014-CD57-40A2-B7DE-E53358A1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40768"/>
            <a:ext cx="6912768" cy="535366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B1E601C-6EE8-41C1-B12C-11866539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5050407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70BF557C-9ADC-4C7D-9422-C677FB66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3" y="514444"/>
            <a:ext cx="7132253" cy="58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9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E9F4E2F-9D2C-45F3-BB09-15396C97D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5" y="1232756"/>
            <a:ext cx="87702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89EDA306-085B-423F-8F51-2102C968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996"/>
            <a:ext cx="9144000" cy="3666007"/>
          </a:xfrm>
          <a:prstGeom prst="rect">
            <a:avLst/>
          </a:prstGeom>
        </p:spPr>
      </p:pic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ED3EFBAE-4A48-4C13-8D75-F50B958623B2}"/>
              </a:ext>
            </a:extLst>
          </p:cNvPr>
          <p:cNvSpPr/>
          <p:nvPr/>
        </p:nvSpPr>
        <p:spPr>
          <a:xfrm>
            <a:off x="1979712" y="692696"/>
            <a:ext cx="504056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</a:rPr>
              <a:t>Doplň i/í, </a:t>
            </a:r>
            <a:r>
              <a:rPr lang="sk-SK" sz="3600" b="1" dirty="0" err="1">
                <a:solidFill>
                  <a:schemeClr val="tx1"/>
                </a:solidFill>
              </a:rPr>
              <a:t>y,ý</a:t>
            </a:r>
            <a:endParaRPr lang="sr-Latn-R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3C3C8EE9-80BC-4A56-8A5D-C0428611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68" y="1484784"/>
            <a:ext cx="9144000" cy="32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9D56871E-0FB5-4DCB-BA1F-0A582FCF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404664"/>
            <a:ext cx="812672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F80A9DC-C46D-41F7-855F-C11E7698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1"/>
            <a:ext cx="9144000" cy="3888432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70BBA47B-1AB0-4E2F-A4F0-58A0C09CD247}"/>
              </a:ext>
            </a:extLst>
          </p:cNvPr>
          <p:cNvSpPr/>
          <p:nvPr/>
        </p:nvSpPr>
        <p:spPr>
          <a:xfrm>
            <a:off x="2267744" y="692696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/>
              <a:t>Doplň i/í, y/ý, á, e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102251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84000">
        <p14:prism/>
      </p:transition>
    </mc:Choice>
    <mc:Fallback>
      <p:transition spd="slow" advClick="0" advTm="584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521</TotalTime>
  <Words>58</Words>
  <Application>Microsoft Office PowerPoint</Application>
  <PresentationFormat>Prezentácia na obrazovke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Arial</vt:lpstr>
      <vt:lpstr>Franklin Gothic Book</vt:lpstr>
      <vt:lpstr>Franklin Gothic Medium</vt:lpstr>
      <vt:lpstr>Open Sans</vt:lpstr>
      <vt:lpstr>Tahoma</vt:lpstr>
      <vt:lpstr>Wingdings 2</vt:lpstr>
      <vt:lpstr>Cestovanie</vt:lpstr>
      <vt:lpstr>Pravopis podstatných  a prídavných mien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Delenie hlások</dc:title>
  <dc:creator>vlado</dc:creator>
  <cp:lastModifiedBy>Anna</cp:lastModifiedBy>
  <cp:revision>44</cp:revision>
  <dcterms:created xsi:type="dcterms:W3CDTF">2016-11-14T15:22:48Z</dcterms:created>
  <dcterms:modified xsi:type="dcterms:W3CDTF">2020-03-22T21:24:53Z</dcterms:modified>
</cp:coreProperties>
</file>