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9900FF"/>
    <a:srgbClr val="E468A6"/>
    <a:srgbClr val="FF99FF"/>
    <a:srgbClr val="FFFF66"/>
    <a:srgbClr val="9966FF"/>
    <a:srgbClr val="FF33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>
      <p:cViewPr>
        <p:scale>
          <a:sx n="76" d="100"/>
          <a:sy n="76" d="100"/>
        </p:scale>
        <p:origin x="-122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747E2-AB1C-4C05-9FAD-76B91BCE232C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C496-38AB-435D-BA57-04B92DDF5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31D73-FBBF-473E-8A79-1E0498139A87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5E8FA-AFE0-4590-AAD6-85C0523E1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5944-2C57-4444-9A24-D8780E249A69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21657-A990-4381-AF03-0961D1A54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EE317-4160-4459-B62F-1E300B9071F6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0B9AD-3E4D-4B5C-80BF-8A220BED0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A1AB-2E69-4B96-B5D3-EA037322E275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161C-1356-4003-8AC2-00E0210B9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A26EF-0E2F-4787-81B0-42FEA240122C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CB2AB-9AC3-430D-859E-4AD1FB0DD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C1B2-520D-4E0F-8527-98ADE00004CD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5D1F5-CAF3-4CF2-AECD-3E6390E37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07D46-3460-4C08-A01A-839F14CEA799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CB51-9A87-4BBC-8F22-A6E4D849D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D3C2C-B627-4706-A951-95185D489524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BA396-1504-4323-A50A-057F15985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3D68E-159B-4571-9DD4-A03A2ACFF335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4F120-6FE5-4A43-9232-0797576E9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1F2EC-74B9-43CF-83D5-FDB83CEF4160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0B98D-4E66-4931-A740-473B55794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7EF543-C70D-401F-BA76-060E8DC7997A}" type="datetimeFigureOut">
              <a:rPr lang="en-US"/>
              <a:pPr>
                <a:defRPr/>
              </a:pPr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CF0BF6-4FBF-46D1-AD1C-A5DB03FB4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60"/>
          <p:cNvGrpSpPr>
            <a:grpSpLocks/>
          </p:cNvGrpSpPr>
          <p:nvPr/>
        </p:nvGrpSpPr>
        <p:grpSpPr bwMode="auto">
          <a:xfrm>
            <a:off x="-33338" y="0"/>
            <a:ext cx="9177338" cy="6858000"/>
            <a:chOff x="-33595" y="0"/>
            <a:chExt cx="9177595" cy="6857999"/>
          </a:xfrm>
        </p:grpSpPr>
        <p:grpSp>
          <p:nvGrpSpPr>
            <p:cNvPr id="1032" name="Group 182"/>
            <p:cNvGrpSpPr>
              <a:grpSpLocks/>
            </p:cNvGrpSpPr>
            <p:nvPr/>
          </p:nvGrpSpPr>
          <p:grpSpPr bwMode="auto"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1033" name="Group 189"/>
            <p:cNvGrpSpPr>
              <a:grpSpLocks/>
            </p:cNvGrpSpPr>
            <p:nvPr/>
          </p:nvGrpSpPr>
          <p:grpSpPr bwMode="auto"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1034" name="Group 200"/>
            <p:cNvGrpSpPr>
              <a:grpSpLocks/>
            </p:cNvGrpSpPr>
            <p:nvPr/>
          </p:nvGrpSpPr>
          <p:grpSpPr bwMode="auto"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20" r:id="rId9"/>
    <p:sldLayoutId id="2147483718" r:id="rId10"/>
    <p:sldLayoutId id="214748371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09800"/>
            <a:ext cx="7116763" cy="2209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0" dirty="0" err="1" smtClean="0">
                <a:solidFill>
                  <a:srgbClr val="FF99CC"/>
                </a:solidFill>
                <a:latin typeface="Curlz MT" pitchFamily="82" charset="0"/>
                <a:ea typeface="+mj-ea"/>
              </a:rPr>
              <a:t>Balada</a:t>
            </a:r>
            <a:endParaRPr lang="en-US" sz="20000" dirty="0">
              <a:solidFill>
                <a:srgbClr val="FF99CC"/>
              </a:solidFill>
              <a:latin typeface="Curlz MT" pitchFamily="82" charset="0"/>
              <a:ea typeface="+mj-e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2"/>
          <p:cNvSpPr>
            <a:spLocks noGrp="1"/>
          </p:cNvSpPr>
          <p:nvPr>
            <p:ph idx="1"/>
          </p:nvPr>
        </p:nvSpPr>
        <p:spPr>
          <a:xfrm>
            <a:off x="533400" y="-609600"/>
            <a:ext cx="9372600" cy="80772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Balada je krátky, veršovaný útvar 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chmúrnym dejom. Dej je jednoduchý, stupňuje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 sa a končí sa 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tragick</a:t>
            </a:r>
            <a:r>
              <a:rPr lang="en-US" sz="2800" dirty="0" smtClean="0">
                <a:solidFill>
                  <a:srgbClr val="FFFF00"/>
                </a:solidFill>
                <a:latin typeface="Kristen ITC" pitchFamily="66" charset="0"/>
              </a:rPr>
              <a:t>y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. 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Okrem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 ľudových, máme aj autorské 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balady, 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ktoré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 písali spisovatelia z obdobia </a:t>
            </a:r>
            <a:r>
              <a:rPr lang="en-US" sz="2800" dirty="0" smtClean="0">
                <a:solidFill>
                  <a:srgbClr val="FFFF00"/>
                </a:solidFill>
                <a:latin typeface="Kristen ITC" pitchFamily="66" charset="0"/>
              </a:rPr>
              <a:t>r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omantizmu a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Kristen ITC" pitchFamily="66" charset="0"/>
              </a:rPr>
              <a:t>r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ealizmu </a:t>
            </a:r>
            <a:r>
              <a:rPr lang="sr-Latn-CS" sz="2800" dirty="0" smtClean="0">
                <a:solidFill>
                  <a:srgbClr val="FFFF00"/>
                </a:solidFill>
                <a:latin typeface="Kristen ITC" pitchFamily="66" charset="0"/>
              </a:rPr>
              <a:t>(</a:t>
            </a:r>
            <a:r>
              <a:rPr lang="sk-SK" sz="2800" dirty="0" smtClean="0">
                <a:solidFill>
                  <a:srgbClr val="FFFF00"/>
                </a:solidFill>
                <a:latin typeface="Kristen ITC" pitchFamily="66" charset="0"/>
              </a:rPr>
              <a:t> Janko Kráľ, Hviezdoslav</a:t>
            </a:r>
            <a:r>
              <a:rPr lang="sr-Latn-CS" sz="2800" dirty="0" smtClean="0">
                <a:solidFill>
                  <a:srgbClr val="FFFF00"/>
                </a:solidFill>
                <a:latin typeface="Kristen ITC" pitchFamily="66" charset="0"/>
              </a:rPr>
              <a:t>).</a:t>
            </a:r>
            <a:endParaRPr lang="sk-SK" sz="2800" dirty="0" smtClean="0">
              <a:solidFill>
                <a:srgbClr val="FFFF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-457200" y="457200"/>
            <a:ext cx="8801100" cy="923925"/>
          </a:xfrm>
        </p:spPr>
        <p:txBody>
          <a:bodyPr/>
          <a:lstStyle/>
          <a:p>
            <a:pPr algn="ctr" eaLnBrk="1" hangingPunct="1"/>
            <a:r>
              <a:rPr lang="sk-SK" sz="4800" smtClean="0">
                <a:solidFill>
                  <a:srgbClr val="99FF66"/>
                </a:solidFill>
                <a:latin typeface="Chiller" pitchFamily="82" charset="0"/>
                <a:cs typeface="Trebuchet MS" pitchFamily="34" charset="0"/>
              </a:rPr>
              <a:t>Išli hudci horou</a:t>
            </a:r>
            <a:endParaRPr lang="en-US" sz="4800" smtClean="0">
              <a:solidFill>
                <a:srgbClr val="99FF66"/>
              </a:solidFill>
              <a:latin typeface="Chiller" pitchFamily="82" charset="0"/>
              <a:cs typeface="Trebuchet MS" pitchFamily="34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8915400" cy="4038600"/>
          </a:xfrm>
        </p:spPr>
        <p:txBody>
          <a:bodyPr/>
          <a:lstStyle/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Išli hudci horou, horou javorovou. Našli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drevo krásno na husličky hlasno.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 “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Iba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ho zotnime a sebou veznime.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” Prv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ý 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raz zaťali íverček vyťali. Druhý raz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zaťali do krvi preťali. Tretí raz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zaťali taký hlas počuli: „Ach, nie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124700" cy="4051300"/>
          </a:xfrm>
        </p:spPr>
        <p:txBody>
          <a:bodyPr/>
          <a:lstStyle/>
          <a:p>
            <a:pPr eaLnBrk="1" hangingPunct="1"/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 som ja drevo, drevo javorovô, ale</a:t>
            </a:r>
          </a:p>
          <a:p>
            <a:pPr eaLnBrk="1" hangingPunct="1"/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 som ja dievča, z mesta richtárovo.</a:t>
            </a:r>
          </a:p>
          <a:p>
            <a:pPr eaLnBrk="1" hangingPunct="1"/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 Na vodu som išla, </a:t>
            </a:r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neskoro </a:t>
            </a:r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som</a:t>
            </a:r>
          </a:p>
          <a:p>
            <a:pPr eaLnBrk="1" hangingPunct="1"/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 prišla. Mamka ma zakliala, by kameň</a:t>
            </a:r>
          </a:p>
          <a:p>
            <a:pPr eaLnBrk="1" hangingPunct="1"/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 ostála. Kameňom meravým, drevom javorovým. Kupa</a:t>
            </a:r>
          </a:p>
          <a:p>
            <a:pPr eaLnBrk="1" hangingPunct="1"/>
            <a:r>
              <a:rPr lang="sk-SK" sz="3200" dirty="0" smtClean="0">
                <a:solidFill>
                  <a:srgbClr val="99FF66"/>
                </a:solidFill>
                <a:latin typeface="Chiller" pitchFamily="82" charset="0"/>
              </a:rPr>
              <a:t> skamenela meravým kameňom, ja som zdrevenela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124700" cy="4051300"/>
          </a:xfrm>
        </p:spPr>
        <p:txBody>
          <a:bodyPr/>
          <a:lstStyle/>
          <a:p>
            <a:pPr eaLnBrk="1" hangingPunct="1"/>
            <a:r>
              <a:rPr lang="sk-SK" smtClean="0"/>
              <a:t> 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zeleným javorom. Ta vy, hudci, cho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d’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te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pred mej mamky vráta a tak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jej zahrajte, žiaľu jej dodajte. Toto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sú husličky z tej vašej Aničky.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Toto je podstavka, vašej dcéry hlávka.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Toto sú strunôčky, jej zlaté vlásočky.</a:t>
            </a:r>
          </a:p>
          <a:p>
            <a:pPr eaLnBrk="1" hangingPunct="1"/>
            <a:endParaRPr lang="en-US" sz="3200" smtClean="0">
              <a:solidFill>
                <a:srgbClr val="99FF66"/>
              </a:solidFill>
              <a:latin typeface="Chiller" pitchFamily="8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1"/>
          </p:nvPr>
        </p:nvSpPr>
        <p:spPr>
          <a:xfrm>
            <a:off x="1009650" y="914400"/>
            <a:ext cx="7124700" cy="4945063"/>
          </a:xfrm>
        </p:spPr>
        <p:txBody>
          <a:bodyPr/>
          <a:lstStyle/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Toto je sláčiček z jej bielych 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ručičiek. Toto sú kolíčky jej biele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prstôčky.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”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Ked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mamka počula, k obloku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bežala. Ach, vy hudci smutní, chod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teže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preč, chod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te! Chod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teže preč, chod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te a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žiaľ mi nerobte, ved</a:t>
            </a:r>
            <a:r>
              <a:rPr lang="en-US" sz="3200" smtClean="0">
                <a:solidFill>
                  <a:srgbClr val="99FF66"/>
                </a:solidFill>
                <a:latin typeface="Chiller" pitchFamily="82" charset="0"/>
              </a:rPr>
              <a:t>’</a:t>
            </a:r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ho ja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228600" y="139700"/>
            <a:ext cx="7124700" cy="4051300"/>
          </a:xfrm>
        </p:spPr>
        <p:txBody>
          <a:bodyPr/>
          <a:lstStyle/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dosti mám, že Aničky nemám.</a:t>
            </a:r>
          </a:p>
          <a:p>
            <a:pPr eaLnBrk="1" hangingPunct="1"/>
            <a:r>
              <a:rPr lang="sk-SK" sz="3200" smtClean="0">
                <a:solidFill>
                  <a:srgbClr val="99FF66"/>
                </a:solidFill>
                <a:latin typeface="Chiller" pitchFamily="82" charset="0"/>
              </a:rPr>
              <a:t> Slovenská ľudová balada</a:t>
            </a:r>
            <a:endParaRPr lang="en-US" sz="3200" smtClean="0">
              <a:solidFill>
                <a:srgbClr val="99FF66"/>
              </a:solidFill>
              <a:latin typeface="Chiller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35736" y="533400"/>
            <a:ext cx="3955576" cy="563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66800" y="3200400"/>
            <a:ext cx="2362200" cy="31536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99</TotalTime>
  <Words>289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Autumn</vt:lpstr>
      <vt:lpstr>Balada</vt:lpstr>
      <vt:lpstr>PowerPoint Presentation</vt:lpstr>
      <vt:lpstr>Išli hudci horou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Balada</dc:title>
  <dc:creator>korisnik</dc:creator>
  <cp:lastModifiedBy>Dell</cp:lastModifiedBy>
  <cp:revision>18</cp:revision>
  <dcterms:created xsi:type="dcterms:W3CDTF">2006-08-16T00:00:00Z</dcterms:created>
  <dcterms:modified xsi:type="dcterms:W3CDTF">2018-01-11T12:58:34Z</dcterms:modified>
</cp:coreProperties>
</file>