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57" r:id="rId4"/>
    <p:sldId id="273" r:id="rId5"/>
    <p:sldId id="259" r:id="rId6"/>
    <p:sldId id="272" r:id="rId7"/>
    <p:sldId id="270" r:id="rId8"/>
    <p:sldId id="274" r:id="rId9"/>
    <p:sldId id="275" r:id="rId10"/>
    <p:sldId id="276" r:id="rId11"/>
    <p:sldId id="278" r:id="rId12"/>
    <p:sldId id="279" r:id="rId13"/>
    <p:sldId id="300" r:id="rId14"/>
    <p:sldId id="280" r:id="rId15"/>
    <p:sldId id="281" r:id="rId16"/>
    <p:sldId id="284" r:id="rId17"/>
    <p:sldId id="282" r:id="rId18"/>
    <p:sldId id="285" r:id="rId19"/>
    <p:sldId id="287" r:id="rId20"/>
    <p:sldId id="288" r:id="rId21"/>
    <p:sldId id="261" r:id="rId22"/>
    <p:sldId id="294" r:id="rId23"/>
    <p:sldId id="290" r:id="rId24"/>
    <p:sldId id="291" r:id="rId25"/>
    <p:sldId id="292" r:id="rId26"/>
    <p:sldId id="293" r:id="rId27"/>
    <p:sldId id="289" r:id="rId28"/>
    <p:sldId id="286" r:id="rId29"/>
    <p:sldId id="283" r:id="rId30"/>
    <p:sldId id="295" r:id="rId31"/>
    <p:sldId id="296" r:id="rId32"/>
    <p:sldId id="297" r:id="rId33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0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D083491-C435-49E3-889A-331AC05522AA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5290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12C0B5-1EDB-409B-85AF-DBF7E6DFBEA6}" type="slidenum">
              <a:rPr lang="sk-SK"/>
              <a:pPr/>
              <a:t>1</a:t>
            </a:fld>
            <a:endParaRPr lang="sk-SK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322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8A9287-2567-4720-A02F-CE281B95FD16}" type="slidenum">
              <a:rPr lang="sk-SK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517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AC83C9-0AE5-47CC-B0C1-870E1E6D267A}" type="slidenum">
              <a:rPr lang="sk-SK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133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E7761-4ED4-49EF-B0FD-BF79569EB9B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6169E-5D27-4ABC-B3FB-806D20E097F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A4061-5C35-4163-97EF-4B110105985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008D1-5B9E-4CF8-8DA3-51B1FD965B7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9F9E5-8CE0-43EA-9ECE-EA61C3345E6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BD4E9-7930-4D97-9229-514046C8650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61D10-53FE-4A70-9FBE-08E0F0371A9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AC584-E3B8-49D1-BC48-49A44311050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85CC6-36B0-4188-9531-69F3D35D35A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65CEF-5A75-478F-A0C0-F58A629B280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02E95-BF3E-4E32-9EF0-97C47F532FA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F4277BFB-05CC-408D-BEB3-D2A2BE068356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sk.wikipedia.org/wiki/Jean-Fran%C3%A7ois_Champollio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sk-SK" sz="4800" b="1" smtClean="0">
                <a:solidFill>
                  <a:schemeClr val="tx1"/>
                </a:solidFill>
                <a:latin typeface="Arial Black" pitchFamily="34" charset="0"/>
              </a:rPr>
              <a:t>Staroveký Egypt</a:t>
            </a:r>
            <a:r>
              <a:rPr lang="sk-SK" sz="3600" b="1" smtClean="0">
                <a:latin typeface="Arial Black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708275"/>
            <a:ext cx="6400800" cy="1752600"/>
          </a:xfrm>
        </p:spPr>
        <p:txBody>
          <a:bodyPr/>
          <a:lstStyle/>
          <a:p>
            <a:pPr eaLnBrk="1" hangingPunct="1"/>
            <a:r>
              <a:rPr lang="sk-SK" dirty="0" smtClean="0">
                <a:latin typeface="Garamond" pitchFamily="18" charset="0"/>
              </a:rPr>
              <a:t>Dejepis pre </a:t>
            </a:r>
            <a:r>
              <a:rPr lang="en-US" dirty="0" smtClean="0">
                <a:latin typeface="Garamond" pitchFamily="18" charset="0"/>
              </a:rPr>
              <a:t>5. </a:t>
            </a:r>
            <a:r>
              <a:rPr lang="sk-SK" dirty="0" smtClean="0">
                <a:latin typeface="Garamond" pitchFamily="18" charset="0"/>
              </a:rPr>
              <a:t>ročník </a:t>
            </a:r>
            <a:r>
              <a:rPr lang="en-US" dirty="0" smtClean="0">
                <a:latin typeface="Garamond" pitchFamily="18" charset="0"/>
              </a:rPr>
              <a:t>z</a:t>
            </a:r>
            <a:r>
              <a:rPr lang="sk-SK" dirty="0" smtClean="0">
                <a:latin typeface="Garamond" pitchFamily="18" charset="0"/>
              </a:rPr>
              <a:t>ákladnej </a:t>
            </a:r>
            <a:r>
              <a:rPr lang="sk-SK" dirty="0" smtClean="0">
                <a:latin typeface="Garamond" pitchFamily="18" charset="0"/>
              </a:rPr>
              <a:t>školy</a:t>
            </a:r>
          </a:p>
          <a:p>
            <a:pPr eaLnBrk="1" hangingPunct="1"/>
            <a:r>
              <a:rPr lang="sk-SK" dirty="0" smtClean="0">
                <a:latin typeface="Garamond" pitchFamily="18" charset="0"/>
              </a:rPr>
              <a:t>Téma</a:t>
            </a:r>
            <a:r>
              <a:rPr lang="en-US" dirty="0" smtClean="0">
                <a:latin typeface="Garamond" pitchFamily="18" charset="0"/>
              </a:rPr>
              <a:t>: </a:t>
            </a:r>
            <a:r>
              <a:rPr lang="sk-SK" dirty="0" smtClean="0">
                <a:latin typeface="Garamond" pitchFamily="18" charset="0"/>
              </a:rPr>
              <a:t>Štáty </a:t>
            </a:r>
            <a:r>
              <a:rPr lang="sk-SK" dirty="0" smtClean="0">
                <a:latin typeface="Garamond" pitchFamily="18" charset="0"/>
              </a:rPr>
              <a:t>Starovekého </a:t>
            </a:r>
            <a:r>
              <a:rPr lang="sk-SK" dirty="0" smtClean="0">
                <a:latin typeface="Garamond" pitchFamily="18" charset="0"/>
              </a:rPr>
              <a:t>východu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Faraónky</a:t>
            </a:r>
            <a:endParaRPr lang="sr-Latn-CS" dirty="0" smtClean="0">
              <a:latin typeface="Arial Black" pitchFamily="34" charset="0"/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76400"/>
            <a:ext cx="2663825" cy="3840163"/>
          </a:xfrm>
          <a:noFill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700213"/>
            <a:ext cx="21605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700213"/>
            <a:ext cx="2398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684213" y="6092825"/>
            <a:ext cx="2374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   </a:t>
            </a:r>
            <a:r>
              <a:rPr lang="sk-SK" sz="2400" b="1" dirty="0" err="1" smtClean="0">
                <a:latin typeface="Arial" charset="0"/>
                <a:cs typeface="Arial" charset="0"/>
              </a:rPr>
              <a:t>Nefertiti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endParaRPr lang="sr-Latn-CS" sz="2400" b="1" dirty="0">
              <a:latin typeface="Arial" charset="0"/>
              <a:cs typeface="Arial" charset="0"/>
            </a:endParaRP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3492500" y="6092825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  </a:t>
            </a:r>
            <a:r>
              <a:rPr lang="sk-SK" sz="2400" b="1" dirty="0" err="1" smtClean="0">
                <a:latin typeface="Arial" charset="0"/>
                <a:cs typeface="Arial" charset="0"/>
              </a:rPr>
              <a:t>Hatšepsut</a:t>
            </a:r>
            <a:endParaRPr lang="sr-Latn-CS" sz="2400" b="1" dirty="0">
              <a:latin typeface="Arial" charset="0"/>
              <a:cs typeface="Arial" charset="0"/>
            </a:endParaRPr>
          </a:p>
        </p:txBody>
      </p:sp>
      <p:sp>
        <p:nvSpPr>
          <p:cNvPr id="13320" name="TextBox 5"/>
          <p:cNvSpPr txBox="1">
            <a:spLocks noChangeArrowheads="1"/>
          </p:cNvSpPr>
          <p:nvPr/>
        </p:nvSpPr>
        <p:spPr bwMode="auto">
          <a:xfrm>
            <a:off x="6011863" y="6092825"/>
            <a:ext cx="2305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sz="2400" b="1" dirty="0" err="1" smtClean="0">
                <a:latin typeface="Arial" charset="0"/>
                <a:cs typeface="Arial" charset="0"/>
              </a:rPr>
              <a:t>Kleopatra</a:t>
            </a:r>
            <a:r>
              <a:rPr lang="sr-Latn-CS" sz="2400" b="1" dirty="0" smtClean="0">
                <a:latin typeface="Arial" charset="0"/>
                <a:cs typeface="Arial" charset="0"/>
              </a:rPr>
              <a:t> VII.</a:t>
            </a:r>
            <a:endParaRPr lang="sr-Latn-CS" sz="24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Staroveký Egypt</a:t>
            </a:r>
            <a:endParaRPr lang="sr-Latn-CS" dirty="0" smtClean="0">
              <a:latin typeface="Arial Black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2635- 2135- </a:t>
            </a:r>
            <a:r>
              <a:rPr lang="sk-SK" sz="3600" dirty="0" smtClean="0"/>
              <a:t>r. pred </a:t>
            </a:r>
            <a:r>
              <a:rPr lang="sk-SK" sz="3600" dirty="0" err="1" smtClean="0"/>
              <a:t>n.l</a:t>
            </a:r>
            <a:r>
              <a:rPr lang="sk-SK" sz="3600" dirty="0" smtClean="0"/>
              <a:t>.</a:t>
            </a:r>
            <a:r>
              <a:rPr lang="en-US" sz="3600" dirty="0" smtClean="0"/>
              <a:t> – </a:t>
            </a:r>
            <a:r>
              <a:rPr lang="sk-SK" sz="3600" dirty="0" smtClean="0"/>
              <a:t>Staré </a:t>
            </a:r>
            <a:r>
              <a:rPr lang="sk-SK" sz="3600" dirty="0" smtClean="0"/>
              <a:t>kráľovstvo</a:t>
            </a:r>
            <a:endParaRPr lang="en-US" sz="3600" dirty="0" smtClean="0"/>
          </a:p>
          <a:p>
            <a:r>
              <a:rPr lang="sk-SK" sz="3600" dirty="0" smtClean="0"/>
              <a:t>Hlavné mesto</a:t>
            </a:r>
            <a:r>
              <a:rPr lang="en-US" sz="3600" dirty="0" smtClean="0"/>
              <a:t> – </a:t>
            </a:r>
            <a:r>
              <a:rPr lang="sk-SK" sz="3600" dirty="0" err="1" smtClean="0"/>
              <a:t>Menfis</a:t>
            </a:r>
            <a:endParaRPr lang="en-US" sz="3600" dirty="0" smtClean="0"/>
          </a:p>
          <a:p>
            <a:r>
              <a:rPr lang="sk-SK" sz="3600" dirty="0" smtClean="0"/>
              <a:t>Výstavba obrovských hrobiek</a:t>
            </a:r>
            <a:r>
              <a:rPr lang="en-US" sz="3600" dirty="0" smtClean="0"/>
              <a:t> – </a:t>
            </a:r>
            <a:r>
              <a:rPr lang="sk-SK" sz="3600" dirty="0" smtClean="0"/>
              <a:t>pyramídy v </a:t>
            </a:r>
            <a:r>
              <a:rPr lang="sk-SK" sz="3600" dirty="0" err="1" smtClean="0"/>
              <a:t>Gíze</a:t>
            </a:r>
            <a:endParaRPr lang="en-US" sz="3600" dirty="0" smtClean="0"/>
          </a:p>
          <a:p>
            <a:r>
              <a:rPr lang="sk-SK" sz="3600" dirty="0" smtClean="0"/>
              <a:t>Najväčšia </a:t>
            </a:r>
            <a:r>
              <a:rPr lang="en-US" sz="3600" dirty="0" smtClean="0"/>
              <a:t>– </a:t>
            </a:r>
            <a:r>
              <a:rPr lang="sk-SK" sz="3600" dirty="0" err="1" smtClean="0"/>
              <a:t>Cheopsová</a:t>
            </a:r>
            <a:r>
              <a:rPr lang="sk-SK" sz="3600" dirty="0" smtClean="0"/>
              <a:t> pyramída</a:t>
            </a:r>
            <a:endParaRPr lang="sr-Latn-C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Veľké pyramídy v </a:t>
            </a:r>
            <a:r>
              <a:rPr lang="sk-SK" dirty="0" err="1" smtClean="0">
                <a:latin typeface="Arial Black" pitchFamily="34" charset="0"/>
              </a:rPr>
              <a:t>Gíze</a:t>
            </a:r>
            <a:endParaRPr lang="sr-Latn-CS" dirty="0" smtClean="0">
              <a:latin typeface="Arial Black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916113"/>
            <a:ext cx="518477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76250"/>
            <a:ext cx="6335713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Stredné </a:t>
            </a:r>
            <a:r>
              <a:rPr lang="en-US" dirty="0" smtClean="0">
                <a:latin typeface="Arial Black" pitchFamily="34" charset="0"/>
              </a:rPr>
              <a:t>k</a:t>
            </a:r>
            <a:r>
              <a:rPr lang="sk-SK" dirty="0" smtClean="0">
                <a:latin typeface="Arial Black" pitchFamily="34" charset="0"/>
              </a:rPr>
              <a:t>ráľovstvo</a:t>
            </a:r>
            <a:endParaRPr lang="sr-Latn-CS" dirty="0" smtClean="0">
              <a:latin typeface="Arial Black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2061-1785- </a:t>
            </a:r>
            <a:r>
              <a:rPr lang="sk-SK" sz="3600" dirty="0" smtClean="0"/>
              <a:t>pred </a:t>
            </a:r>
            <a:r>
              <a:rPr lang="sk-SK" sz="3600" dirty="0" err="1" smtClean="0"/>
              <a:t>n.l</a:t>
            </a:r>
            <a:r>
              <a:rPr lang="sk-SK" sz="3600" dirty="0" smtClean="0"/>
              <a:t>.</a:t>
            </a:r>
            <a:r>
              <a:rPr lang="en-US" sz="3600" dirty="0" smtClean="0"/>
              <a:t>- </a:t>
            </a:r>
            <a:r>
              <a:rPr lang="sk-SK" sz="3600" dirty="0" smtClean="0"/>
              <a:t>Stredné kráľovstvo</a:t>
            </a:r>
            <a:endParaRPr lang="en-US" sz="3600" dirty="0" smtClean="0"/>
          </a:p>
          <a:p>
            <a:r>
              <a:rPr lang="sk-SK" sz="3600" dirty="0" smtClean="0"/>
              <a:t>Mesto Téby v čele zjednotenia Egypta</a:t>
            </a:r>
            <a:endParaRPr lang="en-US" sz="3600" dirty="0" smtClean="0"/>
          </a:p>
          <a:p>
            <a:r>
              <a:rPr lang="sk-SK" sz="3600" dirty="0" smtClean="0"/>
              <a:t>Šírenie hraníc Egypta</a:t>
            </a:r>
            <a:endParaRPr lang="en-US" sz="3600" dirty="0" smtClean="0"/>
          </a:p>
          <a:p>
            <a:r>
              <a:rPr lang="en-US" sz="3600" dirty="0" smtClean="0"/>
              <a:t>1700 </a:t>
            </a:r>
            <a:r>
              <a:rPr lang="sk-SK" sz="3600" dirty="0" smtClean="0"/>
              <a:t>r. pred n. l.- Egypt si podmaňuje národ </a:t>
            </a:r>
            <a:r>
              <a:rPr lang="sk-SK" sz="3600" dirty="0" err="1" smtClean="0"/>
              <a:t>Hyksósov</a:t>
            </a:r>
            <a:r>
              <a:rPr lang="sk-SK" sz="3600" dirty="0" smtClean="0"/>
              <a:t> z </a:t>
            </a:r>
            <a:r>
              <a:rPr lang="sk-SK" sz="3600" dirty="0" err="1" smtClean="0"/>
              <a:t>Levantu</a:t>
            </a:r>
            <a:endParaRPr lang="sr-Latn-C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Nové </a:t>
            </a:r>
            <a:r>
              <a:rPr lang="en-US" dirty="0" smtClean="0">
                <a:latin typeface="Arial Black" pitchFamily="34" charset="0"/>
              </a:rPr>
              <a:t>k</a:t>
            </a:r>
            <a:r>
              <a:rPr lang="sk-SK" dirty="0" smtClean="0">
                <a:latin typeface="Arial Black" pitchFamily="34" charset="0"/>
              </a:rPr>
              <a:t>ráľovstvo</a:t>
            </a:r>
            <a:endParaRPr lang="sr-Latn-CS" dirty="0" smtClean="0">
              <a:latin typeface="Arial Black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Cyrl-RS" sz="3600" dirty="0" smtClean="0"/>
              <a:t>1552-1070 </a:t>
            </a:r>
            <a:r>
              <a:rPr lang="sk-SK" sz="3600" dirty="0" smtClean="0"/>
              <a:t>r</a:t>
            </a:r>
            <a:r>
              <a:rPr lang="sr-Cyrl-RS" sz="3600" dirty="0" smtClean="0"/>
              <a:t>. </a:t>
            </a:r>
            <a:r>
              <a:rPr lang="sk-SK" sz="3600" dirty="0" smtClean="0"/>
              <a:t>pred </a:t>
            </a:r>
            <a:r>
              <a:rPr lang="sk-SK" sz="3600" dirty="0" err="1" smtClean="0"/>
              <a:t>n.l</a:t>
            </a:r>
            <a:r>
              <a:rPr lang="sk-SK" sz="3600" dirty="0" smtClean="0"/>
              <a:t>.</a:t>
            </a:r>
            <a:endParaRPr lang="sr-Cyrl-RS" sz="3600" dirty="0" smtClean="0"/>
          </a:p>
          <a:p>
            <a:pPr>
              <a:defRPr/>
            </a:pPr>
            <a:r>
              <a:rPr lang="sr-Cyrl-RS" sz="3600" dirty="0" smtClean="0"/>
              <a:t> </a:t>
            </a:r>
            <a:r>
              <a:rPr lang="sk-SK" sz="3600" dirty="0" err="1" smtClean="0"/>
              <a:t>Hyksósov</a:t>
            </a:r>
            <a:r>
              <a:rPr lang="sk-SK" sz="3600" dirty="0" smtClean="0"/>
              <a:t> zvíťazil faraón </a:t>
            </a:r>
            <a:r>
              <a:rPr lang="sk-SK" sz="3600" dirty="0" err="1" smtClean="0"/>
              <a:t>Ahmose</a:t>
            </a:r>
            <a:endParaRPr lang="sr-Cyrl-RS" sz="3600" dirty="0" smtClean="0"/>
          </a:p>
          <a:p>
            <a:pPr>
              <a:defRPr/>
            </a:pPr>
            <a:r>
              <a:rPr lang="sk-SK" sz="3600" dirty="0" smtClean="0"/>
              <a:t>po</a:t>
            </a:r>
            <a:r>
              <a:rPr lang="sr-Cyrl-RS" sz="3600" dirty="0" smtClean="0"/>
              <a:t> 11. </a:t>
            </a:r>
            <a:r>
              <a:rPr lang="sk-SK" sz="3600" dirty="0" smtClean="0"/>
              <a:t>storočie pred </a:t>
            </a:r>
            <a:r>
              <a:rPr lang="sk-SK" sz="3600" dirty="0" err="1" smtClean="0"/>
              <a:t>n.l</a:t>
            </a:r>
            <a:r>
              <a:rPr lang="sk-SK" sz="3600" dirty="0" smtClean="0"/>
              <a:t>. </a:t>
            </a:r>
            <a:r>
              <a:rPr lang="sr-Cyrl-RS" sz="3600" dirty="0" smtClean="0"/>
              <a:t>. </a:t>
            </a:r>
            <a:r>
              <a:rPr lang="sk-SK" sz="3600" dirty="0" smtClean="0"/>
              <a:t>Najslávnejšie obdobie </a:t>
            </a:r>
            <a:r>
              <a:rPr lang="sk-SK" sz="3600" dirty="0" smtClean="0"/>
              <a:t>egyptských </a:t>
            </a:r>
            <a:r>
              <a:rPr lang="sk-SK" sz="3600" dirty="0" smtClean="0"/>
              <a:t>dejín</a:t>
            </a:r>
            <a:endParaRPr lang="sr-Cyrl-RS" sz="3600" dirty="0" smtClean="0"/>
          </a:p>
          <a:p>
            <a:pPr marL="0" indent="0">
              <a:buFontTx/>
              <a:buNone/>
              <a:defRPr/>
            </a:pPr>
            <a:r>
              <a:rPr lang="sr-Cyrl-RS" sz="3600" dirty="0" smtClean="0"/>
              <a:t> </a:t>
            </a:r>
            <a:r>
              <a:rPr lang="sk-SK" sz="3600" dirty="0" smtClean="0"/>
              <a:t>panovanie Ramzesa II.</a:t>
            </a:r>
            <a:endParaRPr lang="sr-Cyrl-RS" sz="3600" dirty="0" smtClean="0"/>
          </a:p>
          <a:p>
            <a:pPr>
              <a:defRPr/>
            </a:pPr>
            <a:r>
              <a:rPr lang="sk-SK" sz="3600" dirty="0" smtClean="0"/>
              <a:t>Hlavné mesto</a:t>
            </a:r>
            <a:r>
              <a:rPr lang="sr-Cyrl-RS" sz="3600" dirty="0" smtClean="0"/>
              <a:t> - </a:t>
            </a:r>
            <a:r>
              <a:rPr lang="sk-SK" sz="3600" dirty="0" smtClean="0"/>
              <a:t>Téby</a:t>
            </a:r>
            <a:r>
              <a:rPr lang="sr-Cyrl-RS" sz="3600" dirty="0" smtClean="0"/>
              <a:t> </a:t>
            </a:r>
            <a:endParaRPr lang="sr-Latn-C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Pád Egypta</a:t>
            </a:r>
            <a:endParaRPr lang="sr-Latn-CS" dirty="0" smtClean="0">
              <a:latin typeface="Arial Black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sk-SK" dirty="0" smtClean="0"/>
              <a:t>. storočie pred </a:t>
            </a:r>
            <a:r>
              <a:rPr lang="sk-SK" dirty="0" err="1" smtClean="0"/>
              <a:t>n.l</a:t>
            </a:r>
            <a:r>
              <a:rPr lang="sk-SK" dirty="0" smtClean="0"/>
              <a:t>. Asýria zaútočila na Egypt</a:t>
            </a:r>
            <a:endParaRPr lang="en-US" dirty="0" smtClean="0"/>
          </a:p>
          <a:p>
            <a:r>
              <a:rPr lang="en-US" dirty="0" smtClean="0"/>
              <a:t>332</a:t>
            </a:r>
            <a:r>
              <a:rPr lang="sk-SK" dirty="0" smtClean="0"/>
              <a:t> r. pred n. l.- Egypt si podmanil Alexander Veľký- hlavné mesto- Alexandria</a:t>
            </a:r>
            <a:endParaRPr lang="en-US" dirty="0" smtClean="0"/>
          </a:p>
          <a:p>
            <a:r>
              <a:rPr lang="en-US" dirty="0" smtClean="0"/>
              <a:t>1.</a:t>
            </a:r>
            <a:r>
              <a:rPr lang="sk-SK" dirty="0" smtClean="0"/>
              <a:t> storočie pred </a:t>
            </a:r>
            <a:r>
              <a:rPr lang="sk-SK" dirty="0" err="1" smtClean="0"/>
              <a:t>n.l</a:t>
            </a:r>
            <a:r>
              <a:rPr lang="sk-SK" dirty="0" smtClean="0"/>
              <a:t>. </a:t>
            </a:r>
            <a:r>
              <a:rPr lang="en-US" dirty="0" smtClean="0"/>
              <a:t>– </a:t>
            </a:r>
            <a:r>
              <a:rPr lang="sk-SK" dirty="0" smtClean="0"/>
              <a:t> Rimania si podmaňujú Egypt</a:t>
            </a:r>
            <a:r>
              <a:rPr lang="en-US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Gaius</a:t>
            </a:r>
            <a:r>
              <a:rPr lang="sk-SK" dirty="0" smtClean="0"/>
              <a:t> </a:t>
            </a:r>
            <a:r>
              <a:rPr lang="sk-SK" dirty="0" err="1" smtClean="0"/>
              <a:t>Iulius</a:t>
            </a:r>
            <a:r>
              <a:rPr lang="sk-SK" dirty="0" smtClean="0"/>
              <a:t> Caesar</a:t>
            </a:r>
            <a:endParaRPr lang="en-US" dirty="0" smtClean="0"/>
          </a:p>
          <a:p>
            <a:r>
              <a:rPr lang="en-US" dirty="0" smtClean="0"/>
              <a:t>30.</a:t>
            </a:r>
            <a:r>
              <a:rPr lang="sk-SK" dirty="0" smtClean="0"/>
              <a:t> r. pred n. l</a:t>
            </a:r>
            <a:r>
              <a:rPr lang="en-US" dirty="0" smtClean="0"/>
              <a:t>.</a:t>
            </a:r>
            <a:r>
              <a:rPr lang="sk-SK" dirty="0" err="1" smtClean="0"/>
              <a:t>Octavianus</a:t>
            </a:r>
            <a:r>
              <a:rPr lang="sk-SK" dirty="0" smtClean="0"/>
              <a:t> </a:t>
            </a:r>
            <a:r>
              <a:rPr lang="sk-SK" dirty="0" err="1" smtClean="0"/>
              <a:t>Augustus</a:t>
            </a:r>
            <a:r>
              <a:rPr lang="sk-SK" dirty="0" smtClean="0"/>
              <a:t>- Egypt sa stáva rímskou provinciou</a:t>
            </a: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Spoločnosť Starovekého Egypta</a:t>
            </a:r>
            <a:endParaRPr lang="sr-Latn-CS" dirty="0" smtClean="0">
              <a:latin typeface="Arial Black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331913" y="1341438"/>
            <a:ext cx="6335712" cy="5327650"/>
          </a:xfrm>
          <a:prstGeom prst="triangle">
            <a:avLst>
              <a:gd name="adj" fmla="val 4980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/>
          </a:p>
        </p:txBody>
      </p:sp>
      <p:sp>
        <p:nvSpPr>
          <p:cNvPr id="15" name="Rectangle 14"/>
          <p:cNvSpPr/>
          <p:nvPr/>
        </p:nvSpPr>
        <p:spPr>
          <a:xfrm>
            <a:off x="3455988" y="1484784"/>
            <a:ext cx="1763712" cy="504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2400" dirty="0" smtClean="0">
                <a:solidFill>
                  <a:schemeClr val="bg1"/>
                </a:solidFill>
              </a:rPr>
              <a:t>Faraón</a:t>
            </a:r>
            <a:endParaRPr lang="sr-Latn-C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8175" y="2924175"/>
            <a:ext cx="2087563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2400" dirty="0" smtClean="0"/>
              <a:t>duchovenstvo</a:t>
            </a:r>
            <a:endParaRPr lang="sr-Latn-CS" sz="2400" dirty="0"/>
          </a:p>
        </p:txBody>
      </p:sp>
      <p:sp>
        <p:nvSpPr>
          <p:cNvPr id="17" name="Rectangle 16"/>
          <p:cNvSpPr/>
          <p:nvPr/>
        </p:nvSpPr>
        <p:spPr>
          <a:xfrm>
            <a:off x="4787900" y="2276475"/>
            <a:ext cx="216058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2400" dirty="0" smtClean="0"/>
              <a:t>Veľký vezír</a:t>
            </a:r>
            <a:endParaRPr lang="sr-Latn-CS" sz="2400" dirty="0"/>
          </a:p>
        </p:txBody>
      </p:sp>
      <p:sp>
        <p:nvSpPr>
          <p:cNvPr id="18" name="Rectangle 17"/>
          <p:cNvSpPr/>
          <p:nvPr/>
        </p:nvSpPr>
        <p:spPr>
          <a:xfrm>
            <a:off x="4716463" y="3284538"/>
            <a:ext cx="31686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2000" dirty="0" smtClean="0"/>
              <a:t>veľkostatkári</a:t>
            </a:r>
            <a:endParaRPr lang="sr-Latn-CS" sz="2000" dirty="0"/>
          </a:p>
        </p:txBody>
      </p:sp>
      <p:sp>
        <p:nvSpPr>
          <p:cNvPr id="19" name="Rectangle 18"/>
          <p:cNvSpPr/>
          <p:nvPr/>
        </p:nvSpPr>
        <p:spPr>
          <a:xfrm>
            <a:off x="2195513" y="3933825"/>
            <a:ext cx="1655762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2400" dirty="0" smtClean="0"/>
              <a:t>pisári</a:t>
            </a:r>
            <a:endParaRPr lang="sr-Latn-CS" sz="2400" dirty="0"/>
          </a:p>
        </p:txBody>
      </p:sp>
      <p:sp>
        <p:nvSpPr>
          <p:cNvPr id="20" name="Rectangle 19"/>
          <p:cNvSpPr/>
          <p:nvPr/>
        </p:nvSpPr>
        <p:spPr>
          <a:xfrm>
            <a:off x="5508625" y="4394200"/>
            <a:ext cx="1584325" cy="474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2400" dirty="0" smtClean="0"/>
              <a:t>vojaci</a:t>
            </a:r>
            <a:endParaRPr lang="sr-Latn-CS" sz="2400" dirty="0"/>
          </a:p>
        </p:txBody>
      </p:sp>
      <p:sp>
        <p:nvSpPr>
          <p:cNvPr id="21" name="Rectangle 20"/>
          <p:cNvSpPr/>
          <p:nvPr/>
        </p:nvSpPr>
        <p:spPr>
          <a:xfrm>
            <a:off x="1547664" y="5143500"/>
            <a:ext cx="2087711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2400" dirty="0" smtClean="0"/>
              <a:t>remeselníci</a:t>
            </a:r>
            <a:endParaRPr lang="sr-Latn-CS" sz="2400" dirty="0"/>
          </a:p>
        </p:txBody>
      </p:sp>
      <p:sp>
        <p:nvSpPr>
          <p:cNvPr id="22" name="Rectangle 21"/>
          <p:cNvSpPr/>
          <p:nvPr/>
        </p:nvSpPr>
        <p:spPr>
          <a:xfrm>
            <a:off x="5735638" y="5143500"/>
            <a:ext cx="1860698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2400" dirty="0" smtClean="0"/>
              <a:t>obchodníci</a:t>
            </a:r>
            <a:endParaRPr lang="sr-Latn-CS" sz="2400" dirty="0"/>
          </a:p>
        </p:txBody>
      </p:sp>
      <p:sp>
        <p:nvSpPr>
          <p:cNvPr id="23" name="Rectangle 22"/>
          <p:cNvSpPr/>
          <p:nvPr/>
        </p:nvSpPr>
        <p:spPr>
          <a:xfrm>
            <a:off x="1763713" y="5876925"/>
            <a:ext cx="169227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2400" dirty="0" smtClean="0"/>
              <a:t>sedliaci</a:t>
            </a:r>
            <a:endParaRPr lang="sr-Latn-CS" sz="2400" dirty="0"/>
          </a:p>
        </p:txBody>
      </p:sp>
      <p:sp>
        <p:nvSpPr>
          <p:cNvPr id="24" name="Rectangle 23"/>
          <p:cNvSpPr/>
          <p:nvPr/>
        </p:nvSpPr>
        <p:spPr>
          <a:xfrm>
            <a:off x="5508625" y="6165850"/>
            <a:ext cx="15843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2400" dirty="0" smtClean="0"/>
              <a:t>otroci</a:t>
            </a:r>
            <a:endParaRPr lang="sr-Latn-C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Kultúra Starovekého Egypta</a:t>
            </a:r>
            <a:endParaRPr lang="sr-Latn-CS" dirty="0" smtClean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sr-Cyrl-RS" dirty="0" smtClean="0"/>
              <a:t>- </a:t>
            </a:r>
            <a:r>
              <a:rPr lang="sk-SK" dirty="0" smtClean="0"/>
              <a:t>Od</a:t>
            </a:r>
            <a:r>
              <a:rPr lang="sr-Cyrl-RS" dirty="0" smtClean="0"/>
              <a:t> 4. </a:t>
            </a:r>
            <a:r>
              <a:rPr lang="sk-SK" dirty="0" smtClean="0"/>
              <a:t>tisícročia pred n. l.</a:t>
            </a:r>
            <a:r>
              <a:rPr lang="sr-Cyrl-RS" dirty="0" smtClean="0"/>
              <a:t>-</a:t>
            </a:r>
            <a:r>
              <a:rPr lang="sk-SK" dirty="0" smtClean="0"/>
              <a:t>používajú obrázkové písmo</a:t>
            </a:r>
            <a:endParaRPr lang="sr-Cyrl-RS" dirty="0" smtClean="0"/>
          </a:p>
          <a:p>
            <a:pPr>
              <a:buFontTx/>
              <a:buChar char="-"/>
              <a:defRPr/>
            </a:pPr>
            <a:r>
              <a:rPr lang="sk-SK" dirty="0" smtClean="0"/>
              <a:t>Gréci ho nazvali </a:t>
            </a:r>
            <a:r>
              <a:rPr lang="sr-Cyrl-RS" dirty="0" smtClean="0"/>
              <a:t> – </a:t>
            </a:r>
            <a:r>
              <a:rPr lang="sk-SK" dirty="0" err="1" smtClean="0"/>
              <a:t>Hieroglífy</a:t>
            </a:r>
            <a:endParaRPr lang="sk-SK" dirty="0" smtClean="0"/>
          </a:p>
          <a:p>
            <a:pPr>
              <a:buFontTx/>
              <a:buChar char="-"/>
              <a:defRPr/>
            </a:pPr>
            <a:r>
              <a:rPr lang="sk-SK" dirty="0" smtClean="0"/>
              <a:t>Písanie  perom z trstiny</a:t>
            </a:r>
            <a:endParaRPr lang="sr-Cyrl-RS" dirty="0" smtClean="0"/>
          </a:p>
          <a:p>
            <a:pPr>
              <a:buFontTx/>
              <a:buChar char="-"/>
              <a:defRPr/>
            </a:pPr>
            <a:r>
              <a:rPr lang="sk-SK" dirty="0" smtClean="0"/>
              <a:t>Píšu na papyrus </a:t>
            </a:r>
            <a:r>
              <a:rPr lang="sr-Cyrl-RS" dirty="0" smtClean="0"/>
              <a:t>– </a:t>
            </a:r>
            <a:r>
              <a:rPr lang="sk-SK" dirty="0" smtClean="0"/>
              <a:t>rastlina, ktorá viacej nerastie v Egypte</a:t>
            </a:r>
            <a:r>
              <a:rPr lang="sr-Cyrl-RS" dirty="0" smtClean="0"/>
              <a:t>- </a:t>
            </a:r>
            <a:r>
              <a:rPr lang="sk-SK" dirty="0" smtClean="0"/>
              <a:t>druh trstiny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Papyrus</a:t>
            </a:r>
            <a:r>
              <a:rPr lang="en-US" dirty="0" smtClean="0">
                <a:latin typeface="Arial Black" pitchFamily="34" charset="0"/>
              </a:rPr>
              <a:t> </a:t>
            </a:r>
            <a:endParaRPr lang="sr-Latn-CS" dirty="0" smtClean="0">
              <a:latin typeface="Arial Black" pitchFamily="34" charset="0"/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268413"/>
            <a:ext cx="3097212" cy="3960812"/>
          </a:xfrm>
          <a:noFill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413"/>
            <a:ext cx="38163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 rot="10800000" flipV="1">
            <a:off x="539750" y="5857875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sz="2400" b="1" dirty="0" smtClean="0">
                <a:latin typeface="Arial" charset="0"/>
                <a:cs typeface="Arial" charset="0"/>
              </a:rPr>
              <a:t>Rastlina papyrus</a:t>
            </a:r>
            <a:endParaRPr lang="sr-Latn-CS" sz="2400" b="1" dirty="0">
              <a:latin typeface="Arial" charset="0"/>
              <a:cs typeface="Arial" charset="0"/>
            </a:endParaRP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4211638" y="5903913"/>
            <a:ext cx="4824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sz="2400" b="1" dirty="0" smtClean="0">
                <a:latin typeface="Arial" charset="0"/>
                <a:cs typeface="Arial" charset="0"/>
              </a:rPr>
              <a:t>Materiál na písanie- papyrus</a:t>
            </a:r>
            <a:endParaRPr lang="sr-Latn-CS" sz="24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>
                <a:latin typeface="Arial Black" pitchFamily="34" charset="0"/>
              </a:rPr>
              <a:t>Staroveký východ</a:t>
            </a:r>
            <a:endParaRPr lang="sr-Latn-CS" smtClean="0">
              <a:latin typeface="Arial Black" pitchFamily="34" charset="0"/>
            </a:endParaRP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412875"/>
            <a:ext cx="6913562" cy="49688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Hieroglyfy</a:t>
            </a:r>
            <a:endParaRPr lang="sr-Latn-CS" dirty="0" smtClean="0">
              <a:latin typeface="Arial Black" pitchFamily="34" charset="0"/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3816350" cy="4105275"/>
          </a:xfrm>
          <a:noFill/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557338"/>
            <a:ext cx="4248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 tooltip="Jean-François Champollion"/>
              </a:rPr>
              <a:t>Jean-François Champollion</a:t>
            </a:r>
            <a:endParaRPr lang="sk-SK" sz="40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335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dirty="0" smtClean="0">
                <a:solidFill>
                  <a:srgbClr val="663300"/>
                </a:solidFill>
                <a:latin typeface="Monotype Corsiva" pitchFamily="66" charset="0"/>
              </a:rPr>
              <a:t>                    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663300"/>
                </a:solidFill>
                <a:latin typeface="Monotype Corsiva" pitchFamily="66" charset="0"/>
              </a:rPr>
              <a:t>					</a:t>
            </a:r>
            <a:endParaRPr lang="sk-SK" sz="2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sk-SK" sz="2400" b="1" dirty="0" smtClean="0">
                <a:solidFill>
                  <a:srgbClr val="66330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sk-SK" sz="2400" b="1" dirty="0" smtClean="0">
                <a:solidFill>
                  <a:srgbClr val="663300"/>
                </a:solidFill>
                <a:latin typeface="Monotype Corsiva" pitchFamily="66" charset="0"/>
              </a:rPr>
              <a:t>					</a:t>
            </a:r>
            <a:r>
              <a:rPr lang="sk-SK" sz="2000" b="1" dirty="0" smtClean="0">
                <a:solidFill>
                  <a:srgbClr val="663300"/>
                </a:solidFill>
              </a:rPr>
              <a:t>Francúzsky vedec, zakladateľ modernej 			</a:t>
            </a:r>
            <a:r>
              <a:rPr lang="sk-SK" sz="2000" b="1" dirty="0" smtClean="0">
                <a:solidFill>
                  <a:srgbClr val="663300"/>
                </a:solidFill>
              </a:rPr>
              <a:t>egyptol</a:t>
            </a:r>
            <a:r>
              <a:rPr lang="sk-SK" sz="2000" b="1" dirty="0">
                <a:solidFill>
                  <a:srgbClr val="663300"/>
                </a:solidFill>
              </a:rPr>
              <a:t>ó</a:t>
            </a:r>
            <a:r>
              <a:rPr lang="sk-SK" sz="2000" b="1" dirty="0" smtClean="0">
                <a:solidFill>
                  <a:srgbClr val="663300"/>
                </a:solidFill>
              </a:rPr>
              <a:t>gie</a:t>
            </a:r>
            <a:r>
              <a:rPr lang="sk-SK" sz="2000" b="1" dirty="0" smtClean="0">
                <a:solidFill>
                  <a:srgbClr val="663300"/>
                </a:solidFill>
              </a:rPr>
              <a:t>, dešifroval systém </a:t>
            </a:r>
          </a:p>
          <a:p>
            <a:pPr eaLnBrk="1" hangingPunct="1">
              <a:buFontTx/>
              <a:buNone/>
            </a:pPr>
            <a:r>
              <a:rPr lang="sk-SK" sz="2000" b="1" dirty="0" smtClean="0">
                <a:solidFill>
                  <a:srgbClr val="663300"/>
                </a:solidFill>
              </a:rPr>
              <a:t>					egyptského </a:t>
            </a:r>
            <a:r>
              <a:rPr lang="sk-SK" sz="2000" b="1" dirty="0" smtClean="0">
                <a:solidFill>
                  <a:srgbClr val="663300"/>
                </a:solidFill>
              </a:rPr>
              <a:t>písma </a:t>
            </a:r>
            <a:r>
              <a:rPr lang="sk-SK" sz="2000" b="1" dirty="0" smtClean="0">
                <a:solidFill>
                  <a:srgbClr val="663300"/>
                </a:solidFill>
              </a:rPr>
              <a:t>v 19. storočí</a:t>
            </a:r>
            <a:r>
              <a:rPr lang="sk-SK" sz="2000" dirty="0" smtClean="0">
                <a:solidFill>
                  <a:srgbClr val="663300"/>
                </a:solidFill>
              </a:rPr>
              <a:t>						</a:t>
            </a:r>
            <a:r>
              <a:rPr lang="en-US" sz="2000" dirty="0" smtClean="0">
                <a:solidFill>
                  <a:srgbClr val="663300"/>
                </a:solidFill>
              </a:rPr>
              <a:t>		</a:t>
            </a:r>
            <a:endParaRPr lang="sk-SK" sz="2000" dirty="0" smtClean="0">
              <a:solidFill>
                <a:srgbClr val="663300"/>
              </a:solidFill>
            </a:endParaRPr>
          </a:p>
        </p:txBody>
      </p:sp>
      <p:pic>
        <p:nvPicPr>
          <p:cNvPr id="9220" name="Picture 4" descr="champol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9257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>
                <a:latin typeface="Arial Black" pitchFamily="34" charset="0"/>
              </a:rPr>
              <a:t>Záhrobný život</a:t>
            </a:r>
            <a:endParaRPr lang="sr-Latn-CS" sz="3600" dirty="0" smtClean="0">
              <a:latin typeface="Arial Black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Egypťania zosnulých panovníkov balzamovali a pochovávali do obrovských hrobiek</a:t>
            </a:r>
            <a:r>
              <a:rPr lang="en-US" sz="2800" dirty="0" smtClean="0"/>
              <a:t>- </a:t>
            </a:r>
            <a:r>
              <a:rPr lang="sk-SK" sz="2800" dirty="0" smtClean="0"/>
              <a:t>pyramíd</a:t>
            </a:r>
            <a:endParaRPr lang="en-US" sz="2800" dirty="0" smtClean="0"/>
          </a:p>
          <a:p>
            <a:r>
              <a:rPr lang="sk-SK" sz="2800" dirty="0" smtClean="0"/>
              <a:t>Balzamovanie </a:t>
            </a:r>
            <a:r>
              <a:rPr lang="en-US" sz="2800" dirty="0" smtClean="0"/>
              <a:t>– </a:t>
            </a:r>
            <a:r>
              <a:rPr lang="sk-SK" sz="2800" dirty="0" smtClean="0"/>
              <a:t>mumifikácia zachovala telo pred rozpadom.</a:t>
            </a:r>
            <a:r>
              <a:rPr lang="en-US" sz="2800" dirty="0" smtClean="0"/>
              <a:t>		</a:t>
            </a:r>
          </a:p>
          <a:p>
            <a:r>
              <a:rPr lang="sk-SK" sz="2800" dirty="0" smtClean="0"/>
              <a:t>Múmia</a:t>
            </a:r>
            <a:r>
              <a:rPr lang="en-US" sz="2800" dirty="0" smtClean="0"/>
              <a:t> – </a:t>
            </a:r>
            <a:r>
              <a:rPr lang="sk-SK" sz="2800" dirty="0" smtClean="0"/>
              <a:t>zachované telo pomocou vosku alebo </a:t>
            </a:r>
            <a:r>
              <a:rPr lang="sk-SK" sz="2800" dirty="0" err="1" smtClean="0"/>
              <a:t>katranu</a:t>
            </a:r>
            <a:r>
              <a:rPr lang="en-US" sz="2800" dirty="0" smtClean="0"/>
              <a:t>.</a:t>
            </a:r>
          </a:p>
          <a:p>
            <a:r>
              <a:rPr lang="sk-SK" sz="2800" dirty="0" smtClean="0"/>
              <a:t>Vyberali mozog, črevá, srdce a pľúca- uchovávané v osobitných vázach</a:t>
            </a:r>
            <a:r>
              <a:rPr lang="en-US" sz="2800" dirty="0" smtClean="0"/>
              <a:t>.</a:t>
            </a:r>
          </a:p>
          <a:p>
            <a:r>
              <a:rPr lang="sk-SK" sz="2800" dirty="0" smtClean="0"/>
              <a:t>Mŕtvolu zamotali do 100 metrov dlhého plátna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075240" cy="850106"/>
          </a:xfrm>
        </p:spPr>
        <p:txBody>
          <a:bodyPr/>
          <a:lstStyle/>
          <a:p>
            <a:endParaRPr lang="sr-Latn-C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Celý proces mumifikácie trval 70 dní</a:t>
            </a:r>
            <a:endParaRPr lang="en-US" dirty="0" smtClean="0"/>
          </a:p>
          <a:p>
            <a:r>
              <a:rPr lang="sk-SK" dirty="0" smtClean="0"/>
              <a:t>Sarkofág</a:t>
            </a:r>
            <a:r>
              <a:rPr lang="en-US" dirty="0" smtClean="0"/>
              <a:t>- </a:t>
            </a:r>
            <a:r>
              <a:rPr lang="sk-SK" dirty="0" smtClean="0"/>
              <a:t>rakva, </a:t>
            </a:r>
            <a:r>
              <a:rPr lang="sk-SK" dirty="0" smtClean="0"/>
              <a:t>do ktorej sa dáva múmia</a:t>
            </a:r>
            <a:endParaRPr lang="en-US" dirty="0" smtClean="0"/>
          </a:p>
          <a:p>
            <a:r>
              <a:rPr lang="sk-SK" dirty="0" smtClean="0"/>
              <a:t>Faraónov pochovávali do pyramíd v </a:t>
            </a:r>
            <a:r>
              <a:rPr lang="sk-SK" dirty="0" err="1" smtClean="0"/>
              <a:t>Gíze</a:t>
            </a:r>
            <a:endParaRPr lang="en-US" dirty="0" smtClean="0"/>
          </a:p>
          <a:p>
            <a:r>
              <a:rPr lang="sk-SK" dirty="0" smtClean="0"/>
              <a:t>Pre časté krádeže boli neskôr pochovávaní do podzemných hrobiek v Údolí kráľov, neďaleko Téb</a:t>
            </a:r>
            <a:r>
              <a:rPr lang="en-US" dirty="0" smtClean="0"/>
              <a:t>.  </a:t>
            </a: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Údolie kráľov</a:t>
            </a:r>
            <a:endParaRPr lang="sr-Latn-CS" dirty="0" smtClean="0">
              <a:latin typeface="Arial Black" pitchFamily="34" charset="0"/>
            </a:endParaRP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7338"/>
            <a:ext cx="7488237" cy="5218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89138"/>
            <a:ext cx="3960813" cy="3240087"/>
          </a:xfrm>
        </p:spPr>
      </p:pic>
      <p:pic>
        <p:nvPicPr>
          <p:cNvPr id="2970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989138"/>
            <a:ext cx="3529013" cy="3240087"/>
          </a:xfrm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900113" y="5589588"/>
            <a:ext cx="2808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dirty="0" smtClean="0">
                <a:latin typeface="Arial" charset="0"/>
                <a:cs typeface="Arial" charset="0"/>
              </a:rPr>
              <a:t>balzamovanie</a:t>
            </a:r>
            <a:endParaRPr lang="sr-Latn-CS" dirty="0">
              <a:latin typeface="Arial" charset="0"/>
              <a:cs typeface="Arial" charset="0"/>
            </a:endParaRP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5292725" y="5589588"/>
            <a:ext cx="273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     </a:t>
            </a:r>
            <a:r>
              <a:rPr lang="sk-SK" dirty="0" smtClean="0">
                <a:latin typeface="Arial" charset="0"/>
                <a:cs typeface="Arial" charset="0"/>
              </a:rPr>
              <a:t>múmia</a:t>
            </a:r>
            <a:endParaRPr lang="sr-Latn-CS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Náboženstvo Starovekého Egypta</a:t>
            </a:r>
            <a:endParaRPr lang="sr-Latn-CS" dirty="0" smtClean="0">
              <a:latin typeface="Arial Black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sk-SK" dirty="0" smtClean="0"/>
              <a:t>Egypťania verili vo viacerých bohov</a:t>
            </a:r>
            <a:endParaRPr lang="en-US" dirty="0" smtClean="0"/>
          </a:p>
          <a:p>
            <a:r>
              <a:rPr lang="sk-SK" dirty="0" smtClean="0"/>
              <a:t>Najmocnejším bol Boh Slnka </a:t>
            </a:r>
            <a:r>
              <a:rPr lang="sk-SK" dirty="0" err="1" smtClean="0"/>
              <a:t>Re</a:t>
            </a:r>
            <a:r>
              <a:rPr lang="sk-SK" dirty="0" smtClean="0"/>
              <a:t>/ </a:t>
            </a:r>
            <a:r>
              <a:rPr lang="sk-SK" dirty="0" err="1" smtClean="0"/>
              <a:t>Ra</a:t>
            </a:r>
            <a:endParaRPr lang="en-US" dirty="0" smtClean="0"/>
          </a:p>
          <a:p>
            <a:r>
              <a:rPr lang="sk-SK" dirty="0" smtClean="0"/>
              <a:t>Boh mŕtvych</a:t>
            </a:r>
            <a:r>
              <a:rPr lang="en-US" dirty="0" smtClean="0"/>
              <a:t>– </a:t>
            </a:r>
            <a:r>
              <a:rPr lang="sk-SK" dirty="0" err="1" smtClean="0"/>
              <a:t>Oziris</a:t>
            </a:r>
            <a:endParaRPr lang="en-US" dirty="0" smtClean="0"/>
          </a:p>
          <a:p>
            <a:r>
              <a:rPr lang="sk-SK" dirty="0" smtClean="0"/>
              <a:t>Boh tmy</a:t>
            </a:r>
            <a:r>
              <a:rPr lang="en-US" dirty="0" smtClean="0"/>
              <a:t>- </a:t>
            </a:r>
            <a:r>
              <a:rPr lang="sk-SK" dirty="0" smtClean="0"/>
              <a:t>Set</a:t>
            </a:r>
            <a:endParaRPr lang="en-US" dirty="0" smtClean="0"/>
          </a:p>
          <a:p>
            <a:r>
              <a:rPr lang="sk-SK" dirty="0" smtClean="0"/>
              <a:t>Bohyňa plodnosti, lásky</a:t>
            </a:r>
            <a:r>
              <a:rPr lang="en-US" dirty="0" smtClean="0"/>
              <a:t>-</a:t>
            </a:r>
            <a:r>
              <a:rPr lang="sk-SK" dirty="0" err="1" smtClean="0"/>
              <a:t>Hathor</a:t>
            </a: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>
          <a:xfrm flipV="1">
            <a:off x="457200" y="765175"/>
            <a:ext cx="4040188" cy="769938"/>
          </a:xfrm>
        </p:spPr>
        <p:txBody>
          <a:bodyPr/>
          <a:lstStyle/>
          <a:p>
            <a:endParaRPr lang="sr-Latn-CS" smtClean="0"/>
          </a:p>
        </p:txBody>
      </p:sp>
      <p:pic>
        <p:nvPicPr>
          <p:cNvPr id="3174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836613"/>
            <a:ext cx="3529012" cy="5184775"/>
          </a:xfrm>
        </p:spPr>
      </p:pic>
      <p:sp>
        <p:nvSpPr>
          <p:cNvPr id="3174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3175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620713"/>
            <a:ext cx="2987675" cy="5224462"/>
          </a:xfrm>
        </p:spPr>
      </p:pic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1619250" y="6165850"/>
            <a:ext cx="1657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dirty="0">
                <a:latin typeface="Arial" charset="0"/>
                <a:cs typeface="Arial" charset="0"/>
              </a:rPr>
              <a:t>R</a:t>
            </a:r>
            <a:r>
              <a:rPr lang="en-US" dirty="0" smtClean="0">
                <a:latin typeface="Arial" charset="0"/>
                <a:cs typeface="Arial" charset="0"/>
              </a:rPr>
              <a:t>А</a:t>
            </a:r>
            <a:endParaRPr lang="sr-Latn-CS" dirty="0"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5600" y="6002338"/>
            <a:ext cx="23764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Cyrl-RS" dirty="0">
                <a:latin typeface="+mn-lt"/>
              </a:rPr>
              <a:t>	</a:t>
            </a:r>
            <a:r>
              <a:rPr lang="sk-SK" dirty="0">
                <a:latin typeface="+mn-lt"/>
              </a:rPr>
              <a:t>S</a:t>
            </a:r>
            <a:r>
              <a:rPr lang="sk-SK" dirty="0" smtClean="0">
                <a:latin typeface="+mn-lt"/>
              </a:rPr>
              <a:t>ET</a:t>
            </a:r>
            <a:endParaRPr lang="sr-Latn-C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3379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5500" y="692150"/>
            <a:ext cx="3241675" cy="5184775"/>
          </a:xfrm>
        </p:spPr>
      </p:pic>
      <p:sp>
        <p:nvSpPr>
          <p:cNvPr id="3379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3379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692150"/>
            <a:ext cx="3240088" cy="5113338"/>
          </a:xfrm>
        </p:spPr>
      </p:pic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684213" y="6092825"/>
            <a:ext cx="25193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    </a:t>
            </a:r>
            <a:r>
              <a:rPr lang="sk-SK" dirty="0" smtClean="0">
                <a:latin typeface="Arial" charset="0"/>
                <a:cs typeface="Arial" charset="0"/>
              </a:rPr>
              <a:t>OZIRIS</a:t>
            </a:r>
            <a:endParaRPr lang="sr-Latn-CS" dirty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725" y="5949950"/>
            <a:ext cx="2735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r-Cyrl-RS" dirty="0">
                <a:latin typeface="+mn-lt"/>
              </a:rPr>
              <a:t>   </a:t>
            </a:r>
            <a:r>
              <a:rPr lang="sk-SK" dirty="0" smtClean="0">
                <a:latin typeface="+mn-lt"/>
              </a:rPr>
              <a:t>HATHOR</a:t>
            </a:r>
            <a:endParaRPr lang="sr-Latn-C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Svetové kultúrne dedičstvo</a:t>
            </a:r>
            <a:endParaRPr lang="sr-Latn-CS" dirty="0" smtClean="0">
              <a:latin typeface="Arial Black" pitchFamily="34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84313"/>
            <a:ext cx="32400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484313"/>
            <a:ext cx="29527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sr-Latn-CS" sz="4000" b="1" smtClean="0">
                <a:solidFill>
                  <a:schemeClr val="tx1"/>
                </a:solidFill>
                <a:latin typeface="Garamond" pitchFamily="18" charset="0"/>
              </a:rPr>
              <a:t> 	</a:t>
            </a:r>
            <a:r>
              <a:rPr lang="sk-SK" sz="4000" b="1" smtClean="0">
                <a:solidFill>
                  <a:schemeClr val="tx1"/>
                </a:solidFill>
                <a:latin typeface="Arial Black" pitchFamily="34" charset="0"/>
              </a:rPr>
              <a:t>Egypt je darom Nilu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3600" smtClean="0">
                <a:solidFill>
                  <a:srgbClr val="663300"/>
                </a:solidFill>
                <a:latin typeface="Monotype Corsiva" pitchFamily="66" charset="0"/>
              </a:rPr>
              <a:t>	</a:t>
            </a:r>
            <a:endParaRPr lang="sk-SK" sz="2800" b="1" smtClean="0">
              <a:latin typeface="Garamond" pitchFamily="18" charset="0"/>
            </a:endParaRP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2875"/>
            <a:ext cx="64817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LUXOR</a:t>
            </a:r>
            <a:endParaRPr lang="sr-Latn-CS" dirty="0" smtClean="0">
              <a:latin typeface="Arial Black" pitchFamily="34" charset="0"/>
            </a:endParaRPr>
          </a:p>
        </p:txBody>
      </p:sp>
      <p:pic>
        <p:nvPicPr>
          <p:cNvPr id="3584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1075" y="1844675"/>
            <a:ext cx="2990850" cy="2779713"/>
          </a:xfrm>
        </p:spPr>
      </p:pic>
      <p:pic>
        <p:nvPicPr>
          <p:cNvPr id="35844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3050" y="1773238"/>
            <a:ext cx="2628900" cy="2962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sk-SK" dirty="0" smtClean="0">
                <a:latin typeface="Arial Black" pitchFamily="34" charset="0"/>
              </a:rPr>
              <a:t>KARNAK</a:t>
            </a: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endParaRPr lang="sr-Latn-CS" dirty="0" smtClean="0">
              <a:latin typeface="Arial Black" pitchFamily="34" charset="0"/>
            </a:endParaRPr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060575"/>
            <a:ext cx="5113338" cy="367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sk-SK" b="1" dirty="0" smtClean="0"/>
              <a:t>Literatúra</a:t>
            </a:r>
            <a:br>
              <a:rPr lang="sk-SK" b="1" dirty="0" smtClean="0"/>
            </a:br>
            <a:endParaRPr lang="sr-Latn-CS" b="1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147248" cy="3993307"/>
          </a:xfrm>
        </p:spPr>
        <p:txBody>
          <a:bodyPr/>
          <a:lstStyle/>
          <a:p>
            <a:r>
              <a:rPr lang="sk-SK" dirty="0" smtClean="0"/>
              <a:t>Učebnica pre 5. ročník</a:t>
            </a:r>
          </a:p>
          <a:p>
            <a:r>
              <a:rPr lang="sr-Latn-CS" dirty="0" smtClean="0">
                <a:hlinkClick r:id="rId2"/>
              </a:rPr>
              <a:t>www.wikipedia</a:t>
            </a:r>
            <a:r>
              <a:rPr lang="en-US" dirty="0" smtClean="0">
                <a:hlinkClick r:id="rId2"/>
              </a:rPr>
              <a:t>.</a:t>
            </a:r>
            <a:r>
              <a:rPr lang="sr-Latn-CS" dirty="0" smtClean="0">
                <a:hlinkClick r:id="rId2"/>
              </a:rPr>
              <a:t>com</a:t>
            </a:r>
            <a:endParaRPr lang="en-US" dirty="0" smtClean="0"/>
          </a:p>
          <a:p>
            <a:r>
              <a:rPr lang="sk-SK" dirty="0" smtClean="0"/>
              <a:t>Encyklopédie</a:t>
            </a:r>
            <a:endParaRPr lang="en-US" dirty="0" smtClean="0"/>
          </a:p>
          <a:p>
            <a:endParaRPr lang="sr-Latn-RS" dirty="0" smtClean="0"/>
          </a:p>
          <a:p>
            <a:r>
              <a:rPr lang="sr-Latn-RS" dirty="0" err="1" smtClean="0"/>
              <a:t>Vypracovala</a:t>
            </a:r>
            <a:r>
              <a:rPr lang="sr-Latn-RS" dirty="0" smtClean="0"/>
              <a:t>: </a:t>
            </a:r>
            <a:r>
              <a:rPr lang="sr-Latn-RS" dirty="0" err="1" smtClean="0"/>
              <a:t>Mgr</a:t>
            </a:r>
            <a:r>
              <a:rPr lang="sr-Latn-RS" dirty="0" smtClean="0"/>
              <a:t>. Gabriela Gubová </a:t>
            </a:r>
            <a:r>
              <a:rPr lang="sr-Latn-RS" dirty="0" err="1" smtClean="0"/>
              <a:t>Červená</a:t>
            </a:r>
            <a:r>
              <a:rPr lang="sr-Latn-RS" dirty="0" smtClean="0"/>
              <a:t> </a:t>
            </a:r>
            <a:r>
              <a:rPr lang="sr-Latn-RS" smtClean="0"/>
              <a:t>PhD</a:t>
            </a:r>
            <a:endParaRPr lang="en-US" dirty="0" smtClean="0"/>
          </a:p>
          <a:p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Podmienky pre život</a:t>
            </a:r>
            <a:endParaRPr lang="sr-Latn-CS" dirty="0" smtClean="0">
              <a:latin typeface="Arial Black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Teplé podnebie- nadostač vlahy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sk-SK" dirty="0" smtClean="0"/>
              <a:t>najväčšia púšť</a:t>
            </a:r>
            <a:r>
              <a:rPr lang="en-US" dirty="0" smtClean="0"/>
              <a:t> – </a:t>
            </a:r>
            <a:r>
              <a:rPr lang="sk-SK" dirty="0" smtClean="0"/>
              <a:t>Sahara</a:t>
            </a:r>
          </a:p>
          <a:p>
            <a:r>
              <a:rPr lang="sk-SK" dirty="0" smtClean="0"/>
              <a:t>Zaplavovanie údolia rieky Níl</a:t>
            </a:r>
            <a:r>
              <a:rPr lang="en-US" dirty="0" smtClean="0"/>
              <a:t>- </a:t>
            </a:r>
            <a:r>
              <a:rPr lang="sk-SK" dirty="0" smtClean="0"/>
              <a:t>úrodná pôda</a:t>
            </a:r>
            <a:endParaRPr lang="en-US" dirty="0" smtClean="0"/>
          </a:p>
          <a:p>
            <a:r>
              <a:rPr lang="sk-SK" dirty="0" smtClean="0"/>
              <a:t>Rozvoj poľnohospodárstva</a:t>
            </a:r>
            <a:endParaRPr lang="en-US" dirty="0" smtClean="0"/>
          </a:p>
          <a:p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>
                <a:solidFill>
                  <a:schemeClr val="tx1"/>
                </a:solidFill>
                <a:latin typeface="Arial Black" pitchFamily="34" charset="0"/>
              </a:rPr>
              <a:t>Z dejín Egypta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dirty="0" smtClean="0"/>
              <a:t>                                    </a:t>
            </a:r>
          </a:p>
          <a:p>
            <a:pPr algn="just" eaLnBrk="1" hangingPunct="1">
              <a:buFontTx/>
              <a:buNone/>
            </a:pPr>
            <a:r>
              <a:rPr lang="sk-SK" dirty="0" smtClean="0"/>
              <a:t>                                    </a:t>
            </a:r>
            <a:r>
              <a:rPr lang="en-US" dirty="0" smtClean="0"/>
              <a:t>-</a:t>
            </a:r>
            <a:r>
              <a:rPr lang="sk-SK" dirty="0" smtClean="0"/>
              <a:t> asi </a:t>
            </a:r>
            <a:r>
              <a:rPr lang="en-US" dirty="0" smtClean="0"/>
              <a:t> 3100 </a:t>
            </a:r>
            <a:r>
              <a:rPr lang="sk-SK" dirty="0" smtClean="0"/>
              <a:t>r</a:t>
            </a:r>
            <a:r>
              <a:rPr lang="en-US" dirty="0" smtClean="0"/>
              <a:t>. </a:t>
            </a:r>
            <a:r>
              <a:rPr lang="sk-SK" dirty="0" smtClean="0"/>
              <a:t>pred </a:t>
            </a:r>
            <a:r>
              <a:rPr lang="sk-SK" dirty="0" err="1" smtClean="0"/>
              <a:t>n.l</a:t>
            </a:r>
            <a:r>
              <a:rPr lang="en-US" dirty="0" smtClean="0"/>
              <a:t>. </a:t>
            </a:r>
            <a:r>
              <a:rPr lang="en-US" dirty="0" err="1" smtClean="0"/>
              <a:t>Ујеееееееее</a:t>
            </a:r>
            <a:r>
              <a:rPr lang="en-US" dirty="0" smtClean="0"/>
              <a:t>          </a:t>
            </a:r>
            <a:r>
              <a:rPr lang="sk-SK" dirty="0" smtClean="0"/>
              <a:t>Zjednotenie Dolného</a:t>
            </a:r>
          </a:p>
          <a:p>
            <a:pPr algn="just" eaLnBrk="1" hangingPunct="1">
              <a:buFontTx/>
              <a:buNone/>
            </a:pPr>
            <a:r>
              <a:rPr lang="sk-SK" dirty="0" smtClean="0"/>
              <a:t>					 a Horného Egypta</a:t>
            </a:r>
            <a:endParaRPr lang="en-US" dirty="0" smtClean="0"/>
          </a:p>
          <a:p>
            <a:pPr algn="just" eaLnBrk="1" hangingPunct="1">
              <a:buFontTx/>
              <a:buNone/>
            </a:pPr>
            <a:endParaRPr lang="en-US" dirty="0" smtClean="0"/>
          </a:p>
          <a:p>
            <a:pPr algn="just" eaLnBrk="1" hangingPunct="1">
              <a:buFontTx/>
              <a:buNone/>
            </a:pPr>
            <a:r>
              <a:rPr lang="en-US" dirty="0" smtClean="0"/>
              <a:t>					    - </a:t>
            </a:r>
            <a:r>
              <a:rPr lang="sk-SK" dirty="0" smtClean="0"/>
              <a:t>faraón </a:t>
            </a:r>
            <a:r>
              <a:rPr lang="sk-SK" dirty="0" err="1" smtClean="0"/>
              <a:t>Menes</a:t>
            </a:r>
            <a:endParaRPr lang="en-US" dirty="0" smtClean="0"/>
          </a:p>
          <a:p>
            <a:pPr algn="just" eaLnBrk="1" hangingPunct="1">
              <a:buFontTx/>
              <a:buNone/>
            </a:pPr>
            <a:r>
              <a:rPr lang="en-US" dirty="0" smtClean="0"/>
              <a:t>					</a:t>
            </a:r>
          </a:p>
        </p:txBody>
      </p:sp>
      <p:pic>
        <p:nvPicPr>
          <p:cNvPr id="5126" name="Picture 6" descr="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2895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2051050" y="1628775"/>
            <a:ext cx="1873250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048125" y="1160463"/>
            <a:ext cx="28023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defRPr/>
            </a:pPr>
            <a:r>
              <a:rPr lang="sk-SK" b="1" dirty="0" smtClean="0">
                <a:latin typeface="+mn-lt"/>
              </a:rPr>
              <a:t>Dolný </a:t>
            </a:r>
            <a:r>
              <a:rPr lang="sr-Cyrl-RS" b="1" dirty="0" smtClean="0">
                <a:latin typeface="+mn-lt"/>
              </a:rPr>
              <a:t>  </a:t>
            </a:r>
            <a:r>
              <a:rPr lang="sk-SK" b="1" dirty="0" smtClean="0">
                <a:latin typeface="+mn-lt"/>
              </a:rPr>
              <a:t>Egypt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 flipV="1">
            <a:off x="1979613" y="5084763"/>
            <a:ext cx="2087562" cy="719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335463" y="5480050"/>
            <a:ext cx="2621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defRPr/>
            </a:pPr>
            <a:r>
              <a:rPr lang="sk-SK" b="1" dirty="0" smtClean="0">
                <a:latin typeface="+mn-lt"/>
              </a:rPr>
              <a:t>Horný Egypt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7" grpId="0" animBg="1"/>
      <p:bldP spid="5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Panovnícka moc</a:t>
            </a:r>
            <a:endParaRPr lang="sr-Latn-CS" dirty="0" smtClean="0">
              <a:latin typeface="Arial Black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800" dirty="0" smtClean="0"/>
              <a:t>Titul faraóna</a:t>
            </a:r>
            <a:endParaRPr lang="en-US" sz="4800" dirty="0" smtClean="0"/>
          </a:p>
          <a:p>
            <a:r>
              <a:rPr lang="sk-SK" sz="4800" dirty="0" smtClean="0"/>
              <a:t>Neobmedzená, dedičná, doživotná moc</a:t>
            </a:r>
            <a:endParaRPr lang="en-US" sz="4800" dirty="0" smtClean="0"/>
          </a:p>
          <a:p>
            <a:r>
              <a:rPr lang="sk-SK" sz="4800" dirty="0" smtClean="0"/>
              <a:t>Syn Boha Slnka R</a:t>
            </a:r>
            <a:r>
              <a:rPr lang="en-US" sz="4800" dirty="0" smtClean="0"/>
              <a:t>е </a:t>
            </a:r>
            <a:r>
              <a:rPr lang="sk-SK" sz="4800" dirty="0" smtClean="0"/>
              <a:t>alebo </a:t>
            </a:r>
            <a:r>
              <a:rPr lang="sk-SK" sz="4800" dirty="0" err="1" smtClean="0"/>
              <a:t>Ra</a:t>
            </a:r>
            <a:endParaRPr lang="sr-Latn-C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Symbol</a:t>
            </a:r>
            <a:r>
              <a:rPr lang="en-US" dirty="0">
                <a:latin typeface="Arial Black" pitchFamily="34" charset="0"/>
              </a:rPr>
              <a:t>y</a:t>
            </a:r>
            <a:r>
              <a:rPr lang="sk-SK" dirty="0" smtClean="0">
                <a:latin typeface="Arial Black" pitchFamily="34" charset="0"/>
              </a:rPr>
              <a:t> </a:t>
            </a:r>
            <a:r>
              <a:rPr lang="sk-SK" dirty="0" smtClean="0">
                <a:latin typeface="Arial Black" pitchFamily="34" charset="0"/>
              </a:rPr>
              <a:t>faraóna</a:t>
            </a:r>
            <a:endParaRPr lang="sr-Latn-CS" dirty="0" smtClean="0">
              <a:latin typeface="Arial Black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9750" y="15986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sk-SK" dirty="0" smtClean="0"/>
              <a:t>Zlatá koruna s kobrou</a:t>
            </a:r>
            <a:endParaRPr lang="sr-Cyrl-RS" dirty="0" smtClean="0"/>
          </a:p>
          <a:p>
            <a:pPr marL="0" indent="0">
              <a:buFontTx/>
              <a:buNone/>
              <a:defRPr/>
            </a:pPr>
            <a:endParaRPr lang="sr-Cyrl-RS" dirty="0" smtClean="0"/>
          </a:p>
          <a:p>
            <a:pPr>
              <a:defRPr/>
            </a:pPr>
            <a:r>
              <a:rPr lang="sk-SK" dirty="0" smtClean="0"/>
              <a:t>Šatka</a:t>
            </a:r>
            <a:endParaRPr lang="sr-Cyrl-RS" dirty="0" smtClean="0"/>
          </a:p>
          <a:p>
            <a:pPr marL="0" indent="0">
              <a:buFontTx/>
              <a:buNone/>
              <a:defRPr/>
            </a:pPr>
            <a:endParaRPr lang="sr-Cyrl-RS" dirty="0" smtClean="0"/>
          </a:p>
          <a:p>
            <a:pPr>
              <a:defRPr/>
            </a:pPr>
            <a:r>
              <a:rPr lang="sr-Latn-CS" dirty="0" smtClean="0"/>
              <a:t>Falošná brada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2152650"/>
            <a:ext cx="439261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>
            <a:off x="5003800" y="1916113"/>
            <a:ext cx="1368425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39975" y="3068638"/>
            <a:ext cx="24479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76600" y="4221163"/>
            <a:ext cx="2916238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b="1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sk-SK" dirty="0" smtClean="0"/>
              <a:t>Žezlo- bič</a:t>
            </a:r>
            <a:r>
              <a:rPr lang="sr-Cyrl-RS" dirty="0" smtClean="0"/>
              <a:t>				</a:t>
            </a:r>
          </a:p>
          <a:p>
            <a:pPr marL="0" indent="0">
              <a:buFontTx/>
              <a:buNone/>
              <a:defRPr/>
            </a:pPr>
            <a:endParaRPr lang="sr-Cyrl-RS" dirty="0"/>
          </a:p>
          <a:p>
            <a:pPr marL="0" indent="0">
              <a:buFontTx/>
              <a:buNone/>
              <a:defRPr/>
            </a:pPr>
            <a:r>
              <a:rPr lang="sr-Cyrl-RS" dirty="0" smtClean="0"/>
              <a:t>						</a:t>
            </a:r>
            <a:r>
              <a:rPr lang="sk-SK" dirty="0" smtClean="0"/>
              <a:t>zahnutá </a:t>
            </a:r>
          </a:p>
          <a:p>
            <a:pPr marL="0" indent="0">
              <a:buFontTx/>
              <a:buNone/>
              <a:defRPr/>
            </a:pPr>
            <a:r>
              <a:rPr lang="sk-SK" dirty="0" smtClean="0"/>
              <a:t>						palica	</a:t>
            </a:r>
            <a:endParaRPr lang="sr-Cyrl-RS" dirty="0" smtClean="0"/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46085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2195513" y="1989138"/>
            <a:ext cx="288925" cy="1223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500563" y="3213100"/>
            <a:ext cx="15113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44675"/>
            <a:ext cx="2592388" cy="3671888"/>
          </a:xfrm>
          <a:noFill/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844675"/>
            <a:ext cx="22320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825" y="1844675"/>
            <a:ext cx="20955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468313" y="6092825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/>
              <a:t>      </a:t>
            </a:r>
            <a:r>
              <a:rPr lang="en-US" sz="2400" b="1" dirty="0" smtClean="0">
                <a:latin typeface="Arial" charset="0"/>
                <a:cs typeface="Arial" charset="0"/>
              </a:rPr>
              <a:t>T</a:t>
            </a:r>
            <a:r>
              <a:rPr lang="sk-SK" sz="2400" b="1" dirty="0" err="1">
                <a:latin typeface="Arial" charset="0"/>
                <a:cs typeface="Arial" charset="0"/>
              </a:rPr>
              <a:t>u</a:t>
            </a:r>
            <a:r>
              <a:rPr lang="sk-SK" sz="2400" b="1" dirty="0" err="1" smtClean="0">
                <a:latin typeface="Arial" charset="0"/>
                <a:cs typeface="Arial" charset="0"/>
              </a:rPr>
              <a:t>tanchamón</a:t>
            </a:r>
            <a:endParaRPr lang="sr-Latn-CS" sz="2400" b="1" dirty="0">
              <a:latin typeface="Arial" charset="0"/>
              <a:cs typeface="Arial" charset="0"/>
            </a:endParaRP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3563938" y="6021388"/>
            <a:ext cx="2087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Latn-CS" sz="2400" b="1" dirty="0">
                <a:latin typeface="Arial" charset="0"/>
                <a:cs typeface="Arial" charset="0"/>
              </a:rPr>
              <a:t>   </a:t>
            </a:r>
            <a:r>
              <a:rPr lang="sk-SK" sz="2400" b="1" dirty="0" smtClean="0">
                <a:latin typeface="Arial" charset="0"/>
                <a:cs typeface="Arial" charset="0"/>
              </a:rPr>
              <a:t>Ramzes </a:t>
            </a:r>
            <a:r>
              <a:rPr lang="sr-Latn-CS" sz="2400" b="1" dirty="0" smtClean="0">
                <a:latin typeface="Arial" charset="0"/>
                <a:cs typeface="Arial" charset="0"/>
              </a:rPr>
              <a:t>II.</a:t>
            </a:r>
            <a:endParaRPr lang="sr-Latn-CS" sz="2400" b="1" dirty="0">
              <a:latin typeface="Arial" charset="0"/>
              <a:cs typeface="Arial" charset="0"/>
            </a:endParaRPr>
          </a:p>
        </p:txBody>
      </p:sp>
      <p:sp>
        <p:nvSpPr>
          <p:cNvPr id="12296" name="TextBox 6"/>
          <p:cNvSpPr txBox="1">
            <a:spLocks noChangeArrowheads="1"/>
          </p:cNvSpPr>
          <p:nvPr/>
        </p:nvSpPr>
        <p:spPr bwMode="auto">
          <a:xfrm>
            <a:off x="6372225" y="6021388"/>
            <a:ext cx="237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Latn-CS" sz="2400" dirty="0">
                <a:latin typeface="Arial" charset="0"/>
                <a:cs typeface="Arial" charset="0"/>
              </a:rPr>
              <a:t>    </a:t>
            </a:r>
            <a:r>
              <a:rPr lang="sr-Latn-CS" sz="2400" b="1" dirty="0" smtClean="0">
                <a:latin typeface="Arial" charset="0"/>
                <a:cs typeface="Arial" charset="0"/>
              </a:rPr>
              <a:t>Cheops</a:t>
            </a:r>
            <a:endParaRPr lang="sr-Latn-CS" sz="2400" b="1" dirty="0">
              <a:latin typeface="Arial" charset="0"/>
              <a:cs typeface="Arial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Najznámejší faraóni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454</Words>
  <Application>Microsoft Office PowerPoint</Application>
  <PresentationFormat>On-screen Show (4:3)</PresentationFormat>
  <Paragraphs>125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Predvolený návrh</vt:lpstr>
      <vt:lpstr>Staroveký Egypt </vt:lpstr>
      <vt:lpstr>Staroveký východ</vt:lpstr>
      <vt:lpstr>  Egypt je darom Nilu</vt:lpstr>
      <vt:lpstr>Podmienky pre život</vt:lpstr>
      <vt:lpstr>Z dejín Egypta</vt:lpstr>
      <vt:lpstr>Panovnícka moc</vt:lpstr>
      <vt:lpstr>Symboly faraóna</vt:lpstr>
      <vt:lpstr>PowerPoint Presentation</vt:lpstr>
      <vt:lpstr>Najznámejší faraóni</vt:lpstr>
      <vt:lpstr>Faraónky</vt:lpstr>
      <vt:lpstr>Staroveký Egypt</vt:lpstr>
      <vt:lpstr>Veľké pyramídy v Gíze</vt:lpstr>
      <vt:lpstr>PowerPoint Presentation</vt:lpstr>
      <vt:lpstr>Stredné kráľovstvo</vt:lpstr>
      <vt:lpstr>Nové kráľovstvo</vt:lpstr>
      <vt:lpstr>Pád Egypta</vt:lpstr>
      <vt:lpstr>Spoločnosť Starovekého Egypta</vt:lpstr>
      <vt:lpstr>Kultúra Starovekého Egypta</vt:lpstr>
      <vt:lpstr>Papyrus </vt:lpstr>
      <vt:lpstr>Hieroglyfy</vt:lpstr>
      <vt:lpstr>Jean-François Champollion</vt:lpstr>
      <vt:lpstr>Záhrobný život</vt:lpstr>
      <vt:lpstr>PowerPoint Presentation</vt:lpstr>
      <vt:lpstr>Údolie kráľov</vt:lpstr>
      <vt:lpstr>PowerPoint Presentation</vt:lpstr>
      <vt:lpstr>Náboženstvo Starovekého Egypta</vt:lpstr>
      <vt:lpstr>PowerPoint Presentation</vt:lpstr>
      <vt:lpstr>PowerPoint Presentation</vt:lpstr>
      <vt:lpstr>Svetové kultúrne dedičstvo</vt:lpstr>
      <vt:lpstr>LUXOR</vt:lpstr>
      <vt:lpstr>  KARNAK  </vt:lpstr>
      <vt:lpstr>Literatúra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Staroveký  Egypt</dc:title>
  <dc:creator>sci</dc:creator>
  <cp:lastModifiedBy>Dell</cp:lastModifiedBy>
  <cp:revision>49</cp:revision>
  <dcterms:created xsi:type="dcterms:W3CDTF">2005-06-13T12:13:02Z</dcterms:created>
  <dcterms:modified xsi:type="dcterms:W3CDTF">2018-01-11T14:25:20Z</dcterms:modified>
</cp:coreProperties>
</file>