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3" r:id="rId2"/>
    <p:sldId id="274" r:id="rId3"/>
    <p:sldId id="280" r:id="rId4"/>
    <p:sldId id="262" r:id="rId5"/>
    <p:sldId id="276" r:id="rId6"/>
    <p:sldId id="278" r:id="rId7"/>
    <p:sldId id="279" r:id="rId8"/>
    <p:sldId id="281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5" r:id="rId17"/>
    <p:sldId id="277" r:id="rId18"/>
    <p:sldId id="283" r:id="rId19"/>
    <p:sldId id="284" r:id="rId20"/>
    <p:sldId id="282" r:id="rId21"/>
    <p:sldId id="28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0066FF"/>
    <a:srgbClr val="006400"/>
    <a:srgbClr val="054934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94660"/>
  </p:normalViewPr>
  <p:slideViewPr>
    <p:cSldViewPr>
      <p:cViewPr>
        <p:scale>
          <a:sx n="50" d="100"/>
          <a:sy n="50" d="100"/>
        </p:scale>
        <p:origin x="-194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44551649-06D6-497A-AEFD-700A48175DFF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B2108B2-AB57-4787-934F-0465C9C368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6129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BE43A-C0D3-4075-8835-0B125DE6670A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6E840-96B9-4253-B50E-05F85B93DB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802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6EA74-2B13-4390-AA1F-D86F5B848C39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653AF-8DE0-4356-A83C-1D028B6CF3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0466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A7E1B-F450-41B0-8679-D27A1766F7CD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B85EF-7856-4ABC-B81C-B02262A058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994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2174-BEEE-4D11-BA3B-D8F7B33B8DC4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72234-D988-4EAC-B016-E5912CED7F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56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89551-D189-4C66-A6BF-24C64A8E0FA1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3166-8B13-4505-A0FE-39BDC4EDDA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09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D219A-CD49-4ECF-AA65-638F67CC48D3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EB96A-94D7-4263-A0AC-C452B3BD52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92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A982D-40F1-4A95-AEC2-59F4900CAEF4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BFDA7-15B9-466A-8E4D-95DF2BC447B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372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259E6-7471-494F-8DA0-48A24E9B7D1E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E3702-F6F4-4EAF-A828-4A7751318B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45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A2DD-14CE-45B8-8B9E-3EB178EED164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48B90-5C9F-407E-952D-08E8C09273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256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2F093-E19E-4EDC-9D3B-4F00A37A8BDE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1E71-72AA-481C-B0F5-74118C987B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27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CB3FF-D4CD-476F-877B-950513889D61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1B85D-B43E-412C-B6E9-36D1800421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64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6EBCD89E-8FF1-4949-A52D-D1346F9921D2}" type="datetimeFigureOut">
              <a:rPr lang="en-GB"/>
              <a:pPr>
                <a:defRPr/>
              </a:pPr>
              <a:t>11/01/2018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E7B425-6161-443B-8614-1B49A8F8BD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580112" y="5517232"/>
            <a:ext cx="3054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 smtClean="0">
                <a:solidFill>
                  <a:schemeClr val="bg1"/>
                </a:solidFill>
                <a:latin typeface="Comic Sans MS" pitchFamily="66" charset="0"/>
              </a:rPr>
              <a:t>Učiteľka: Iveta Ďurovková</a:t>
            </a:r>
          </a:p>
          <a:p>
            <a:r>
              <a:rPr lang="sr-Latn-RS" i="1" dirty="0" smtClean="0">
                <a:solidFill>
                  <a:schemeClr val="bg1"/>
                </a:solidFill>
                <a:latin typeface="Comic Sans MS" pitchFamily="66" charset="0"/>
              </a:rPr>
              <a:t>ZŠ Ľudovíta Štúra, Kysáč</a:t>
            </a:r>
            <a:endParaRPr lang="en-US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5" name="Picture 4" descr="2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80" y="476672"/>
            <a:ext cx="5665812" cy="503627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47664" y="2708920"/>
            <a:ext cx="61943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Pravouhlé (ortogonálne) premietanie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                </a:t>
            </a:r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VII</a:t>
            </a:r>
            <a:r>
              <a:rPr lang="en-US" sz="20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ročník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80056" y="500410"/>
            <a:ext cx="3786214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692526" y="3416971"/>
            <a:ext cx="5438775" cy="1657350"/>
          </a:xfrm>
          <a:custGeom>
            <a:avLst/>
            <a:gdLst>
              <a:gd name="connsiteX0" fmla="*/ 0 w 5438775"/>
              <a:gd name="connsiteY0" fmla="*/ 0 h 1657350"/>
              <a:gd name="connsiteX1" fmla="*/ 1666875 w 5438775"/>
              <a:gd name="connsiteY1" fmla="*/ 1657350 h 1657350"/>
              <a:gd name="connsiteX2" fmla="*/ 5438775 w 5438775"/>
              <a:gd name="connsiteY2" fmla="*/ 1647825 h 1657350"/>
              <a:gd name="connsiteX3" fmla="*/ 3790950 w 5438775"/>
              <a:gd name="connsiteY3" fmla="*/ 0 h 1657350"/>
              <a:gd name="connsiteX4" fmla="*/ 0 w 5438775"/>
              <a:gd name="connsiteY4" fmla="*/ 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38775" h="1657350">
                <a:moveTo>
                  <a:pt x="0" y="0"/>
                </a:moveTo>
                <a:lnTo>
                  <a:pt x="1666875" y="1657350"/>
                </a:lnTo>
                <a:lnTo>
                  <a:pt x="5438775" y="1647825"/>
                </a:lnTo>
                <a:lnTo>
                  <a:pt x="379095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nNNN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5478980" y="500410"/>
            <a:ext cx="1647825" cy="4581525"/>
          </a:xfrm>
          <a:custGeom>
            <a:avLst/>
            <a:gdLst>
              <a:gd name="connsiteX0" fmla="*/ 0 w 1647825"/>
              <a:gd name="connsiteY0" fmla="*/ 0 h 4581525"/>
              <a:gd name="connsiteX1" fmla="*/ 9525 w 1647825"/>
              <a:gd name="connsiteY1" fmla="*/ 2924175 h 4581525"/>
              <a:gd name="connsiteX2" fmla="*/ 1647825 w 1647825"/>
              <a:gd name="connsiteY2" fmla="*/ 4581525 h 4581525"/>
              <a:gd name="connsiteX3" fmla="*/ 1647825 w 1647825"/>
              <a:gd name="connsiteY3" fmla="*/ 1638300 h 4581525"/>
              <a:gd name="connsiteX4" fmla="*/ 0 w 1647825"/>
              <a:gd name="connsiteY4" fmla="*/ 0 h 458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7825" h="4581525">
                <a:moveTo>
                  <a:pt x="0" y="0"/>
                </a:moveTo>
                <a:lnTo>
                  <a:pt x="9525" y="2924175"/>
                </a:lnTo>
                <a:lnTo>
                  <a:pt x="1647825" y="4581525"/>
                </a:lnTo>
                <a:lnTo>
                  <a:pt x="1647825" y="16383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88168" y="1868562"/>
            <a:ext cx="1506542" cy="50006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3264232" y="3968566"/>
            <a:ext cx="1865509" cy="353746"/>
          </a:xfrm>
          <a:custGeom>
            <a:avLst/>
            <a:gdLst>
              <a:gd name="connsiteX0" fmla="*/ 0 w 1865509"/>
              <a:gd name="connsiteY0" fmla="*/ 3338 h 353746"/>
              <a:gd name="connsiteX1" fmla="*/ 357083 w 1865509"/>
              <a:gd name="connsiteY1" fmla="*/ 350409 h 353746"/>
              <a:gd name="connsiteX2" fmla="*/ 1865509 w 1865509"/>
              <a:gd name="connsiteY2" fmla="*/ 353746 h 353746"/>
              <a:gd name="connsiteX3" fmla="*/ 1505089 w 1865509"/>
              <a:gd name="connsiteY3" fmla="*/ 0 h 353746"/>
              <a:gd name="connsiteX4" fmla="*/ 0 w 1865509"/>
              <a:gd name="connsiteY4" fmla="*/ 3338 h 35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5509" h="353746">
                <a:moveTo>
                  <a:pt x="0" y="3338"/>
                </a:moveTo>
                <a:lnTo>
                  <a:pt x="357083" y="350409"/>
                </a:lnTo>
                <a:lnTo>
                  <a:pt x="1865509" y="353746"/>
                </a:lnTo>
                <a:lnTo>
                  <a:pt x="1505089" y="0"/>
                </a:lnTo>
                <a:lnTo>
                  <a:pt x="0" y="3338"/>
                </a:lnTo>
                <a:close/>
              </a:path>
            </a:pathLst>
          </a:custGeom>
          <a:solidFill>
            <a:srgbClr val="0066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072544" y="2444626"/>
            <a:ext cx="347071" cy="850992"/>
          </a:xfrm>
          <a:custGeom>
            <a:avLst/>
            <a:gdLst>
              <a:gd name="connsiteX0" fmla="*/ 0 w 347071"/>
              <a:gd name="connsiteY0" fmla="*/ 0 h 850992"/>
              <a:gd name="connsiteX1" fmla="*/ 3337 w 347071"/>
              <a:gd name="connsiteY1" fmla="*/ 497246 h 850992"/>
              <a:gd name="connsiteX2" fmla="*/ 347071 w 347071"/>
              <a:gd name="connsiteY2" fmla="*/ 850992 h 850992"/>
              <a:gd name="connsiteX3" fmla="*/ 347071 w 347071"/>
              <a:gd name="connsiteY3" fmla="*/ 343734 h 850992"/>
              <a:gd name="connsiteX4" fmla="*/ 0 w 347071"/>
              <a:gd name="connsiteY4" fmla="*/ 0 h 8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071" h="850992">
                <a:moveTo>
                  <a:pt x="0" y="0"/>
                </a:moveTo>
                <a:cubicBezTo>
                  <a:pt x="1112" y="165749"/>
                  <a:pt x="2225" y="331497"/>
                  <a:pt x="3337" y="497246"/>
                </a:cubicBezTo>
                <a:lnTo>
                  <a:pt x="347071" y="850992"/>
                </a:lnTo>
                <a:lnTo>
                  <a:pt x="347071" y="343734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3"/>
          <p:cNvGrpSpPr/>
          <p:nvPr/>
        </p:nvGrpSpPr>
        <p:grpSpPr>
          <a:xfrm>
            <a:off x="6660232" y="548680"/>
            <a:ext cx="1865509" cy="858407"/>
            <a:chOff x="3564158" y="3927915"/>
            <a:chExt cx="1865509" cy="858407"/>
          </a:xfrm>
        </p:grpSpPr>
        <p:sp>
          <p:nvSpPr>
            <p:cNvPr id="10" name="Rectangle 9"/>
            <p:cNvSpPr/>
            <p:nvPr/>
          </p:nvSpPr>
          <p:spPr>
            <a:xfrm>
              <a:off x="3922714" y="4286256"/>
              <a:ext cx="1506542" cy="500066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3567495" y="3934590"/>
              <a:ext cx="347071" cy="850992"/>
            </a:xfrm>
            <a:custGeom>
              <a:avLst/>
              <a:gdLst>
                <a:gd name="connsiteX0" fmla="*/ 0 w 347071"/>
                <a:gd name="connsiteY0" fmla="*/ 0 h 850992"/>
                <a:gd name="connsiteX1" fmla="*/ 3337 w 347071"/>
                <a:gd name="connsiteY1" fmla="*/ 497246 h 850992"/>
                <a:gd name="connsiteX2" fmla="*/ 347071 w 347071"/>
                <a:gd name="connsiteY2" fmla="*/ 850992 h 850992"/>
                <a:gd name="connsiteX3" fmla="*/ 347071 w 347071"/>
                <a:gd name="connsiteY3" fmla="*/ 343734 h 850992"/>
                <a:gd name="connsiteX4" fmla="*/ 0 w 347071"/>
                <a:gd name="connsiteY4" fmla="*/ 0 h 85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071" h="850992">
                  <a:moveTo>
                    <a:pt x="0" y="0"/>
                  </a:moveTo>
                  <a:cubicBezTo>
                    <a:pt x="1112" y="165749"/>
                    <a:pt x="2225" y="331497"/>
                    <a:pt x="3337" y="497246"/>
                  </a:cubicBezTo>
                  <a:lnTo>
                    <a:pt x="347071" y="850992"/>
                  </a:lnTo>
                  <a:lnTo>
                    <a:pt x="347071" y="3437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33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3564158" y="3927915"/>
              <a:ext cx="1865509" cy="353746"/>
            </a:xfrm>
            <a:custGeom>
              <a:avLst/>
              <a:gdLst>
                <a:gd name="connsiteX0" fmla="*/ 0 w 1865509"/>
                <a:gd name="connsiteY0" fmla="*/ 3338 h 353746"/>
                <a:gd name="connsiteX1" fmla="*/ 357083 w 1865509"/>
                <a:gd name="connsiteY1" fmla="*/ 350409 h 353746"/>
                <a:gd name="connsiteX2" fmla="*/ 1865509 w 1865509"/>
                <a:gd name="connsiteY2" fmla="*/ 353746 h 353746"/>
                <a:gd name="connsiteX3" fmla="*/ 1505089 w 1865509"/>
                <a:gd name="connsiteY3" fmla="*/ 0 h 353746"/>
                <a:gd name="connsiteX4" fmla="*/ 0 w 1865509"/>
                <a:gd name="connsiteY4" fmla="*/ 3338 h 35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5509" h="353746">
                  <a:moveTo>
                    <a:pt x="0" y="3338"/>
                  </a:moveTo>
                  <a:lnTo>
                    <a:pt x="357083" y="350409"/>
                  </a:lnTo>
                  <a:lnTo>
                    <a:pt x="1865509" y="353746"/>
                  </a:lnTo>
                  <a:lnTo>
                    <a:pt x="1505089" y="0"/>
                  </a:lnTo>
                  <a:lnTo>
                    <a:pt x="0" y="3338"/>
                  </a:lnTo>
                  <a:close/>
                </a:path>
              </a:pathLst>
            </a:custGeom>
            <a:solidFill>
              <a:srgbClr val="0066FF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752064" y="500410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latin typeface="Kindergarten" pitchFamily="2" charset="0"/>
              </a:rPr>
              <a:t>NÁRYS</a:t>
            </a:r>
            <a:endParaRPr lang="en-US" sz="2400" b="1" dirty="0">
              <a:latin typeface="Kindergarten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2890405">
            <a:off x="5415937" y="1043401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latin typeface="Kindergarten" pitchFamily="2" charset="0"/>
              </a:rPr>
              <a:t>BOKORYS</a:t>
            </a:r>
            <a:endParaRPr lang="en-US" sz="2400" b="1" dirty="0">
              <a:latin typeface="Kindergarten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768701">
            <a:off x="2540435" y="428537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latin typeface="Kindergarten" pitchFamily="2" charset="0"/>
              </a:rPr>
              <a:t>PÔDORYS</a:t>
            </a:r>
            <a:endParaRPr lang="en-US" sz="2400" b="1" dirty="0">
              <a:latin typeface="Kindergarten" pitchFamily="2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200336" y="1868562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00336" y="2372618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88168" y="2372618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00336" y="2372618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1"/>
          </p:cNvCxnSpPr>
          <p:nvPr/>
        </p:nvCxnSpPr>
        <p:spPr>
          <a:xfrm flipH="1">
            <a:off x="6052924" y="2941872"/>
            <a:ext cx="22957" cy="10149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52232" y="3968566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064432" y="4324682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6384744" y="3304694"/>
            <a:ext cx="22957" cy="101492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8" idx="0"/>
          </p:cNvCxnSpPr>
          <p:nvPr/>
        </p:nvCxnSpPr>
        <p:spPr>
          <a:xfrm flipH="1" flipV="1">
            <a:off x="5496480" y="1868562"/>
            <a:ext cx="576064" cy="57606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496480" y="2372618"/>
            <a:ext cx="576064" cy="57606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7" idx="0"/>
          </p:cNvCxnSpPr>
          <p:nvPr/>
        </p:nvCxnSpPr>
        <p:spPr>
          <a:xfrm flipH="1" flipV="1">
            <a:off x="2688168" y="3452738"/>
            <a:ext cx="576064" cy="51916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4200336" y="3452738"/>
            <a:ext cx="576064" cy="51916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72225" y="519865"/>
            <a:ext cx="3786214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0337" y="1888017"/>
            <a:ext cx="1506542" cy="50006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192505" y="1888017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2505" y="2392073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80337" y="2392073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92505" y="2392073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 41"/>
          <p:cNvSpPr/>
          <p:nvPr/>
        </p:nvSpPr>
        <p:spPr>
          <a:xfrm>
            <a:off x="1672226" y="3445559"/>
            <a:ext cx="5688632" cy="2181225"/>
          </a:xfrm>
          <a:custGeom>
            <a:avLst/>
            <a:gdLst>
              <a:gd name="connsiteX0" fmla="*/ 0 w 5781675"/>
              <a:gd name="connsiteY0" fmla="*/ 0 h 2181225"/>
              <a:gd name="connsiteX1" fmla="*/ 2019300 w 5781675"/>
              <a:gd name="connsiteY1" fmla="*/ 2181225 h 2181225"/>
              <a:gd name="connsiteX2" fmla="*/ 5781675 w 5781675"/>
              <a:gd name="connsiteY2" fmla="*/ 2181225 h 2181225"/>
              <a:gd name="connsiteX3" fmla="*/ 3790950 w 5781675"/>
              <a:gd name="connsiteY3" fmla="*/ 0 h 2181225"/>
              <a:gd name="connsiteX4" fmla="*/ 0 w 5781675"/>
              <a:gd name="connsiteY4" fmla="*/ 0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1675" h="2181225">
                <a:moveTo>
                  <a:pt x="0" y="0"/>
                </a:moveTo>
                <a:lnTo>
                  <a:pt x="2019300" y="2181225"/>
                </a:lnTo>
                <a:lnTo>
                  <a:pt x="5781675" y="2181225"/>
                </a:lnTo>
                <a:lnTo>
                  <a:pt x="379095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416641" y="519865"/>
            <a:ext cx="2600325" cy="4314825"/>
          </a:xfrm>
          <a:custGeom>
            <a:avLst/>
            <a:gdLst>
              <a:gd name="connsiteX0" fmla="*/ 0 w 2600325"/>
              <a:gd name="connsiteY0" fmla="*/ 0 h 4314825"/>
              <a:gd name="connsiteX1" fmla="*/ 9525 w 2600325"/>
              <a:gd name="connsiteY1" fmla="*/ 2933700 h 4314825"/>
              <a:gd name="connsiteX2" fmla="*/ 2600325 w 2600325"/>
              <a:gd name="connsiteY2" fmla="*/ 4314825 h 4314825"/>
              <a:gd name="connsiteX3" fmla="*/ 2590800 w 2600325"/>
              <a:gd name="connsiteY3" fmla="*/ 1371600 h 4314825"/>
              <a:gd name="connsiteX4" fmla="*/ 0 w 2600325"/>
              <a:gd name="connsiteY4" fmla="*/ 0 h 431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0325" h="4314825">
                <a:moveTo>
                  <a:pt x="0" y="0"/>
                </a:moveTo>
                <a:lnTo>
                  <a:pt x="9525" y="2933700"/>
                </a:lnTo>
                <a:lnTo>
                  <a:pt x="2600325" y="4314825"/>
                </a:lnTo>
                <a:lnTo>
                  <a:pt x="2590800" y="1371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475978" y="4277194"/>
            <a:ext cx="1965971" cy="479539"/>
          </a:xfrm>
          <a:custGeom>
            <a:avLst/>
            <a:gdLst>
              <a:gd name="connsiteX0" fmla="*/ 0 w 1965971"/>
              <a:gd name="connsiteY0" fmla="*/ 0 h 479539"/>
              <a:gd name="connsiteX1" fmla="*/ 440818 w 1965971"/>
              <a:gd name="connsiteY1" fmla="*/ 470604 h 479539"/>
              <a:gd name="connsiteX2" fmla="*/ 1962832 w 1965971"/>
              <a:gd name="connsiteY2" fmla="*/ 479539 h 479539"/>
              <a:gd name="connsiteX3" fmla="*/ 1959854 w 1965971"/>
              <a:gd name="connsiteY3" fmla="*/ 470604 h 479539"/>
              <a:gd name="connsiteX4" fmla="*/ 1519035 w 1965971"/>
              <a:gd name="connsiteY4" fmla="*/ 2979 h 479539"/>
              <a:gd name="connsiteX5" fmla="*/ 0 w 1965971"/>
              <a:gd name="connsiteY5" fmla="*/ 0 h 479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65971" h="479539">
                <a:moveTo>
                  <a:pt x="0" y="0"/>
                </a:moveTo>
                <a:lnTo>
                  <a:pt x="440818" y="470604"/>
                </a:lnTo>
                <a:lnTo>
                  <a:pt x="1962832" y="479539"/>
                </a:lnTo>
                <a:cubicBezTo>
                  <a:pt x="1965971" y="479539"/>
                  <a:pt x="1959854" y="470604"/>
                  <a:pt x="1959854" y="470604"/>
                </a:cubicBezTo>
                <a:lnTo>
                  <a:pt x="1519035" y="2979"/>
                </a:lnTo>
                <a:lnTo>
                  <a:pt x="0" y="0"/>
                </a:lnTo>
                <a:close/>
              </a:path>
            </a:pathLst>
          </a:custGeom>
          <a:solidFill>
            <a:srgbClr val="0066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2683890" y="3429000"/>
            <a:ext cx="757436" cy="81686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196058" y="3429000"/>
            <a:ext cx="757436" cy="81686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6444208" y="2420888"/>
            <a:ext cx="573882" cy="800100"/>
          </a:xfrm>
          <a:custGeom>
            <a:avLst/>
            <a:gdLst>
              <a:gd name="connsiteX0" fmla="*/ 2382 w 573882"/>
              <a:gd name="connsiteY0" fmla="*/ 0 h 800100"/>
              <a:gd name="connsiteX1" fmla="*/ 0 w 573882"/>
              <a:gd name="connsiteY1" fmla="*/ 502444 h 800100"/>
              <a:gd name="connsiteX2" fmla="*/ 571500 w 573882"/>
              <a:gd name="connsiteY2" fmla="*/ 800100 h 800100"/>
              <a:gd name="connsiteX3" fmla="*/ 573882 w 573882"/>
              <a:gd name="connsiteY3" fmla="*/ 300037 h 800100"/>
              <a:gd name="connsiteX4" fmla="*/ 2382 w 573882"/>
              <a:gd name="connsiteY4" fmla="*/ 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3882" h="800100">
                <a:moveTo>
                  <a:pt x="2382" y="0"/>
                </a:moveTo>
                <a:lnTo>
                  <a:pt x="0" y="502444"/>
                </a:lnTo>
                <a:lnTo>
                  <a:pt x="571500" y="800100"/>
                </a:lnTo>
                <a:lnTo>
                  <a:pt x="573882" y="300037"/>
                </a:lnTo>
                <a:lnTo>
                  <a:pt x="2382" y="0"/>
                </a:lnTo>
                <a:close/>
              </a:path>
            </a:pathLst>
          </a:custGeom>
          <a:solidFill>
            <a:srgbClr val="33CC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/>
          <p:cNvCxnSpPr/>
          <p:nvPr/>
        </p:nvCxnSpPr>
        <p:spPr>
          <a:xfrm>
            <a:off x="5436096" y="1892979"/>
            <a:ext cx="960669" cy="50557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444916" y="2409676"/>
            <a:ext cx="960669" cy="50557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444208" y="2924944"/>
            <a:ext cx="1588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7020272" y="3212976"/>
            <a:ext cx="1588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 53"/>
          <p:cNvSpPr/>
          <p:nvPr/>
        </p:nvSpPr>
        <p:spPr>
          <a:xfrm>
            <a:off x="3203848" y="1556792"/>
            <a:ext cx="4104456" cy="3600400"/>
          </a:xfrm>
          <a:prstGeom prst="arc">
            <a:avLst>
              <a:gd name="adj1" fmla="val 1703142"/>
              <a:gd name="adj2" fmla="val 2749710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rot="10800000">
            <a:off x="4956342" y="4277194"/>
            <a:ext cx="1205280" cy="171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355239" y="4748997"/>
            <a:ext cx="1205280" cy="171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68"/>
          <p:cNvSpPr/>
          <p:nvPr/>
        </p:nvSpPr>
        <p:spPr>
          <a:xfrm>
            <a:off x="2755898" y="1108842"/>
            <a:ext cx="4104456" cy="3600400"/>
          </a:xfrm>
          <a:prstGeom prst="arc">
            <a:avLst>
              <a:gd name="adj1" fmla="val 2016481"/>
              <a:gd name="adj2" fmla="val 2749710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5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72225" y="532722"/>
            <a:ext cx="3786214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0337" y="1900874"/>
            <a:ext cx="1506542" cy="50006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192505" y="1900874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2505" y="2404930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80337" y="2404930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92505" y="2404930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5416641" y="514966"/>
            <a:ext cx="2943225" cy="3457575"/>
          </a:xfrm>
          <a:custGeom>
            <a:avLst/>
            <a:gdLst>
              <a:gd name="connsiteX0" fmla="*/ 9525 w 2943225"/>
              <a:gd name="connsiteY0" fmla="*/ 0 h 3457575"/>
              <a:gd name="connsiteX1" fmla="*/ 0 w 2943225"/>
              <a:gd name="connsiteY1" fmla="*/ 2943225 h 3457575"/>
              <a:gd name="connsiteX2" fmla="*/ 2943225 w 2943225"/>
              <a:gd name="connsiteY2" fmla="*/ 3457575 h 3457575"/>
              <a:gd name="connsiteX3" fmla="*/ 2943225 w 2943225"/>
              <a:gd name="connsiteY3" fmla="*/ 514350 h 3457575"/>
              <a:gd name="connsiteX4" fmla="*/ 9525 w 2943225"/>
              <a:gd name="connsiteY4" fmla="*/ 0 h 3457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225" h="3457575">
                <a:moveTo>
                  <a:pt x="9525" y="0"/>
                </a:moveTo>
                <a:lnTo>
                  <a:pt x="0" y="2943225"/>
                </a:lnTo>
                <a:lnTo>
                  <a:pt x="2943225" y="3457575"/>
                </a:lnTo>
                <a:lnTo>
                  <a:pt x="2943225" y="514350"/>
                </a:lnTo>
                <a:lnTo>
                  <a:pt x="9525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672226" y="3449538"/>
            <a:ext cx="5040560" cy="2571750"/>
          </a:xfrm>
          <a:custGeom>
            <a:avLst/>
            <a:gdLst>
              <a:gd name="connsiteX0" fmla="*/ 0 w 5095875"/>
              <a:gd name="connsiteY0" fmla="*/ 9525 h 2571750"/>
              <a:gd name="connsiteX1" fmla="*/ 1295400 w 5095875"/>
              <a:gd name="connsiteY1" fmla="*/ 2571750 h 2571750"/>
              <a:gd name="connsiteX2" fmla="*/ 5095875 w 5095875"/>
              <a:gd name="connsiteY2" fmla="*/ 2571750 h 2571750"/>
              <a:gd name="connsiteX3" fmla="*/ 3781425 w 5095875"/>
              <a:gd name="connsiteY3" fmla="*/ 0 h 2571750"/>
              <a:gd name="connsiteX4" fmla="*/ 0 w 5095875"/>
              <a:gd name="connsiteY4" fmla="*/ 9525 h 257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5875" h="2571750">
                <a:moveTo>
                  <a:pt x="0" y="9525"/>
                </a:moveTo>
                <a:lnTo>
                  <a:pt x="1295400" y="2571750"/>
                </a:lnTo>
                <a:lnTo>
                  <a:pt x="5095875" y="2571750"/>
                </a:lnTo>
                <a:lnTo>
                  <a:pt x="3781425" y="0"/>
                </a:lnTo>
                <a:lnTo>
                  <a:pt x="0" y="95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rot="16200000" flipH="1">
            <a:off x="2451317" y="3749483"/>
            <a:ext cx="1001160" cy="50421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3963485" y="3749483"/>
            <a:ext cx="1001160" cy="50421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3219750" y="4509120"/>
            <a:ext cx="1795462" cy="566737"/>
          </a:xfrm>
          <a:custGeom>
            <a:avLst/>
            <a:gdLst>
              <a:gd name="connsiteX0" fmla="*/ 0 w 1795462"/>
              <a:gd name="connsiteY0" fmla="*/ 0 h 566737"/>
              <a:gd name="connsiteX1" fmla="*/ 285750 w 1795462"/>
              <a:gd name="connsiteY1" fmla="*/ 566737 h 566737"/>
              <a:gd name="connsiteX2" fmla="*/ 1795462 w 1795462"/>
              <a:gd name="connsiteY2" fmla="*/ 566737 h 566737"/>
              <a:gd name="connsiteX3" fmla="*/ 1507331 w 1795462"/>
              <a:gd name="connsiteY3" fmla="*/ 0 h 566737"/>
              <a:gd name="connsiteX4" fmla="*/ 0 w 1795462"/>
              <a:gd name="connsiteY4" fmla="*/ 0 h 56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5462" h="566737">
                <a:moveTo>
                  <a:pt x="0" y="0"/>
                </a:moveTo>
                <a:lnTo>
                  <a:pt x="285750" y="566737"/>
                </a:lnTo>
                <a:lnTo>
                  <a:pt x="1795462" y="566737"/>
                </a:lnTo>
                <a:lnTo>
                  <a:pt x="15073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6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548020" y="2617017"/>
            <a:ext cx="4762" cy="10280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36096" y="1916832"/>
            <a:ext cx="1084259" cy="18963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36096" y="2420888"/>
            <a:ext cx="1084259" cy="18963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6532118" y="2116954"/>
            <a:ext cx="633412" cy="619125"/>
          </a:xfrm>
          <a:custGeom>
            <a:avLst/>
            <a:gdLst>
              <a:gd name="connsiteX0" fmla="*/ 0 w 633412"/>
              <a:gd name="connsiteY0" fmla="*/ 0 h 619125"/>
              <a:gd name="connsiteX1" fmla="*/ 4762 w 633412"/>
              <a:gd name="connsiteY1" fmla="*/ 500063 h 619125"/>
              <a:gd name="connsiteX2" fmla="*/ 633412 w 633412"/>
              <a:gd name="connsiteY2" fmla="*/ 619125 h 619125"/>
              <a:gd name="connsiteX3" fmla="*/ 633412 w 633412"/>
              <a:gd name="connsiteY3" fmla="*/ 104775 h 619125"/>
              <a:gd name="connsiteX4" fmla="*/ 0 w 633412"/>
              <a:gd name="connsiteY4" fmla="*/ 0 h 61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412" h="619125">
                <a:moveTo>
                  <a:pt x="0" y="0"/>
                </a:moveTo>
                <a:cubicBezTo>
                  <a:pt x="1587" y="166688"/>
                  <a:pt x="3175" y="333375"/>
                  <a:pt x="4762" y="500063"/>
                </a:cubicBezTo>
                <a:lnTo>
                  <a:pt x="633412" y="619125"/>
                </a:lnTo>
                <a:lnTo>
                  <a:pt x="633412" y="104775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7140435" y="2708920"/>
            <a:ext cx="4762" cy="10280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4008" y="4509120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932040" y="5076784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 31"/>
          <p:cNvSpPr/>
          <p:nvPr/>
        </p:nvSpPr>
        <p:spPr>
          <a:xfrm>
            <a:off x="4396180" y="2444741"/>
            <a:ext cx="2160000" cy="2160000"/>
          </a:xfrm>
          <a:prstGeom prst="arc">
            <a:avLst>
              <a:gd name="adj1" fmla="val 483069"/>
              <a:gd name="adj2" fmla="val 4119027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c 32"/>
          <p:cNvSpPr/>
          <p:nvPr/>
        </p:nvSpPr>
        <p:spPr>
          <a:xfrm>
            <a:off x="3723806" y="1788718"/>
            <a:ext cx="3448800" cy="3448800"/>
          </a:xfrm>
          <a:prstGeom prst="arc">
            <a:avLst>
              <a:gd name="adj1" fmla="val 542856"/>
              <a:gd name="adj2" fmla="val 3818400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80056" y="519865"/>
            <a:ext cx="3756040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8168" y="1888017"/>
            <a:ext cx="1506542" cy="50006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00336" y="1888017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00336" y="2392073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88168" y="2392073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00336" y="2392073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427422" y="507294"/>
            <a:ext cx="2943225" cy="3219450"/>
          </a:xfrm>
          <a:custGeom>
            <a:avLst/>
            <a:gdLst>
              <a:gd name="connsiteX0" fmla="*/ 0 w 2943225"/>
              <a:gd name="connsiteY0" fmla="*/ 0 h 3219450"/>
              <a:gd name="connsiteX1" fmla="*/ 9525 w 2943225"/>
              <a:gd name="connsiteY1" fmla="*/ 2943225 h 3219450"/>
              <a:gd name="connsiteX2" fmla="*/ 2943225 w 2943225"/>
              <a:gd name="connsiteY2" fmla="*/ 3219450 h 3219450"/>
              <a:gd name="connsiteX3" fmla="*/ 2924175 w 2943225"/>
              <a:gd name="connsiteY3" fmla="*/ 266700 h 3219450"/>
              <a:gd name="connsiteX4" fmla="*/ 0 w 2943225"/>
              <a:gd name="connsiteY4" fmla="*/ 0 h 3219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3225" h="3219450">
                <a:moveTo>
                  <a:pt x="0" y="0"/>
                </a:moveTo>
                <a:lnTo>
                  <a:pt x="9525" y="2943225"/>
                </a:lnTo>
                <a:lnTo>
                  <a:pt x="2943225" y="3219450"/>
                </a:lnTo>
                <a:lnTo>
                  <a:pt x="2924175" y="2667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680056" y="3445559"/>
            <a:ext cx="4533900" cy="2771775"/>
          </a:xfrm>
          <a:custGeom>
            <a:avLst/>
            <a:gdLst>
              <a:gd name="connsiteX0" fmla="*/ 0 w 4533900"/>
              <a:gd name="connsiteY0" fmla="*/ 0 h 2771775"/>
              <a:gd name="connsiteX1" fmla="*/ 781050 w 4533900"/>
              <a:gd name="connsiteY1" fmla="*/ 2752725 h 2771775"/>
              <a:gd name="connsiteX2" fmla="*/ 4533900 w 4533900"/>
              <a:gd name="connsiteY2" fmla="*/ 2771775 h 2771775"/>
              <a:gd name="connsiteX3" fmla="*/ 3781425 w 4533900"/>
              <a:gd name="connsiteY3" fmla="*/ 0 h 2771775"/>
              <a:gd name="connsiteX4" fmla="*/ 0 w 4533900"/>
              <a:gd name="connsiteY4" fmla="*/ 0 h 2771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3900" h="2771775">
                <a:moveTo>
                  <a:pt x="0" y="0"/>
                </a:moveTo>
                <a:lnTo>
                  <a:pt x="781050" y="2752725"/>
                </a:lnTo>
                <a:lnTo>
                  <a:pt x="4533900" y="2771775"/>
                </a:lnTo>
                <a:lnTo>
                  <a:pt x="378142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699792" y="3429000"/>
            <a:ext cx="36004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11960" y="3429000"/>
            <a:ext cx="36004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3059832" y="4509120"/>
            <a:ext cx="1690687" cy="626268"/>
          </a:xfrm>
          <a:custGeom>
            <a:avLst/>
            <a:gdLst>
              <a:gd name="connsiteX0" fmla="*/ 0 w 1690687"/>
              <a:gd name="connsiteY0" fmla="*/ 0 h 626268"/>
              <a:gd name="connsiteX1" fmla="*/ 171450 w 1690687"/>
              <a:gd name="connsiteY1" fmla="*/ 626268 h 626268"/>
              <a:gd name="connsiteX2" fmla="*/ 1690687 w 1690687"/>
              <a:gd name="connsiteY2" fmla="*/ 626268 h 626268"/>
              <a:gd name="connsiteX3" fmla="*/ 1516856 w 1690687"/>
              <a:gd name="connsiteY3" fmla="*/ 4762 h 626268"/>
              <a:gd name="connsiteX4" fmla="*/ 0 w 1690687"/>
              <a:gd name="connsiteY4" fmla="*/ 0 h 626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90687" h="626268">
                <a:moveTo>
                  <a:pt x="0" y="0"/>
                </a:moveTo>
                <a:lnTo>
                  <a:pt x="171450" y="626268"/>
                </a:lnTo>
                <a:lnTo>
                  <a:pt x="1690687" y="626268"/>
                </a:lnTo>
                <a:lnTo>
                  <a:pt x="1516856" y="4762"/>
                </a:lnTo>
                <a:lnTo>
                  <a:pt x="0" y="0"/>
                </a:lnTo>
                <a:close/>
              </a:path>
            </a:pathLst>
          </a:custGeom>
          <a:solidFill>
            <a:srgbClr val="0066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6660232" y="2004968"/>
            <a:ext cx="640556" cy="561975"/>
          </a:xfrm>
          <a:custGeom>
            <a:avLst/>
            <a:gdLst>
              <a:gd name="connsiteX0" fmla="*/ 2381 w 640556"/>
              <a:gd name="connsiteY0" fmla="*/ 0 h 561975"/>
              <a:gd name="connsiteX1" fmla="*/ 0 w 640556"/>
              <a:gd name="connsiteY1" fmla="*/ 507206 h 561975"/>
              <a:gd name="connsiteX2" fmla="*/ 640556 w 640556"/>
              <a:gd name="connsiteY2" fmla="*/ 561975 h 561975"/>
              <a:gd name="connsiteX3" fmla="*/ 640556 w 640556"/>
              <a:gd name="connsiteY3" fmla="*/ 52388 h 561975"/>
              <a:gd name="connsiteX4" fmla="*/ 2381 w 640556"/>
              <a:gd name="connsiteY4" fmla="*/ 0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556" h="561975">
                <a:moveTo>
                  <a:pt x="2381" y="0"/>
                </a:moveTo>
                <a:cubicBezTo>
                  <a:pt x="1587" y="169069"/>
                  <a:pt x="794" y="338137"/>
                  <a:pt x="0" y="507206"/>
                </a:cubicBezTo>
                <a:lnTo>
                  <a:pt x="640556" y="561975"/>
                </a:lnTo>
                <a:lnTo>
                  <a:pt x="640556" y="52388"/>
                </a:lnTo>
                <a:lnTo>
                  <a:pt x="2381" y="0"/>
                </a:lnTo>
                <a:close/>
              </a:path>
            </a:pathLst>
          </a:custGeom>
          <a:solidFill>
            <a:srgbClr val="33CC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5436096" y="1888892"/>
            <a:ext cx="1342769" cy="12745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36096" y="2398854"/>
            <a:ext cx="1342769" cy="12745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4" idx="1"/>
          </p:cNvCxnSpPr>
          <p:nvPr/>
        </p:nvCxnSpPr>
        <p:spPr>
          <a:xfrm>
            <a:off x="6660232" y="2512174"/>
            <a:ext cx="0" cy="106084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297287" y="2564904"/>
            <a:ext cx="0" cy="106084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444907" y="4509120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605846" y="5132983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c 34"/>
          <p:cNvSpPr/>
          <p:nvPr/>
        </p:nvSpPr>
        <p:spPr>
          <a:xfrm>
            <a:off x="3851920" y="1700808"/>
            <a:ext cx="3448800" cy="3448800"/>
          </a:xfrm>
          <a:prstGeom prst="arc">
            <a:avLst>
              <a:gd name="adj1" fmla="val 236736"/>
              <a:gd name="adj2" fmla="val 4844791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5"/>
          <p:cNvSpPr/>
          <p:nvPr/>
        </p:nvSpPr>
        <p:spPr>
          <a:xfrm>
            <a:off x="4499992" y="2420888"/>
            <a:ext cx="2160000" cy="2088232"/>
          </a:xfrm>
          <a:prstGeom prst="arc">
            <a:avLst>
              <a:gd name="adj1" fmla="val 149352"/>
              <a:gd name="adj2" fmla="val 4967878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80056" y="533018"/>
            <a:ext cx="3786214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8168" y="1906577"/>
            <a:ext cx="1506542" cy="50006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200336" y="1905612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88168" y="2405226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00336" y="2405226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424472" y="533018"/>
            <a:ext cx="2930400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80056" y="3449834"/>
            <a:ext cx="3744416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4126232" y="2397354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693260" y="4496900"/>
            <a:ext cx="1506542" cy="642942"/>
          </a:xfrm>
          <a:prstGeom prst="rect">
            <a:avLst/>
          </a:prstGeom>
          <a:solidFill>
            <a:srgbClr val="0066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728474" y="1889704"/>
            <a:ext cx="644400" cy="500400"/>
          </a:xfrm>
          <a:prstGeom prst="rect">
            <a:avLst/>
          </a:prstGeom>
          <a:solidFill>
            <a:srgbClr val="33CC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5436096" y="1900002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436096" y="2388150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195333" y="3434610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88572" y="3445830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32240" y="2348880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380312" y="2420888"/>
            <a:ext cx="0" cy="108012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39952" y="4497396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39952" y="5145468"/>
            <a:ext cx="129614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4572000" y="2276872"/>
            <a:ext cx="2160000" cy="2232248"/>
          </a:xfrm>
          <a:prstGeom prst="arc">
            <a:avLst>
              <a:gd name="adj1" fmla="val 55441"/>
              <a:gd name="adj2" fmla="val 6247716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>
            <a:off x="3923928" y="1772816"/>
            <a:ext cx="3448800" cy="3384376"/>
          </a:xfrm>
          <a:prstGeom prst="arc">
            <a:avLst>
              <a:gd name="adj1" fmla="val 55441"/>
              <a:gd name="adj2" fmla="val 5815985"/>
            </a:avLst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rc 29"/>
          <p:cNvSpPr/>
          <p:nvPr/>
        </p:nvSpPr>
        <p:spPr>
          <a:xfrm>
            <a:off x="5076056" y="2852936"/>
            <a:ext cx="1008112" cy="1080120"/>
          </a:xfrm>
          <a:prstGeom prst="arc">
            <a:avLst>
              <a:gd name="adj1" fmla="val 491288"/>
              <a:gd name="adj2" fmla="val 5888948"/>
            </a:avLst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c 30"/>
          <p:cNvSpPr/>
          <p:nvPr/>
        </p:nvSpPr>
        <p:spPr>
          <a:xfrm>
            <a:off x="3923928" y="1772816"/>
            <a:ext cx="3816424" cy="3528392"/>
          </a:xfrm>
          <a:prstGeom prst="arc">
            <a:avLst>
              <a:gd name="adj1" fmla="val 21412872"/>
              <a:gd name="adj2" fmla="val 6043121"/>
            </a:avLst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/>
          <p:cNvCxnSpPr/>
          <p:nvPr/>
        </p:nvCxnSpPr>
        <p:spPr>
          <a:xfrm>
            <a:off x="5491212" y="548680"/>
            <a:ext cx="0" cy="540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691680" y="3429000"/>
            <a:ext cx="67687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843808" y="2348880"/>
            <a:ext cx="0" cy="2088232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Donut 87"/>
          <p:cNvSpPr/>
          <p:nvPr/>
        </p:nvSpPr>
        <p:spPr>
          <a:xfrm>
            <a:off x="2843808" y="1844824"/>
            <a:ext cx="1152128" cy="1152128"/>
          </a:xfrm>
          <a:prstGeom prst="donu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3131840" y="2564904"/>
            <a:ext cx="0" cy="2088232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3707904" y="2564904"/>
            <a:ext cx="0" cy="2088232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3983236" y="2564904"/>
            <a:ext cx="0" cy="2088232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2843808" y="3933056"/>
            <a:ext cx="1152128" cy="1368152"/>
          </a:xfrm>
          <a:prstGeom prst="rect">
            <a:avLst/>
          </a:prstGeom>
          <a:solidFill>
            <a:srgbClr val="00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3995936" y="3933056"/>
            <a:ext cx="1512168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995936" y="5288508"/>
            <a:ext cx="1512168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8" idx="0"/>
          </p:cNvCxnSpPr>
          <p:nvPr/>
        </p:nvCxnSpPr>
        <p:spPr>
          <a:xfrm>
            <a:off x="3419872" y="1844824"/>
            <a:ext cx="2808312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419872" y="2120156"/>
            <a:ext cx="2808312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3491880" y="2708920"/>
            <a:ext cx="2808312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3483203" y="2984252"/>
            <a:ext cx="2808312" cy="0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084168" y="1844824"/>
            <a:ext cx="1656184" cy="1152128"/>
          </a:xfrm>
          <a:prstGeom prst="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6084168" y="2996952"/>
            <a:ext cx="0" cy="432048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31" idx="0"/>
          </p:cNvCxnSpPr>
          <p:nvPr/>
        </p:nvCxnSpPr>
        <p:spPr>
          <a:xfrm flipH="1">
            <a:off x="7737047" y="2996952"/>
            <a:ext cx="3305" cy="436267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6084168" y="2708920"/>
            <a:ext cx="165618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084168" y="2132856"/>
            <a:ext cx="165618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707904" y="3933056"/>
            <a:ext cx="0" cy="136815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3131840" y="3933056"/>
            <a:ext cx="0" cy="136815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872207" cy="171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444208" y="620688"/>
            <a:ext cx="1733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bg1"/>
                </a:solidFill>
                <a:latin typeface="Kindergarten" pitchFamily="2" charset="0"/>
              </a:rPr>
              <a:t>NAKRESLÍME</a:t>
            </a:r>
            <a:endParaRPr lang="en-US" sz="2800" b="1" dirty="0">
              <a:solidFill>
                <a:schemeClr val="bg1"/>
              </a:solidFill>
              <a:latin typeface="Kindergarten" pitchFamily="2" charset="0"/>
            </a:endParaRPr>
          </a:p>
        </p:txBody>
      </p:sp>
      <p:pic>
        <p:nvPicPr>
          <p:cNvPr id="28" name="Picture 27" descr="free-vector-pencil-clip-art_115838_Pencil_clip_art_high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59912" y="620688"/>
            <a:ext cx="534607" cy="534607"/>
          </a:xfrm>
          <a:prstGeom prst="rect">
            <a:avLst/>
          </a:prstGeo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0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6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70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75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88" grpId="0" animBg="1"/>
      <p:bldP spid="92" grpId="0" animBg="1"/>
      <p:bldP spid="101" grpId="0" animBg="1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121"/>
          <p:cNvGrpSpPr>
            <a:grpSpLocks/>
          </p:cNvGrpSpPr>
          <p:nvPr/>
        </p:nvGrpSpPr>
        <p:grpSpPr bwMode="auto">
          <a:xfrm>
            <a:off x="4572000" y="1556792"/>
            <a:ext cx="1885950" cy="2160588"/>
            <a:chOff x="1846" y="3288"/>
            <a:chExt cx="748" cy="857"/>
          </a:xfrm>
        </p:grpSpPr>
        <p:sp>
          <p:nvSpPr>
            <p:cNvPr id="4" name="Line 122"/>
            <p:cNvSpPr>
              <a:spLocks noChangeShapeType="1"/>
            </p:cNvSpPr>
            <p:nvPr/>
          </p:nvSpPr>
          <p:spPr bwMode="auto">
            <a:xfrm flipV="1">
              <a:off x="2219" y="3931"/>
              <a:ext cx="184" cy="1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" name="Line 123"/>
            <p:cNvSpPr>
              <a:spLocks noChangeShapeType="1"/>
            </p:cNvSpPr>
            <p:nvPr/>
          </p:nvSpPr>
          <p:spPr bwMode="auto">
            <a:xfrm flipV="1">
              <a:off x="2221" y="3608"/>
              <a:ext cx="0" cy="42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6" name="Line 124"/>
            <p:cNvSpPr>
              <a:spLocks noChangeShapeType="1"/>
            </p:cNvSpPr>
            <p:nvPr/>
          </p:nvSpPr>
          <p:spPr bwMode="auto">
            <a:xfrm flipH="1" flipV="1">
              <a:off x="2403" y="3497"/>
              <a:ext cx="3" cy="42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7" name="Line 125"/>
            <p:cNvSpPr>
              <a:spLocks noChangeShapeType="1"/>
            </p:cNvSpPr>
            <p:nvPr/>
          </p:nvSpPr>
          <p:spPr bwMode="auto">
            <a:xfrm flipV="1">
              <a:off x="2220" y="3713"/>
              <a:ext cx="189" cy="10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8" name="Line 126"/>
            <p:cNvSpPr>
              <a:spLocks noChangeShapeType="1"/>
            </p:cNvSpPr>
            <p:nvPr/>
          </p:nvSpPr>
          <p:spPr bwMode="auto">
            <a:xfrm flipV="1">
              <a:off x="2220" y="3500"/>
              <a:ext cx="186" cy="10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9" name="Line 127"/>
            <p:cNvSpPr>
              <a:spLocks noChangeShapeType="1"/>
            </p:cNvSpPr>
            <p:nvPr/>
          </p:nvSpPr>
          <p:spPr bwMode="auto">
            <a:xfrm flipH="1" flipV="1">
              <a:off x="2031" y="3710"/>
              <a:ext cx="186" cy="111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0" name="Line 128"/>
            <p:cNvSpPr>
              <a:spLocks noChangeShapeType="1"/>
            </p:cNvSpPr>
            <p:nvPr/>
          </p:nvSpPr>
          <p:spPr bwMode="auto">
            <a:xfrm flipH="1" flipV="1">
              <a:off x="2028" y="3501"/>
              <a:ext cx="186" cy="10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1" name="Line 129"/>
            <p:cNvSpPr>
              <a:spLocks noChangeShapeType="1"/>
            </p:cNvSpPr>
            <p:nvPr/>
          </p:nvSpPr>
          <p:spPr bwMode="auto">
            <a:xfrm flipH="1" flipV="1">
              <a:off x="2220" y="3392"/>
              <a:ext cx="188" cy="10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2" name="Line 130"/>
            <p:cNvSpPr>
              <a:spLocks noChangeShapeType="1"/>
            </p:cNvSpPr>
            <p:nvPr/>
          </p:nvSpPr>
          <p:spPr bwMode="auto">
            <a:xfrm flipV="1">
              <a:off x="2034" y="3391"/>
              <a:ext cx="189" cy="10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3" name="Line 131"/>
            <p:cNvSpPr>
              <a:spLocks noChangeShapeType="1"/>
            </p:cNvSpPr>
            <p:nvPr/>
          </p:nvSpPr>
          <p:spPr bwMode="auto">
            <a:xfrm flipV="1">
              <a:off x="2404" y="3607"/>
              <a:ext cx="190" cy="1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4" name="Line 132"/>
            <p:cNvSpPr>
              <a:spLocks noChangeShapeType="1"/>
            </p:cNvSpPr>
            <p:nvPr/>
          </p:nvSpPr>
          <p:spPr bwMode="auto">
            <a:xfrm flipV="1">
              <a:off x="2588" y="3397"/>
              <a:ext cx="0" cy="2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5" name="Line 133"/>
            <p:cNvSpPr>
              <a:spLocks noChangeShapeType="1"/>
            </p:cNvSpPr>
            <p:nvPr/>
          </p:nvSpPr>
          <p:spPr bwMode="auto">
            <a:xfrm flipH="1">
              <a:off x="2032" y="4041"/>
              <a:ext cx="186" cy="1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Line 134"/>
            <p:cNvSpPr>
              <a:spLocks noChangeShapeType="1"/>
            </p:cNvSpPr>
            <p:nvPr/>
          </p:nvSpPr>
          <p:spPr bwMode="auto">
            <a:xfrm flipH="1" flipV="1">
              <a:off x="1846" y="4035"/>
              <a:ext cx="184" cy="1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Line 135"/>
            <p:cNvSpPr>
              <a:spLocks noChangeShapeType="1"/>
            </p:cNvSpPr>
            <p:nvPr/>
          </p:nvSpPr>
          <p:spPr bwMode="auto">
            <a:xfrm flipV="1">
              <a:off x="2032" y="3921"/>
              <a:ext cx="0" cy="2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Line 136"/>
            <p:cNvSpPr>
              <a:spLocks noChangeShapeType="1"/>
            </p:cNvSpPr>
            <p:nvPr/>
          </p:nvSpPr>
          <p:spPr bwMode="auto">
            <a:xfrm flipV="1">
              <a:off x="2032" y="3819"/>
              <a:ext cx="186" cy="1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Line 137"/>
            <p:cNvSpPr>
              <a:spLocks noChangeShapeType="1"/>
            </p:cNvSpPr>
            <p:nvPr/>
          </p:nvSpPr>
          <p:spPr bwMode="auto">
            <a:xfrm flipV="1">
              <a:off x="1846" y="3817"/>
              <a:ext cx="0" cy="2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Line 138"/>
            <p:cNvSpPr>
              <a:spLocks noChangeShapeType="1"/>
            </p:cNvSpPr>
            <p:nvPr/>
          </p:nvSpPr>
          <p:spPr bwMode="auto">
            <a:xfrm flipH="1" flipV="1">
              <a:off x="1848" y="3817"/>
              <a:ext cx="184" cy="1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Line 139"/>
            <p:cNvSpPr>
              <a:spLocks noChangeShapeType="1"/>
            </p:cNvSpPr>
            <p:nvPr/>
          </p:nvSpPr>
          <p:spPr bwMode="auto">
            <a:xfrm flipV="1">
              <a:off x="1848" y="3713"/>
              <a:ext cx="184" cy="10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Line 140"/>
            <p:cNvSpPr>
              <a:spLocks noChangeShapeType="1"/>
            </p:cNvSpPr>
            <p:nvPr/>
          </p:nvSpPr>
          <p:spPr bwMode="auto">
            <a:xfrm flipV="1">
              <a:off x="2034" y="3501"/>
              <a:ext cx="0" cy="21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Line 141"/>
            <p:cNvSpPr>
              <a:spLocks noChangeShapeType="1"/>
            </p:cNvSpPr>
            <p:nvPr/>
          </p:nvSpPr>
          <p:spPr bwMode="auto">
            <a:xfrm flipV="1">
              <a:off x="2404" y="3396"/>
              <a:ext cx="184" cy="10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Line 142"/>
            <p:cNvSpPr>
              <a:spLocks noChangeShapeType="1"/>
            </p:cNvSpPr>
            <p:nvPr/>
          </p:nvSpPr>
          <p:spPr bwMode="auto">
            <a:xfrm flipH="1" flipV="1">
              <a:off x="2402" y="3288"/>
              <a:ext cx="184" cy="1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Line 143"/>
            <p:cNvSpPr>
              <a:spLocks noChangeShapeType="1"/>
            </p:cNvSpPr>
            <p:nvPr/>
          </p:nvSpPr>
          <p:spPr bwMode="auto">
            <a:xfrm flipV="1">
              <a:off x="2218" y="3292"/>
              <a:ext cx="186" cy="10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49" name="Text Box 28"/>
          <p:cNvSpPr txBox="1">
            <a:spLocks noChangeArrowheads="1"/>
          </p:cNvSpPr>
          <p:nvPr/>
        </p:nvSpPr>
        <p:spPr bwMode="auto">
          <a:xfrm>
            <a:off x="899592" y="908720"/>
            <a:ext cx="2457450" cy="1200329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 smtClean="0">
                <a:solidFill>
                  <a:schemeClr val="bg1"/>
                </a:solidFill>
                <a:latin typeface="Comic Sans MS" pitchFamily="66" charset="0"/>
              </a:rPr>
              <a:t>Urči</a:t>
            </a:r>
            <a:r>
              <a:rPr lang="sk-SK" dirty="0" smtClean="0">
                <a:solidFill>
                  <a:schemeClr val="bg1"/>
                </a:solidFill>
                <a:latin typeface="Comic Sans MS" pitchFamily="66" charset="0"/>
              </a:rPr>
              <a:t>, ktorý </a:t>
            </a:r>
            <a:r>
              <a:rPr lang="sk-SK" dirty="0" smtClean="0">
                <a:solidFill>
                  <a:schemeClr val="bg1"/>
                </a:solidFill>
                <a:latin typeface="Comic Sans MS" pitchFamily="66" charset="0"/>
              </a:rPr>
              <a:t>z pohĺadov je nárys,ktorý pôdorys a ktorý bokorys!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51" name="Group 5"/>
          <p:cNvGrpSpPr>
            <a:grpSpLocks/>
          </p:cNvGrpSpPr>
          <p:nvPr/>
        </p:nvGrpSpPr>
        <p:grpSpPr bwMode="auto">
          <a:xfrm>
            <a:off x="3059832" y="3356992"/>
            <a:ext cx="1784350" cy="852488"/>
            <a:chOff x="620" y="2098"/>
            <a:chExt cx="1124" cy="537"/>
          </a:xfrm>
        </p:grpSpPr>
        <p:sp>
          <p:nvSpPr>
            <p:cNvPr id="52" name="Line 6"/>
            <p:cNvSpPr>
              <a:spLocks noChangeShapeType="1"/>
            </p:cNvSpPr>
            <p:nvPr/>
          </p:nvSpPr>
          <p:spPr bwMode="auto">
            <a:xfrm flipV="1">
              <a:off x="1283" y="2098"/>
              <a:ext cx="388" cy="269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3" name="Text Box 7"/>
            <p:cNvSpPr txBox="1">
              <a:spLocks noChangeArrowheads="1"/>
            </p:cNvSpPr>
            <p:nvPr/>
          </p:nvSpPr>
          <p:spPr bwMode="auto">
            <a:xfrm>
              <a:off x="620" y="2404"/>
              <a:ext cx="11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dirty="0" smtClean="0">
                  <a:solidFill>
                    <a:schemeClr val="bg1"/>
                  </a:solidFill>
                  <a:latin typeface="Comic Sans MS" pitchFamily="66" charset="0"/>
                </a:rPr>
                <a:t>Pohľad spredu</a:t>
              </a:r>
              <a:endParaRPr lang="en-GB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4" name="Group 11"/>
          <p:cNvGrpSpPr>
            <a:grpSpLocks/>
          </p:cNvGrpSpPr>
          <p:nvPr/>
        </p:nvGrpSpPr>
        <p:grpSpPr bwMode="auto">
          <a:xfrm>
            <a:off x="4716016" y="548680"/>
            <a:ext cx="1689100" cy="1219200"/>
            <a:chOff x="1477" y="657"/>
            <a:chExt cx="1064" cy="768"/>
          </a:xfrm>
        </p:grpSpPr>
        <p:sp>
          <p:nvSpPr>
            <p:cNvPr id="55" name="Line 12"/>
            <p:cNvSpPr>
              <a:spLocks noChangeShapeType="1"/>
            </p:cNvSpPr>
            <p:nvPr/>
          </p:nvSpPr>
          <p:spPr bwMode="auto">
            <a:xfrm>
              <a:off x="1860" y="948"/>
              <a:ext cx="3" cy="47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6" name="Text Box 13"/>
            <p:cNvSpPr txBox="1">
              <a:spLocks noChangeArrowheads="1"/>
            </p:cNvSpPr>
            <p:nvPr/>
          </p:nvSpPr>
          <p:spPr bwMode="auto">
            <a:xfrm>
              <a:off x="1477" y="657"/>
              <a:ext cx="10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dirty="0" smtClean="0">
                  <a:solidFill>
                    <a:schemeClr val="bg1"/>
                  </a:solidFill>
                  <a:latin typeface="Comic Sans MS" pitchFamily="66" charset="0"/>
                </a:rPr>
                <a:t>Pohľad zhora</a:t>
              </a:r>
              <a:endParaRPr lang="en-GB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7" name="Group 8"/>
          <p:cNvGrpSpPr>
            <a:grpSpLocks/>
          </p:cNvGrpSpPr>
          <p:nvPr/>
        </p:nvGrpSpPr>
        <p:grpSpPr bwMode="auto">
          <a:xfrm>
            <a:off x="6084168" y="3140968"/>
            <a:ext cx="1784350" cy="928241"/>
            <a:chOff x="2061" y="2220"/>
            <a:chExt cx="1124" cy="486"/>
          </a:xfrm>
        </p:grpSpPr>
        <p:sp>
          <p:nvSpPr>
            <p:cNvPr id="58" name="Text Box 9"/>
            <p:cNvSpPr txBox="1">
              <a:spLocks noChangeArrowheads="1"/>
            </p:cNvSpPr>
            <p:nvPr/>
          </p:nvSpPr>
          <p:spPr bwMode="auto">
            <a:xfrm>
              <a:off x="2061" y="2513"/>
              <a:ext cx="112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dirty="0" smtClean="0">
                  <a:solidFill>
                    <a:schemeClr val="bg1"/>
                  </a:solidFill>
                  <a:latin typeface="Comic Sans MS" pitchFamily="66" charset="0"/>
                </a:rPr>
                <a:t>Pohľad zboku</a:t>
              </a:r>
              <a:endParaRPr lang="en-GB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59" name="Line 10"/>
            <p:cNvSpPr>
              <a:spLocks noChangeShapeType="1"/>
            </p:cNvSpPr>
            <p:nvPr/>
          </p:nvSpPr>
          <p:spPr bwMode="auto">
            <a:xfrm rot="-561236" flipH="1" flipV="1">
              <a:off x="2172" y="2220"/>
              <a:ext cx="372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60" name="Rectangle 14"/>
          <p:cNvSpPr>
            <a:spLocks noChangeArrowheads="1"/>
          </p:cNvSpPr>
          <p:nvPr/>
        </p:nvSpPr>
        <p:spPr bwMode="auto">
          <a:xfrm>
            <a:off x="4481513" y="4589999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1" name="Rectangle 15"/>
          <p:cNvSpPr>
            <a:spLocks noChangeArrowheads="1"/>
          </p:cNvSpPr>
          <p:nvPr/>
        </p:nvSpPr>
        <p:spPr bwMode="auto">
          <a:xfrm>
            <a:off x="4481513" y="5218649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2" name="Rectangle 18"/>
          <p:cNvSpPr>
            <a:spLocks noChangeArrowheads="1"/>
          </p:cNvSpPr>
          <p:nvPr/>
        </p:nvSpPr>
        <p:spPr bwMode="auto">
          <a:xfrm>
            <a:off x="1301750" y="5167850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3" name="Rectangle 19"/>
          <p:cNvSpPr>
            <a:spLocks noChangeArrowheads="1"/>
          </p:cNvSpPr>
          <p:nvPr/>
        </p:nvSpPr>
        <p:spPr bwMode="auto">
          <a:xfrm>
            <a:off x="1930400" y="5167850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4" name="Rectangle 20"/>
          <p:cNvSpPr>
            <a:spLocks noChangeArrowheads="1"/>
          </p:cNvSpPr>
          <p:nvPr/>
        </p:nvSpPr>
        <p:spPr bwMode="auto">
          <a:xfrm>
            <a:off x="2559050" y="5167850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5" name="Rectangle 22"/>
          <p:cNvSpPr>
            <a:spLocks noChangeArrowheads="1"/>
          </p:cNvSpPr>
          <p:nvPr/>
        </p:nvSpPr>
        <p:spPr bwMode="auto">
          <a:xfrm>
            <a:off x="7196138" y="522923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6" name="Rectangle 23"/>
          <p:cNvSpPr>
            <a:spLocks noChangeArrowheads="1"/>
          </p:cNvSpPr>
          <p:nvPr/>
        </p:nvSpPr>
        <p:spPr bwMode="auto">
          <a:xfrm>
            <a:off x="7196138" y="460058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7" name="Rectangle 24"/>
          <p:cNvSpPr>
            <a:spLocks noChangeArrowheads="1"/>
          </p:cNvSpPr>
          <p:nvPr/>
        </p:nvSpPr>
        <p:spPr bwMode="auto">
          <a:xfrm>
            <a:off x="6567488" y="522923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68" name="Text Box 25"/>
          <p:cNvSpPr txBox="1">
            <a:spLocks noChangeArrowheads="1"/>
          </p:cNvSpPr>
          <p:nvPr/>
        </p:nvSpPr>
        <p:spPr bwMode="auto">
          <a:xfrm>
            <a:off x="971600" y="4437112"/>
            <a:ext cx="47625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3419872" y="4509120"/>
            <a:ext cx="47625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70" name="Text Box 27"/>
          <p:cNvSpPr txBox="1">
            <a:spLocks noChangeArrowheads="1"/>
          </p:cNvSpPr>
          <p:nvPr/>
        </p:nvSpPr>
        <p:spPr bwMode="auto">
          <a:xfrm>
            <a:off x="5868144" y="4509120"/>
            <a:ext cx="47625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71" name="Rectangle 119"/>
          <p:cNvSpPr>
            <a:spLocks noChangeArrowheads="1"/>
          </p:cNvSpPr>
          <p:nvPr/>
        </p:nvSpPr>
        <p:spPr bwMode="auto">
          <a:xfrm>
            <a:off x="7824788" y="460058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72" name="Rectangle 71"/>
          <p:cNvSpPr/>
          <p:nvPr/>
        </p:nvSpPr>
        <p:spPr>
          <a:xfrm>
            <a:off x="1691680" y="5949280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>
                <a:solidFill>
                  <a:srgbClr val="FF0000"/>
                </a:solidFill>
                <a:latin typeface="Comic Sans MS" pitchFamily="66" charset="0"/>
              </a:rPr>
              <a:t>pôdorys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355976" y="5949280"/>
            <a:ext cx="851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>
                <a:solidFill>
                  <a:srgbClr val="FF0000"/>
                </a:solidFill>
                <a:latin typeface="Comic Sans MS" pitchFamily="66" charset="0"/>
              </a:rPr>
              <a:t>nárys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948264" y="5949280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>
                <a:solidFill>
                  <a:srgbClr val="FF0000"/>
                </a:solidFill>
                <a:latin typeface="Comic Sans MS" pitchFamily="66" charset="0"/>
              </a:rPr>
              <a:t>bokorys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72" grpId="0"/>
      <p:bldP spid="73" grpId="0"/>
      <p:bldP spid="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3347864" y="1700808"/>
            <a:ext cx="2049462" cy="2357437"/>
            <a:chOff x="731" y="398"/>
            <a:chExt cx="936" cy="1077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 flipV="1">
              <a:off x="1481" y="1361"/>
              <a:ext cx="186" cy="10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 flipH="1" flipV="1">
              <a:off x="731" y="1036"/>
              <a:ext cx="746" cy="43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1479" y="1255"/>
              <a:ext cx="0" cy="21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1477" y="1152"/>
              <a:ext cx="186" cy="10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H="1" flipV="1">
              <a:off x="731" y="823"/>
              <a:ext cx="748" cy="43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1109" y="828"/>
              <a:ext cx="0" cy="42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1293" y="1149"/>
              <a:ext cx="0" cy="21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H="1" flipV="1">
              <a:off x="1293" y="937"/>
              <a:ext cx="370" cy="21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 flipV="1">
              <a:off x="1109" y="730"/>
              <a:ext cx="554" cy="30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1295" y="1043"/>
              <a:ext cx="186" cy="10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921" y="726"/>
              <a:ext cx="0" cy="42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1109" y="508"/>
              <a:ext cx="554" cy="3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H="1" flipV="1">
              <a:off x="732" y="610"/>
              <a:ext cx="377" cy="21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7" name="Line 18"/>
            <p:cNvSpPr>
              <a:spLocks noChangeShapeType="1"/>
            </p:cNvSpPr>
            <p:nvPr/>
          </p:nvSpPr>
          <p:spPr bwMode="auto">
            <a:xfrm flipV="1">
              <a:off x="921" y="404"/>
              <a:ext cx="559" cy="3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926" y="504"/>
              <a:ext cx="371" cy="22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1664" y="1159"/>
              <a:ext cx="0" cy="2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>
              <a:off x="1293" y="722"/>
              <a:ext cx="0" cy="2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1297" y="511"/>
              <a:ext cx="186" cy="10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1479" y="622"/>
              <a:ext cx="0" cy="2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3" name="Line 24"/>
            <p:cNvSpPr>
              <a:spLocks noChangeShapeType="1"/>
            </p:cNvSpPr>
            <p:nvPr/>
          </p:nvSpPr>
          <p:spPr bwMode="auto">
            <a:xfrm>
              <a:off x="1477" y="398"/>
              <a:ext cx="186" cy="10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1663" y="517"/>
              <a:ext cx="0" cy="21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>
              <a:off x="736" y="622"/>
              <a:ext cx="0" cy="42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740" y="507"/>
              <a:ext cx="186" cy="10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33" name="Rectangle 62"/>
          <p:cNvSpPr>
            <a:spLocks noChangeArrowheads="1"/>
          </p:cNvSpPr>
          <p:nvPr/>
        </p:nvSpPr>
        <p:spPr bwMode="auto">
          <a:xfrm>
            <a:off x="4019550" y="524433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48200" y="461568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5" name="Rectangle 65"/>
          <p:cNvSpPr>
            <a:spLocks noChangeArrowheads="1"/>
          </p:cNvSpPr>
          <p:nvPr/>
        </p:nvSpPr>
        <p:spPr bwMode="auto">
          <a:xfrm>
            <a:off x="4019550" y="461568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6" name="Rectangle 66"/>
          <p:cNvSpPr>
            <a:spLocks noChangeArrowheads="1"/>
          </p:cNvSpPr>
          <p:nvPr/>
        </p:nvSpPr>
        <p:spPr bwMode="auto">
          <a:xfrm>
            <a:off x="887413" y="526020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7" name="Rectangle 67"/>
          <p:cNvSpPr>
            <a:spLocks noChangeArrowheads="1"/>
          </p:cNvSpPr>
          <p:nvPr/>
        </p:nvSpPr>
        <p:spPr bwMode="auto">
          <a:xfrm>
            <a:off x="1516063" y="526020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8" name="Rectangle 68"/>
          <p:cNvSpPr>
            <a:spLocks noChangeArrowheads="1"/>
          </p:cNvSpPr>
          <p:nvPr/>
        </p:nvSpPr>
        <p:spPr bwMode="auto">
          <a:xfrm>
            <a:off x="2144713" y="526020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9" name="Rectangle 69"/>
          <p:cNvSpPr>
            <a:spLocks noChangeArrowheads="1"/>
          </p:cNvSpPr>
          <p:nvPr/>
        </p:nvSpPr>
        <p:spPr bwMode="auto">
          <a:xfrm>
            <a:off x="887413" y="463155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0" name="Rectangle 70"/>
          <p:cNvSpPr>
            <a:spLocks noChangeArrowheads="1"/>
          </p:cNvSpPr>
          <p:nvPr/>
        </p:nvSpPr>
        <p:spPr bwMode="auto">
          <a:xfrm>
            <a:off x="6302375" y="519035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1" name="Rectangle 71"/>
          <p:cNvSpPr>
            <a:spLocks noChangeArrowheads="1"/>
          </p:cNvSpPr>
          <p:nvPr/>
        </p:nvSpPr>
        <p:spPr bwMode="auto">
          <a:xfrm>
            <a:off x="7559675" y="519035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2" name="Rectangle 72"/>
          <p:cNvSpPr>
            <a:spLocks noChangeArrowheads="1"/>
          </p:cNvSpPr>
          <p:nvPr/>
        </p:nvSpPr>
        <p:spPr bwMode="auto">
          <a:xfrm>
            <a:off x="6931025" y="519035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5" name="Rectangle 144"/>
          <p:cNvSpPr>
            <a:spLocks noChangeArrowheads="1"/>
          </p:cNvSpPr>
          <p:nvPr/>
        </p:nvSpPr>
        <p:spPr bwMode="auto">
          <a:xfrm>
            <a:off x="5276850" y="4615681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6" name="Rectangle 147"/>
          <p:cNvSpPr>
            <a:spLocks noChangeArrowheads="1"/>
          </p:cNvSpPr>
          <p:nvPr/>
        </p:nvSpPr>
        <p:spPr bwMode="auto">
          <a:xfrm>
            <a:off x="1516063" y="463155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7" name="Rectangle 148"/>
          <p:cNvSpPr>
            <a:spLocks noChangeArrowheads="1"/>
          </p:cNvSpPr>
          <p:nvPr/>
        </p:nvSpPr>
        <p:spPr bwMode="auto">
          <a:xfrm>
            <a:off x="6931025" y="456170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8" name="Rectangle 149"/>
          <p:cNvSpPr>
            <a:spLocks noChangeArrowheads="1"/>
          </p:cNvSpPr>
          <p:nvPr/>
        </p:nvSpPr>
        <p:spPr bwMode="auto">
          <a:xfrm>
            <a:off x="6931025" y="393305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9" name="Rectangle 150"/>
          <p:cNvSpPr>
            <a:spLocks noChangeArrowheads="1"/>
          </p:cNvSpPr>
          <p:nvPr/>
        </p:nvSpPr>
        <p:spPr bwMode="auto">
          <a:xfrm>
            <a:off x="2773363" y="5260206"/>
            <a:ext cx="628650" cy="6286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grpSp>
        <p:nvGrpSpPr>
          <p:cNvPr id="50" name="Group 11"/>
          <p:cNvGrpSpPr>
            <a:grpSpLocks/>
          </p:cNvGrpSpPr>
          <p:nvPr/>
        </p:nvGrpSpPr>
        <p:grpSpPr bwMode="auto">
          <a:xfrm>
            <a:off x="3707904" y="620688"/>
            <a:ext cx="1689100" cy="1219200"/>
            <a:chOff x="1477" y="657"/>
            <a:chExt cx="1064" cy="768"/>
          </a:xfrm>
        </p:grpSpPr>
        <p:sp>
          <p:nvSpPr>
            <p:cNvPr id="51" name="Line 12"/>
            <p:cNvSpPr>
              <a:spLocks noChangeShapeType="1"/>
            </p:cNvSpPr>
            <p:nvPr/>
          </p:nvSpPr>
          <p:spPr bwMode="auto">
            <a:xfrm>
              <a:off x="1860" y="948"/>
              <a:ext cx="3" cy="47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77" y="657"/>
              <a:ext cx="10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dirty="0" smtClean="0">
                  <a:solidFill>
                    <a:schemeClr val="bg1"/>
                  </a:solidFill>
                  <a:latin typeface="Comic Sans MS" pitchFamily="66" charset="0"/>
                </a:rPr>
                <a:t>Pohľad zhora</a:t>
              </a:r>
              <a:endParaRPr lang="en-GB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3" name="Group 5"/>
          <p:cNvGrpSpPr>
            <a:grpSpLocks/>
          </p:cNvGrpSpPr>
          <p:nvPr/>
        </p:nvGrpSpPr>
        <p:grpSpPr bwMode="auto">
          <a:xfrm>
            <a:off x="2123728" y="3501008"/>
            <a:ext cx="1784350" cy="852488"/>
            <a:chOff x="620" y="2098"/>
            <a:chExt cx="1124" cy="537"/>
          </a:xfrm>
        </p:grpSpPr>
        <p:sp>
          <p:nvSpPr>
            <p:cNvPr id="54" name="Line 6"/>
            <p:cNvSpPr>
              <a:spLocks noChangeShapeType="1"/>
            </p:cNvSpPr>
            <p:nvPr/>
          </p:nvSpPr>
          <p:spPr bwMode="auto">
            <a:xfrm flipV="1">
              <a:off x="1283" y="2098"/>
              <a:ext cx="388" cy="269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620" y="2404"/>
              <a:ext cx="11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dirty="0" smtClean="0">
                  <a:solidFill>
                    <a:schemeClr val="bg1"/>
                  </a:solidFill>
                  <a:latin typeface="Comic Sans MS" pitchFamily="66" charset="0"/>
                </a:rPr>
                <a:t>Pohľad spredu</a:t>
              </a:r>
              <a:endParaRPr lang="en-GB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56" name="Group 8"/>
          <p:cNvGrpSpPr>
            <a:grpSpLocks/>
          </p:cNvGrpSpPr>
          <p:nvPr/>
        </p:nvGrpSpPr>
        <p:grpSpPr bwMode="auto">
          <a:xfrm>
            <a:off x="5652120" y="2996952"/>
            <a:ext cx="1784350" cy="928241"/>
            <a:chOff x="2061" y="2220"/>
            <a:chExt cx="1124" cy="486"/>
          </a:xfrm>
        </p:grpSpPr>
        <p:sp>
          <p:nvSpPr>
            <p:cNvPr id="57" name="Text Box 9"/>
            <p:cNvSpPr txBox="1">
              <a:spLocks noChangeArrowheads="1"/>
            </p:cNvSpPr>
            <p:nvPr/>
          </p:nvSpPr>
          <p:spPr bwMode="auto">
            <a:xfrm>
              <a:off x="2061" y="2513"/>
              <a:ext cx="1124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k-SK" dirty="0" smtClean="0">
                  <a:solidFill>
                    <a:schemeClr val="bg1"/>
                  </a:solidFill>
                  <a:latin typeface="Comic Sans MS" pitchFamily="66" charset="0"/>
                </a:rPr>
                <a:t>Pohľad zboku</a:t>
              </a:r>
              <a:endParaRPr lang="en-GB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sp>
          <p:nvSpPr>
            <p:cNvPr id="58" name="Line 10"/>
            <p:cNvSpPr>
              <a:spLocks noChangeShapeType="1"/>
            </p:cNvSpPr>
            <p:nvPr/>
          </p:nvSpPr>
          <p:spPr bwMode="auto">
            <a:xfrm rot="-561236" flipH="1" flipV="1">
              <a:off x="2172" y="2220"/>
              <a:ext cx="372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sk-SK"/>
            </a:p>
          </p:txBody>
        </p:sp>
      </p:grpSp>
      <p:sp>
        <p:nvSpPr>
          <p:cNvPr id="59" name="Text Box 25"/>
          <p:cNvSpPr txBox="1">
            <a:spLocks noChangeArrowheads="1"/>
          </p:cNvSpPr>
          <p:nvPr/>
        </p:nvSpPr>
        <p:spPr bwMode="auto">
          <a:xfrm>
            <a:off x="899592" y="4149080"/>
            <a:ext cx="47625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4067944" y="4149080"/>
            <a:ext cx="47625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>
            <a:off x="7884368" y="4149080"/>
            <a:ext cx="47625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C</a:t>
            </a:r>
            <a:endParaRPr lang="en-GB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619672" y="6021288"/>
            <a:ext cx="8515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>
                <a:solidFill>
                  <a:srgbClr val="FF0000"/>
                </a:solidFill>
                <a:latin typeface="Comic Sans MS" pitchFamily="66" charset="0"/>
              </a:rPr>
              <a:t>nárys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283968" y="6021288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>
                <a:solidFill>
                  <a:srgbClr val="FF0000"/>
                </a:solidFill>
                <a:latin typeface="Comic Sans MS" pitchFamily="66" charset="0"/>
              </a:rPr>
              <a:t>pôdorys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732240" y="5949280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000" b="1" dirty="0" smtClean="0">
                <a:solidFill>
                  <a:srgbClr val="FF0000"/>
                </a:solidFill>
                <a:latin typeface="Comic Sans MS" pitchFamily="66" charset="0"/>
              </a:rPr>
              <a:t>bokorys</a:t>
            </a:r>
            <a:endParaRPr lang="en-GB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467544" y="548681"/>
            <a:ext cx="1512168" cy="1080120"/>
            <a:chOff x="877454" y="1275785"/>
            <a:chExt cx="2444749" cy="2438400"/>
          </a:xfrm>
        </p:grpSpPr>
        <p:sp>
          <p:nvSpPr>
            <p:cNvPr id="5" name="Freeform 4"/>
            <p:cNvSpPr/>
            <p:nvPr/>
          </p:nvSpPr>
          <p:spPr>
            <a:xfrm>
              <a:off x="883804" y="1977006"/>
              <a:ext cx="1718491" cy="1730103"/>
            </a:xfrm>
            <a:custGeom>
              <a:avLst/>
              <a:gdLst>
                <a:gd name="connsiteX0" fmla="*/ 0 w 2148114"/>
                <a:gd name="connsiteY0" fmla="*/ 14515 h 2162629"/>
                <a:gd name="connsiteX1" fmla="*/ 2133600 w 2148114"/>
                <a:gd name="connsiteY1" fmla="*/ 0 h 2162629"/>
                <a:gd name="connsiteX2" fmla="*/ 2148114 w 2148114"/>
                <a:gd name="connsiteY2" fmla="*/ 740229 h 2162629"/>
                <a:gd name="connsiteX3" fmla="*/ 1451428 w 2148114"/>
                <a:gd name="connsiteY3" fmla="*/ 740229 h 2162629"/>
                <a:gd name="connsiteX4" fmla="*/ 1436914 w 2148114"/>
                <a:gd name="connsiteY4" fmla="*/ 2162629 h 2162629"/>
                <a:gd name="connsiteX5" fmla="*/ 725714 w 2148114"/>
                <a:gd name="connsiteY5" fmla="*/ 2162629 h 2162629"/>
                <a:gd name="connsiteX6" fmla="*/ 711200 w 2148114"/>
                <a:gd name="connsiteY6" fmla="*/ 740229 h 2162629"/>
                <a:gd name="connsiteX7" fmla="*/ 0 w 2148114"/>
                <a:gd name="connsiteY7" fmla="*/ 740229 h 2162629"/>
                <a:gd name="connsiteX8" fmla="*/ 0 w 2148114"/>
                <a:gd name="connsiteY8" fmla="*/ 14515 h 2162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48114" h="2162629">
                  <a:moveTo>
                    <a:pt x="0" y="14515"/>
                  </a:moveTo>
                  <a:lnTo>
                    <a:pt x="2133600" y="0"/>
                  </a:lnTo>
                  <a:lnTo>
                    <a:pt x="2148114" y="740229"/>
                  </a:lnTo>
                  <a:lnTo>
                    <a:pt x="1451428" y="740229"/>
                  </a:lnTo>
                  <a:lnTo>
                    <a:pt x="1436914" y="2162629"/>
                  </a:lnTo>
                  <a:lnTo>
                    <a:pt x="725714" y="2162629"/>
                  </a:lnTo>
                  <a:lnTo>
                    <a:pt x="711200" y="740229"/>
                  </a:lnTo>
                  <a:lnTo>
                    <a:pt x="0" y="740229"/>
                  </a:lnTo>
                  <a:lnTo>
                    <a:pt x="0" y="14515"/>
                  </a:lnTo>
                  <a:close/>
                </a:path>
              </a:pathLst>
            </a:cu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 flipH="1" flipV="1">
              <a:off x="2602203" y="1827499"/>
              <a:ext cx="720000" cy="72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 flipH="1" flipV="1">
              <a:off x="2042677" y="2986646"/>
              <a:ext cx="720000" cy="720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2754513" y="1839483"/>
              <a:ext cx="11611" cy="11379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880900" y="1275785"/>
              <a:ext cx="2419351" cy="708660"/>
            </a:xfrm>
            <a:custGeom>
              <a:avLst/>
              <a:gdLst>
                <a:gd name="connsiteX0" fmla="*/ 0 w 3024188"/>
                <a:gd name="connsiteY0" fmla="*/ 885825 h 885825"/>
                <a:gd name="connsiteX1" fmla="*/ 2147888 w 3024188"/>
                <a:gd name="connsiteY1" fmla="*/ 876300 h 885825"/>
                <a:gd name="connsiteX2" fmla="*/ 3024188 w 3024188"/>
                <a:gd name="connsiteY2" fmla="*/ 4762 h 885825"/>
                <a:gd name="connsiteX3" fmla="*/ 881063 w 3024188"/>
                <a:gd name="connsiteY3" fmla="*/ 0 h 885825"/>
                <a:gd name="connsiteX4" fmla="*/ 0 w 3024188"/>
                <a:gd name="connsiteY4" fmla="*/ 885825 h 885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4188" h="885825">
                  <a:moveTo>
                    <a:pt x="0" y="885825"/>
                  </a:moveTo>
                  <a:lnTo>
                    <a:pt x="2147888" y="876300"/>
                  </a:lnTo>
                  <a:lnTo>
                    <a:pt x="3024188" y="4762"/>
                  </a:lnTo>
                  <a:lnTo>
                    <a:pt x="881063" y="0"/>
                  </a:lnTo>
                  <a:lnTo>
                    <a:pt x="0" y="885825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595401" y="1279595"/>
              <a:ext cx="711200" cy="1291590"/>
            </a:xfrm>
            <a:custGeom>
              <a:avLst/>
              <a:gdLst>
                <a:gd name="connsiteX0" fmla="*/ 885825 w 889000"/>
                <a:gd name="connsiteY0" fmla="*/ 0 h 1614488"/>
                <a:gd name="connsiteX1" fmla="*/ 0 w 889000"/>
                <a:gd name="connsiteY1" fmla="*/ 876300 h 1614488"/>
                <a:gd name="connsiteX2" fmla="*/ 19050 w 889000"/>
                <a:gd name="connsiteY2" fmla="*/ 1614488 h 1614488"/>
                <a:gd name="connsiteX3" fmla="*/ 885825 w 889000"/>
                <a:gd name="connsiteY3" fmla="*/ 738188 h 1614488"/>
                <a:gd name="connsiteX4" fmla="*/ 885825 w 889000"/>
                <a:gd name="connsiteY4" fmla="*/ 0 h 1614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9000" h="1614488">
                  <a:moveTo>
                    <a:pt x="885825" y="0"/>
                  </a:moveTo>
                  <a:lnTo>
                    <a:pt x="0" y="876300"/>
                  </a:lnTo>
                  <a:lnTo>
                    <a:pt x="19050" y="1614488"/>
                  </a:lnTo>
                  <a:lnTo>
                    <a:pt x="885825" y="738188"/>
                  </a:lnTo>
                  <a:cubicBezTo>
                    <a:pt x="887413" y="493713"/>
                    <a:pt x="889000" y="249238"/>
                    <a:pt x="885825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035331" y="2411165"/>
              <a:ext cx="746760" cy="1303020"/>
            </a:xfrm>
            <a:custGeom>
              <a:avLst/>
              <a:gdLst>
                <a:gd name="connsiteX0" fmla="*/ 9525 w 933450"/>
                <a:gd name="connsiteY0" fmla="*/ 204787 h 1628775"/>
                <a:gd name="connsiteX1" fmla="*/ 0 w 933450"/>
                <a:gd name="connsiteY1" fmla="*/ 1628775 h 1628775"/>
                <a:gd name="connsiteX2" fmla="*/ 919162 w 933450"/>
                <a:gd name="connsiteY2" fmla="*/ 704850 h 1628775"/>
                <a:gd name="connsiteX3" fmla="*/ 933450 w 933450"/>
                <a:gd name="connsiteY3" fmla="*/ 0 h 1628775"/>
                <a:gd name="connsiteX4" fmla="*/ 723900 w 933450"/>
                <a:gd name="connsiteY4" fmla="*/ 204787 h 1628775"/>
                <a:gd name="connsiteX5" fmla="*/ 9525 w 933450"/>
                <a:gd name="connsiteY5" fmla="*/ 204787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33450" h="1628775">
                  <a:moveTo>
                    <a:pt x="9525" y="204787"/>
                  </a:moveTo>
                  <a:lnTo>
                    <a:pt x="0" y="1628775"/>
                  </a:lnTo>
                  <a:lnTo>
                    <a:pt x="919162" y="704850"/>
                  </a:lnTo>
                  <a:lnTo>
                    <a:pt x="933450" y="0"/>
                  </a:lnTo>
                  <a:lnTo>
                    <a:pt x="723900" y="204787"/>
                  </a:lnTo>
                  <a:lnTo>
                    <a:pt x="9525" y="204787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1463831" y="2971236"/>
              <a:ext cx="735330" cy="73914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endCxn id="11" idx="2"/>
            </p:cNvCxnSpPr>
            <p:nvPr/>
          </p:nvCxnSpPr>
          <p:spPr>
            <a:xfrm>
              <a:off x="2202971" y="2967425"/>
              <a:ext cx="567690" cy="762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623160" y="2376855"/>
              <a:ext cx="1152000" cy="127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597180" y="1279595"/>
              <a:ext cx="1270" cy="576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877454" y="1815898"/>
              <a:ext cx="735330" cy="73914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592100" y="1814446"/>
              <a:ext cx="576000" cy="127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35826" y="1843475"/>
              <a:ext cx="576000" cy="127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752517" y="1784692"/>
              <a:ext cx="1270" cy="576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 19"/>
          <p:cNvSpPr/>
          <p:nvPr/>
        </p:nvSpPr>
        <p:spPr>
          <a:xfrm>
            <a:off x="6732240" y="2420888"/>
            <a:ext cx="1718491" cy="1730103"/>
          </a:xfrm>
          <a:custGeom>
            <a:avLst/>
            <a:gdLst>
              <a:gd name="connsiteX0" fmla="*/ 0 w 2148114"/>
              <a:gd name="connsiteY0" fmla="*/ 14515 h 2162629"/>
              <a:gd name="connsiteX1" fmla="*/ 2133600 w 2148114"/>
              <a:gd name="connsiteY1" fmla="*/ 0 h 2162629"/>
              <a:gd name="connsiteX2" fmla="*/ 2148114 w 2148114"/>
              <a:gd name="connsiteY2" fmla="*/ 740229 h 2162629"/>
              <a:gd name="connsiteX3" fmla="*/ 1451428 w 2148114"/>
              <a:gd name="connsiteY3" fmla="*/ 740229 h 2162629"/>
              <a:gd name="connsiteX4" fmla="*/ 1436914 w 2148114"/>
              <a:gd name="connsiteY4" fmla="*/ 2162629 h 2162629"/>
              <a:gd name="connsiteX5" fmla="*/ 725714 w 2148114"/>
              <a:gd name="connsiteY5" fmla="*/ 2162629 h 2162629"/>
              <a:gd name="connsiteX6" fmla="*/ 711200 w 2148114"/>
              <a:gd name="connsiteY6" fmla="*/ 740229 h 2162629"/>
              <a:gd name="connsiteX7" fmla="*/ 0 w 2148114"/>
              <a:gd name="connsiteY7" fmla="*/ 740229 h 2162629"/>
              <a:gd name="connsiteX8" fmla="*/ 0 w 2148114"/>
              <a:gd name="connsiteY8" fmla="*/ 14515 h 2162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48114" h="2162629">
                <a:moveTo>
                  <a:pt x="0" y="14515"/>
                </a:moveTo>
                <a:lnTo>
                  <a:pt x="2133600" y="0"/>
                </a:lnTo>
                <a:lnTo>
                  <a:pt x="2148114" y="740229"/>
                </a:lnTo>
                <a:lnTo>
                  <a:pt x="1451428" y="740229"/>
                </a:lnTo>
                <a:lnTo>
                  <a:pt x="1436914" y="2162629"/>
                </a:lnTo>
                <a:lnTo>
                  <a:pt x="725714" y="2162629"/>
                </a:lnTo>
                <a:lnTo>
                  <a:pt x="711200" y="740229"/>
                </a:lnTo>
                <a:lnTo>
                  <a:pt x="0" y="740229"/>
                </a:lnTo>
                <a:lnTo>
                  <a:pt x="0" y="14515"/>
                </a:lnTo>
                <a:close/>
              </a:path>
            </a:pathLst>
          </a:custGeom>
          <a:noFill/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948264" y="4509120"/>
            <a:ext cx="1384485" cy="1730102"/>
            <a:chOff x="7195421" y="1965396"/>
            <a:chExt cx="1384485" cy="1730102"/>
          </a:xfrm>
        </p:grpSpPr>
        <p:sp>
          <p:nvSpPr>
            <p:cNvPr id="21" name="Rectangle 20"/>
            <p:cNvSpPr/>
            <p:nvPr/>
          </p:nvSpPr>
          <p:spPr>
            <a:xfrm>
              <a:off x="7195421" y="1965396"/>
              <a:ext cx="1382400" cy="1730102"/>
            </a:xfrm>
            <a:prstGeom prst="rect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7197506" y="2569189"/>
              <a:ext cx="1382400" cy="1270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732240" y="548680"/>
            <a:ext cx="1741715" cy="1399817"/>
            <a:chOff x="4317872" y="4845664"/>
            <a:chExt cx="1741715" cy="1399817"/>
          </a:xfrm>
        </p:grpSpPr>
        <p:sp>
          <p:nvSpPr>
            <p:cNvPr id="24" name="Rectangle 23"/>
            <p:cNvSpPr/>
            <p:nvPr/>
          </p:nvSpPr>
          <p:spPr>
            <a:xfrm>
              <a:off x="4317872" y="4856641"/>
              <a:ext cx="1741715" cy="1381760"/>
            </a:xfrm>
            <a:prstGeom prst="rect">
              <a:avLst/>
            </a:prstGeom>
            <a:noFill/>
            <a:ln w="381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 rot="5400000">
              <a:off x="4228380" y="5536229"/>
              <a:ext cx="1382400" cy="1270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4807319" y="5553646"/>
              <a:ext cx="1382400" cy="1270"/>
            </a:xfrm>
            <a:prstGeom prst="line">
              <a:avLst/>
            </a:prstGeom>
            <a:ln w="38100">
              <a:solidFill>
                <a:schemeClr val="bg1">
                  <a:lumMod val="9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/>
          <p:nvPr/>
        </p:nvCxnSpPr>
        <p:spPr>
          <a:xfrm>
            <a:off x="3923928" y="1268760"/>
            <a:ext cx="0" cy="5256584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259632" y="3789040"/>
            <a:ext cx="5472608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411760" y="692696"/>
            <a:ext cx="4070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b="1" dirty="0" smtClean="0">
                <a:solidFill>
                  <a:schemeClr val="bg1"/>
                </a:solidFill>
                <a:latin typeface="Comic Sans MS" pitchFamily="66" charset="0"/>
              </a:rPr>
              <a:t>Urči pôdorys, nárys a bokorys</a:t>
            </a:r>
            <a:r>
              <a:rPr lang="sr-Latn-RS" sz="2000" b="1" dirty="0" smtClean="0">
                <a:latin typeface="Comic Sans MS" pitchFamily="66" charset="0"/>
              </a:rPr>
              <a:t>.</a:t>
            </a:r>
            <a:endParaRPr lang="en-US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>
                <a:lumMod val="9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Straight Connector 44"/>
          <p:cNvCxnSpPr/>
          <p:nvPr/>
        </p:nvCxnSpPr>
        <p:spPr>
          <a:xfrm>
            <a:off x="5652120" y="1196752"/>
            <a:ext cx="0" cy="5256584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987824" y="3789040"/>
            <a:ext cx="5472608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411760" y="692696"/>
            <a:ext cx="4070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000" b="1" dirty="0" smtClean="0">
                <a:solidFill>
                  <a:schemeClr val="bg1"/>
                </a:solidFill>
                <a:latin typeface="Comic Sans MS" pitchFamily="66" charset="0"/>
              </a:rPr>
              <a:t>Urči pôdorys, nárys a bokorys</a:t>
            </a:r>
            <a:r>
              <a:rPr lang="sr-Latn-RS" sz="2000" b="1" dirty="0" smtClean="0">
                <a:latin typeface="Comic Sans MS" pitchFamily="66" charset="0"/>
              </a:rPr>
              <a:t>.</a:t>
            </a:r>
            <a:endParaRPr lang="en-US" sz="2000" b="1" dirty="0">
              <a:latin typeface="Comic Sans MS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452320" y="404664"/>
            <a:ext cx="1292867" cy="1262009"/>
            <a:chOff x="470821" y="1590927"/>
            <a:chExt cx="2330051" cy="2897051"/>
          </a:xfrm>
        </p:grpSpPr>
        <p:sp>
          <p:nvSpPr>
            <p:cNvPr id="31" name="Freeform 30"/>
            <p:cNvSpPr/>
            <p:nvPr/>
          </p:nvSpPr>
          <p:spPr>
            <a:xfrm>
              <a:off x="477352" y="2165692"/>
              <a:ext cx="1741714" cy="2322286"/>
            </a:xfrm>
            <a:custGeom>
              <a:avLst/>
              <a:gdLst>
                <a:gd name="connsiteX0" fmla="*/ 0 w 2177143"/>
                <a:gd name="connsiteY0" fmla="*/ 29029 h 2902857"/>
                <a:gd name="connsiteX1" fmla="*/ 2177143 w 2177143"/>
                <a:gd name="connsiteY1" fmla="*/ 0 h 2902857"/>
                <a:gd name="connsiteX2" fmla="*/ 2177143 w 2177143"/>
                <a:gd name="connsiteY2" fmla="*/ 740229 h 2902857"/>
                <a:gd name="connsiteX3" fmla="*/ 1465943 w 2177143"/>
                <a:gd name="connsiteY3" fmla="*/ 769257 h 2902857"/>
                <a:gd name="connsiteX4" fmla="*/ 1480457 w 2177143"/>
                <a:gd name="connsiteY4" fmla="*/ 2162629 h 2902857"/>
                <a:gd name="connsiteX5" fmla="*/ 2162629 w 2177143"/>
                <a:gd name="connsiteY5" fmla="*/ 2177143 h 2902857"/>
                <a:gd name="connsiteX6" fmla="*/ 2177143 w 2177143"/>
                <a:gd name="connsiteY6" fmla="*/ 2888343 h 2902857"/>
                <a:gd name="connsiteX7" fmla="*/ 14515 w 2177143"/>
                <a:gd name="connsiteY7" fmla="*/ 2902857 h 2902857"/>
                <a:gd name="connsiteX8" fmla="*/ 0 w 2177143"/>
                <a:gd name="connsiteY8" fmla="*/ 2177143 h 2902857"/>
                <a:gd name="connsiteX9" fmla="*/ 740229 w 2177143"/>
                <a:gd name="connsiteY9" fmla="*/ 2177143 h 2902857"/>
                <a:gd name="connsiteX10" fmla="*/ 740229 w 2177143"/>
                <a:gd name="connsiteY10" fmla="*/ 725715 h 2902857"/>
                <a:gd name="connsiteX11" fmla="*/ 14515 w 2177143"/>
                <a:gd name="connsiteY11" fmla="*/ 740229 h 2902857"/>
                <a:gd name="connsiteX12" fmla="*/ 0 w 2177143"/>
                <a:gd name="connsiteY12" fmla="*/ 29029 h 2902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77143" h="2902857">
                  <a:moveTo>
                    <a:pt x="0" y="29029"/>
                  </a:moveTo>
                  <a:lnTo>
                    <a:pt x="2177143" y="0"/>
                  </a:lnTo>
                  <a:lnTo>
                    <a:pt x="2177143" y="740229"/>
                  </a:lnTo>
                  <a:lnTo>
                    <a:pt x="1465943" y="769257"/>
                  </a:lnTo>
                  <a:lnTo>
                    <a:pt x="1480457" y="2162629"/>
                  </a:lnTo>
                  <a:lnTo>
                    <a:pt x="2162629" y="2177143"/>
                  </a:lnTo>
                  <a:lnTo>
                    <a:pt x="2177143" y="2888343"/>
                  </a:lnTo>
                  <a:lnTo>
                    <a:pt x="14515" y="2902857"/>
                  </a:lnTo>
                  <a:lnTo>
                    <a:pt x="0" y="2177143"/>
                  </a:lnTo>
                  <a:lnTo>
                    <a:pt x="740229" y="2177143"/>
                  </a:lnTo>
                  <a:lnTo>
                    <a:pt x="740229" y="725715"/>
                  </a:lnTo>
                  <a:lnTo>
                    <a:pt x="14515" y="740229"/>
                  </a:lnTo>
                  <a:lnTo>
                    <a:pt x="0" y="29029"/>
                  </a:lnTo>
                  <a:close/>
                </a:path>
              </a:pathLst>
            </a:cu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2219611" y="1620681"/>
              <a:ext cx="548640" cy="1146810"/>
            </a:xfrm>
            <a:custGeom>
              <a:avLst/>
              <a:gdLst>
                <a:gd name="connsiteX0" fmla="*/ 681037 w 685800"/>
                <a:gd name="connsiteY0" fmla="*/ 0 h 1433513"/>
                <a:gd name="connsiteX1" fmla="*/ 685800 w 685800"/>
                <a:gd name="connsiteY1" fmla="*/ 757238 h 1433513"/>
                <a:gd name="connsiteX2" fmla="*/ 9525 w 685800"/>
                <a:gd name="connsiteY2" fmla="*/ 1433513 h 1433513"/>
                <a:gd name="connsiteX3" fmla="*/ 0 w 685800"/>
                <a:gd name="connsiteY3" fmla="*/ 685800 h 1433513"/>
                <a:gd name="connsiteX4" fmla="*/ 681037 w 685800"/>
                <a:gd name="connsiteY4" fmla="*/ 0 h 1433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" h="1433513">
                  <a:moveTo>
                    <a:pt x="681037" y="0"/>
                  </a:moveTo>
                  <a:cubicBezTo>
                    <a:pt x="682625" y="252413"/>
                    <a:pt x="684212" y="504825"/>
                    <a:pt x="685800" y="757238"/>
                  </a:cubicBezTo>
                  <a:lnTo>
                    <a:pt x="9525" y="1433513"/>
                  </a:lnTo>
                  <a:lnTo>
                    <a:pt x="0" y="685800"/>
                  </a:lnTo>
                  <a:lnTo>
                    <a:pt x="681037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478441" y="1620681"/>
              <a:ext cx="2289810" cy="571500"/>
            </a:xfrm>
            <a:custGeom>
              <a:avLst/>
              <a:gdLst>
                <a:gd name="connsiteX0" fmla="*/ 709613 w 2862263"/>
                <a:gd name="connsiteY0" fmla="*/ 0 h 714375"/>
                <a:gd name="connsiteX1" fmla="*/ 0 w 2862263"/>
                <a:gd name="connsiteY1" fmla="*/ 714375 h 714375"/>
                <a:gd name="connsiteX2" fmla="*/ 2190750 w 2862263"/>
                <a:gd name="connsiteY2" fmla="*/ 676275 h 714375"/>
                <a:gd name="connsiteX3" fmla="*/ 2862263 w 2862263"/>
                <a:gd name="connsiteY3" fmla="*/ 0 h 714375"/>
                <a:gd name="connsiteX4" fmla="*/ 709613 w 2862263"/>
                <a:gd name="connsiteY4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263" h="714375">
                  <a:moveTo>
                    <a:pt x="709613" y="0"/>
                  </a:moveTo>
                  <a:lnTo>
                    <a:pt x="0" y="714375"/>
                  </a:lnTo>
                  <a:lnTo>
                    <a:pt x="2190750" y="676275"/>
                  </a:lnTo>
                  <a:lnTo>
                    <a:pt x="2862263" y="0"/>
                  </a:lnTo>
                  <a:lnTo>
                    <a:pt x="709613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/>
            <p:nvPr/>
          </p:nvCxnSpPr>
          <p:spPr>
            <a:xfrm flipV="1">
              <a:off x="501415" y="2165387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2224872" y="1590927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2213442" y="3336270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471547" y="3332641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2224872" y="3901601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031111" y="2205491"/>
              <a:ext cx="1753326" cy="127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1661718" y="3322481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749993" y="1922692"/>
              <a:ext cx="603794" cy="127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2480324" y="3611315"/>
              <a:ext cx="603794" cy="12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930233" y="3034193"/>
              <a:ext cx="603794" cy="12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 43"/>
            <p:cNvSpPr/>
            <p:nvPr/>
          </p:nvSpPr>
          <p:spPr>
            <a:xfrm>
              <a:off x="1655731" y="2763681"/>
              <a:ext cx="575310" cy="1123950"/>
            </a:xfrm>
            <a:custGeom>
              <a:avLst/>
              <a:gdLst>
                <a:gd name="connsiteX0" fmla="*/ 714375 w 719137"/>
                <a:gd name="connsiteY0" fmla="*/ 0 h 1404938"/>
                <a:gd name="connsiteX1" fmla="*/ 0 w 719137"/>
                <a:gd name="connsiteY1" fmla="*/ 23813 h 1404938"/>
                <a:gd name="connsiteX2" fmla="*/ 4762 w 719137"/>
                <a:gd name="connsiteY2" fmla="*/ 1404938 h 1404938"/>
                <a:gd name="connsiteX3" fmla="*/ 719137 w 719137"/>
                <a:gd name="connsiteY3" fmla="*/ 704850 h 1404938"/>
                <a:gd name="connsiteX4" fmla="*/ 714375 w 719137"/>
                <a:gd name="connsiteY4" fmla="*/ 0 h 1404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7" h="1404938">
                  <a:moveTo>
                    <a:pt x="714375" y="0"/>
                  </a:moveTo>
                  <a:lnTo>
                    <a:pt x="0" y="23813"/>
                  </a:lnTo>
                  <a:cubicBezTo>
                    <a:pt x="1587" y="484188"/>
                    <a:pt x="3175" y="944563"/>
                    <a:pt x="4762" y="1404938"/>
                  </a:cubicBezTo>
                  <a:lnTo>
                    <a:pt x="719137" y="704850"/>
                  </a:lnTo>
                  <a:cubicBezTo>
                    <a:pt x="717550" y="469900"/>
                    <a:pt x="715962" y="234950"/>
                    <a:pt x="714375" y="0"/>
                  </a:cubicBez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2211991" y="3338991"/>
              <a:ext cx="567690" cy="1131570"/>
            </a:xfrm>
            <a:custGeom>
              <a:avLst/>
              <a:gdLst>
                <a:gd name="connsiteX0" fmla="*/ 0 w 709612"/>
                <a:gd name="connsiteY0" fmla="*/ 704850 h 1414462"/>
                <a:gd name="connsiteX1" fmla="*/ 19050 w 709612"/>
                <a:gd name="connsiteY1" fmla="*/ 1414462 h 1414462"/>
                <a:gd name="connsiteX2" fmla="*/ 709612 w 709612"/>
                <a:gd name="connsiteY2" fmla="*/ 723900 h 1414462"/>
                <a:gd name="connsiteX3" fmla="*/ 709612 w 709612"/>
                <a:gd name="connsiteY3" fmla="*/ 0 h 1414462"/>
                <a:gd name="connsiteX4" fmla="*/ 0 w 709612"/>
                <a:gd name="connsiteY4" fmla="*/ 704850 h 1414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9612" h="1414462">
                  <a:moveTo>
                    <a:pt x="0" y="704850"/>
                  </a:moveTo>
                  <a:lnTo>
                    <a:pt x="19050" y="1414462"/>
                  </a:lnTo>
                  <a:lnTo>
                    <a:pt x="709612" y="723900"/>
                  </a:lnTo>
                  <a:lnTo>
                    <a:pt x="709612" y="0"/>
                  </a:lnTo>
                  <a:lnTo>
                    <a:pt x="0" y="70485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470821" y="3331371"/>
              <a:ext cx="594360" cy="575310"/>
            </a:xfrm>
            <a:custGeom>
              <a:avLst/>
              <a:gdLst>
                <a:gd name="connsiteX0" fmla="*/ 733425 w 742950"/>
                <a:gd name="connsiteY0" fmla="*/ 0 h 719137"/>
                <a:gd name="connsiteX1" fmla="*/ 0 w 742950"/>
                <a:gd name="connsiteY1" fmla="*/ 714375 h 719137"/>
                <a:gd name="connsiteX2" fmla="*/ 742950 w 742950"/>
                <a:gd name="connsiteY2" fmla="*/ 719137 h 719137"/>
                <a:gd name="connsiteX3" fmla="*/ 733425 w 742950"/>
                <a:gd name="connsiteY3" fmla="*/ 0 h 719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719137">
                  <a:moveTo>
                    <a:pt x="733425" y="0"/>
                  </a:moveTo>
                  <a:lnTo>
                    <a:pt x="0" y="714375"/>
                  </a:lnTo>
                  <a:lnTo>
                    <a:pt x="742950" y="719137"/>
                  </a:lnTo>
                  <a:cubicBezTo>
                    <a:pt x="741363" y="476250"/>
                    <a:pt x="739775" y="233362"/>
                    <a:pt x="733425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667161" y="3331371"/>
              <a:ext cx="1120140" cy="571500"/>
            </a:xfrm>
            <a:custGeom>
              <a:avLst/>
              <a:gdLst>
                <a:gd name="connsiteX0" fmla="*/ 700088 w 1400175"/>
                <a:gd name="connsiteY0" fmla="*/ 0 h 714375"/>
                <a:gd name="connsiteX1" fmla="*/ 0 w 1400175"/>
                <a:gd name="connsiteY1" fmla="*/ 704850 h 714375"/>
                <a:gd name="connsiteX2" fmla="*/ 676275 w 1400175"/>
                <a:gd name="connsiteY2" fmla="*/ 714375 h 714375"/>
                <a:gd name="connsiteX3" fmla="*/ 1400175 w 1400175"/>
                <a:gd name="connsiteY3" fmla="*/ 4762 h 714375"/>
                <a:gd name="connsiteX4" fmla="*/ 700088 w 1400175"/>
                <a:gd name="connsiteY4" fmla="*/ 0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0175" h="714375">
                  <a:moveTo>
                    <a:pt x="700088" y="0"/>
                  </a:moveTo>
                  <a:lnTo>
                    <a:pt x="0" y="704850"/>
                  </a:lnTo>
                  <a:lnTo>
                    <a:pt x="676275" y="714375"/>
                  </a:lnTo>
                  <a:lnTo>
                    <a:pt x="1400175" y="4762"/>
                  </a:lnTo>
                  <a:lnTo>
                    <a:pt x="700088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023090" y="3913976"/>
              <a:ext cx="1753326" cy="127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501415" y="3897934"/>
              <a:ext cx="576000" cy="5760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Freeform 52"/>
          <p:cNvSpPr/>
          <p:nvPr/>
        </p:nvSpPr>
        <p:spPr>
          <a:xfrm>
            <a:off x="539552" y="2204864"/>
            <a:ext cx="1296144" cy="1656184"/>
          </a:xfrm>
          <a:custGeom>
            <a:avLst/>
            <a:gdLst>
              <a:gd name="connsiteX0" fmla="*/ 0 w 2177143"/>
              <a:gd name="connsiteY0" fmla="*/ 29029 h 2902857"/>
              <a:gd name="connsiteX1" fmla="*/ 2177143 w 2177143"/>
              <a:gd name="connsiteY1" fmla="*/ 0 h 2902857"/>
              <a:gd name="connsiteX2" fmla="*/ 2177143 w 2177143"/>
              <a:gd name="connsiteY2" fmla="*/ 740229 h 2902857"/>
              <a:gd name="connsiteX3" fmla="*/ 1465943 w 2177143"/>
              <a:gd name="connsiteY3" fmla="*/ 769257 h 2902857"/>
              <a:gd name="connsiteX4" fmla="*/ 1480457 w 2177143"/>
              <a:gd name="connsiteY4" fmla="*/ 2162629 h 2902857"/>
              <a:gd name="connsiteX5" fmla="*/ 2162629 w 2177143"/>
              <a:gd name="connsiteY5" fmla="*/ 2177143 h 2902857"/>
              <a:gd name="connsiteX6" fmla="*/ 2177143 w 2177143"/>
              <a:gd name="connsiteY6" fmla="*/ 2888343 h 2902857"/>
              <a:gd name="connsiteX7" fmla="*/ 14515 w 2177143"/>
              <a:gd name="connsiteY7" fmla="*/ 2902857 h 2902857"/>
              <a:gd name="connsiteX8" fmla="*/ 0 w 2177143"/>
              <a:gd name="connsiteY8" fmla="*/ 2177143 h 2902857"/>
              <a:gd name="connsiteX9" fmla="*/ 740229 w 2177143"/>
              <a:gd name="connsiteY9" fmla="*/ 2177143 h 2902857"/>
              <a:gd name="connsiteX10" fmla="*/ 740229 w 2177143"/>
              <a:gd name="connsiteY10" fmla="*/ 725715 h 2902857"/>
              <a:gd name="connsiteX11" fmla="*/ 14515 w 2177143"/>
              <a:gd name="connsiteY11" fmla="*/ 740229 h 2902857"/>
              <a:gd name="connsiteX12" fmla="*/ 0 w 2177143"/>
              <a:gd name="connsiteY12" fmla="*/ 29029 h 2902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77143" h="2902857">
                <a:moveTo>
                  <a:pt x="0" y="29029"/>
                </a:moveTo>
                <a:lnTo>
                  <a:pt x="2177143" y="0"/>
                </a:lnTo>
                <a:lnTo>
                  <a:pt x="2177143" y="740229"/>
                </a:lnTo>
                <a:lnTo>
                  <a:pt x="1465943" y="769257"/>
                </a:lnTo>
                <a:lnTo>
                  <a:pt x="1480457" y="2162629"/>
                </a:lnTo>
                <a:lnTo>
                  <a:pt x="2162629" y="2177143"/>
                </a:lnTo>
                <a:lnTo>
                  <a:pt x="2177143" y="2888343"/>
                </a:lnTo>
                <a:lnTo>
                  <a:pt x="14515" y="2902857"/>
                </a:lnTo>
                <a:lnTo>
                  <a:pt x="0" y="2177143"/>
                </a:lnTo>
                <a:lnTo>
                  <a:pt x="740229" y="2177143"/>
                </a:lnTo>
                <a:lnTo>
                  <a:pt x="740229" y="725715"/>
                </a:lnTo>
                <a:lnTo>
                  <a:pt x="14515" y="740229"/>
                </a:lnTo>
                <a:lnTo>
                  <a:pt x="0" y="29029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539552" y="692696"/>
            <a:ext cx="1368152" cy="1008112"/>
            <a:chOff x="3896907" y="5045326"/>
            <a:chExt cx="1730102" cy="1172754"/>
          </a:xfrm>
        </p:grpSpPr>
        <p:sp>
          <p:nvSpPr>
            <p:cNvPr id="54" name="Rectangle 53"/>
            <p:cNvSpPr/>
            <p:nvPr/>
          </p:nvSpPr>
          <p:spPr>
            <a:xfrm>
              <a:off x="3896907" y="5045326"/>
              <a:ext cx="1730102" cy="1172754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>
              <a:off x="3914324" y="5631703"/>
              <a:ext cx="1149532" cy="127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4523924" y="5637510"/>
              <a:ext cx="1149532" cy="127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683568" y="4293096"/>
            <a:ext cx="1051839" cy="1627855"/>
            <a:chOff x="6529792" y="1585121"/>
            <a:chExt cx="1182279" cy="2310674"/>
          </a:xfrm>
        </p:grpSpPr>
        <p:sp>
          <p:nvSpPr>
            <p:cNvPr id="58" name="Rectangle 57"/>
            <p:cNvSpPr/>
            <p:nvPr/>
          </p:nvSpPr>
          <p:spPr>
            <a:xfrm>
              <a:off x="6550929" y="1585121"/>
              <a:ext cx="1161142" cy="2310674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6529792" y="2177304"/>
              <a:ext cx="1149532" cy="127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6547209" y="3318943"/>
              <a:ext cx="1149532" cy="127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295953"/>
            <a:ext cx="8501045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Spom</a:t>
            </a: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e</a:t>
            </a:r>
            <a:r>
              <a:rPr lang="sk-SK" sz="2400" dirty="0" smtClean="0">
                <a:solidFill>
                  <a:schemeClr val="bg1"/>
                </a:solidFill>
                <a:latin typeface="Comic Sans MS" pitchFamily="66" charset="0"/>
              </a:rPr>
              <a:t>ňme si, </a:t>
            </a: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čo </a:t>
            </a: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sme sa o pravouhlom premietaní učili 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v piatom ročníku:</a:t>
            </a:r>
          </a:p>
          <a:p>
            <a:endParaRPr lang="sr-Latn-RS" sz="24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Ktoré rozmery má každý predmet v prírode? 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Sú to: šírka, dĺžka a výška.</a:t>
            </a:r>
          </a:p>
          <a:p>
            <a:pPr>
              <a:buFont typeface="Wingdings" pitchFamily="2" charset="2"/>
              <a:buChar char="v"/>
            </a:pP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Ako sa znázorňujú  predmety  na technickom výkrese?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Na technickom výkrese predmety sa môžu znázorňiť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v axonometrickom a pravouhlom premietaní.</a:t>
            </a:r>
          </a:p>
          <a:p>
            <a:pPr>
              <a:buFont typeface="Wingdings" pitchFamily="2" charset="2"/>
              <a:buChar char="v"/>
            </a:pP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Ktoré druhy </a:t>
            </a: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axonometr</a:t>
            </a:r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ckých </a:t>
            </a: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premietaní sme používali 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v piatom ročníku?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Kosé premietanie, izometrické premietanie a 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perspektívu.</a:t>
            </a:r>
          </a:p>
          <a:p>
            <a:pPr>
              <a:buFont typeface="Wingdings" pitchFamily="2" charset="2"/>
              <a:buChar char="v"/>
            </a:pP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Pod ktorým uhlom pozeráme predmet pri pravouhlom 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premietaní?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Predmet pozeráme pod pravým uhlom (90˙)</a:t>
            </a:r>
          </a:p>
          <a:p>
            <a:pPr>
              <a:buFont typeface="Wingdings" pitchFamily="2" charset="2"/>
              <a:buChar char="v"/>
            </a:pPr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Z koľkých strán pozeráme predmet?</a:t>
            </a:r>
          </a:p>
          <a:p>
            <a:r>
              <a:rPr lang="sr-Latn-RS" sz="2400" dirty="0" smtClean="0">
                <a:solidFill>
                  <a:schemeClr val="bg1"/>
                </a:solidFill>
                <a:latin typeface="Comic Sans MS" pitchFamily="66" charset="0"/>
              </a:rPr>
              <a:t>         Z troch strán: zhora, spredu, zboku.</a:t>
            </a:r>
            <a:endParaRPr lang="en-US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1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404664"/>
            <a:ext cx="8087470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ZOPAKUJME SI:</a:t>
            </a:r>
          </a:p>
          <a:p>
            <a:endParaRPr lang="sr-Latn-RS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Najčastejšie používana projekcia v technickom 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kreslení je?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Ktoré premietanie je na obrázku? 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</a:rPr>
              <a:t>Čo</a:t>
            </a:r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 je ortogonálna projekcia?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Vymenujte </a:t>
            </a:r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názvy ortogonálnych </a:t>
            </a:r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projekcií.</a:t>
            </a:r>
            <a:endParaRPr lang="sr-Latn-RS" sz="28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Ako sú roztriedené pravouhlé priemety na 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výkrese?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Pod ktorým uhlom pozeráme predmet pri 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</a:rPr>
              <a:t>ortogonálnom</a:t>
            </a:r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 premietaní?</a:t>
            </a:r>
          </a:p>
          <a:p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Akými čiarami znázorňujeme neviditeľné časti</a:t>
            </a:r>
          </a:p>
          <a:p>
            <a:r>
              <a:rPr lang="en-US" sz="2800" dirty="0" err="1" smtClean="0">
                <a:solidFill>
                  <a:schemeClr val="bg1"/>
                </a:solidFill>
                <a:latin typeface="Comic Sans MS" pitchFamily="66" charset="0"/>
              </a:rPr>
              <a:t>predmetu</a:t>
            </a:r>
            <a:r>
              <a:rPr lang="sr-Latn-RS" sz="2800" dirty="0" smtClean="0">
                <a:solidFill>
                  <a:schemeClr val="bg1"/>
                </a:solidFill>
                <a:latin typeface="Comic Sans MS" pitchFamily="66" charset="0"/>
              </a:rPr>
              <a:t>?</a:t>
            </a:r>
          </a:p>
          <a:p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72200" y="1844824"/>
            <a:ext cx="1388301" cy="1231360"/>
            <a:chOff x="2308038" y="4189430"/>
            <a:chExt cx="2515921" cy="2371039"/>
          </a:xfrm>
        </p:grpSpPr>
        <p:cxnSp>
          <p:nvCxnSpPr>
            <p:cNvPr id="5" name="Straight Connector 4"/>
            <p:cNvCxnSpPr>
              <a:endCxn id="10" idx="2"/>
            </p:cNvCxnSpPr>
            <p:nvPr/>
          </p:nvCxnSpPr>
          <p:spPr>
            <a:xfrm>
              <a:off x="2583691" y="5627704"/>
              <a:ext cx="87879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308038" y="4882703"/>
              <a:ext cx="983296" cy="6519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r-Cyrl-CS" sz="1400" dirty="0" smtClean="0">
                  <a:solidFill>
                    <a:schemeClr val="bg1"/>
                  </a:solidFill>
                  <a:latin typeface="Comic Sans MS" pitchFamily="66" charset="0"/>
                  <a:cs typeface="Arial" charset="0"/>
                </a:rPr>
                <a:t>45</a:t>
              </a:r>
              <a:r>
                <a:rPr lang="en-US" sz="1600" dirty="0" smtClean="0">
                  <a:solidFill>
                    <a:schemeClr val="bg1"/>
                  </a:solidFill>
                  <a:latin typeface="Comic Sans MS" pitchFamily="66" charset="0"/>
                  <a:cs typeface="Arial" charset="0"/>
                </a:rPr>
                <a:t>°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7" name="Group 28"/>
            <p:cNvGrpSpPr/>
            <p:nvPr/>
          </p:nvGrpSpPr>
          <p:grpSpPr>
            <a:xfrm>
              <a:off x="3076121" y="4189430"/>
              <a:ext cx="1747838" cy="1438275"/>
              <a:chOff x="4005038" y="5205413"/>
              <a:chExt cx="1747838" cy="143827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4376713" y="5572125"/>
                <a:ext cx="1371600" cy="1071563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4019925" y="5205413"/>
                <a:ext cx="371475" cy="1438275"/>
              </a:xfrm>
              <a:custGeom>
                <a:avLst/>
                <a:gdLst>
                  <a:gd name="connsiteX0" fmla="*/ 0 w 371475"/>
                  <a:gd name="connsiteY0" fmla="*/ 0 h 1438275"/>
                  <a:gd name="connsiteX1" fmla="*/ 371475 w 371475"/>
                  <a:gd name="connsiteY1" fmla="*/ 361950 h 1438275"/>
                  <a:gd name="connsiteX2" fmla="*/ 371475 w 371475"/>
                  <a:gd name="connsiteY2" fmla="*/ 1438275 h 1438275"/>
                  <a:gd name="connsiteX3" fmla="*/ 4762 w 371475"/>
                  <a:gd name="connsiteY3" fmla="*/ 1076325 h 1438275"/>
                  <a:gd name="connsiteX4" fmla="*/ 0 w 371475"/>
                  <a:gd name="connsiteY4" fmla="*/ 0 h 1438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1475" h="1438275">
                    <a:moveTo>
                      <a:pt x="0" y="0"/>
                    </a:moveTo>
                    <a:lnTo>
                      <a:pt x="371475" y="361950"/>
                    </a:lnTo>
                    <a:lnTo>
                      <a:pt x="371475" y="1438275"/>
                    </a:lnTo>
                    <a:lnTo>
                      <a:pt x="4762" y="1076325"/>
                    </a:lnTo>
                    <a:cubicBezTo>
                      <a:pt x="3175" y="717550"/>
                      <a:pt x="1587" y="358775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4005038" y="5209950"/>
                <a:ext cx="1747838" cy="371475"/>
              </a:xfrm>
              <a:custGeom>
                <a:avLst/>
                <a:gdLst>
                  <a:gd name="connsiteX0" fmla="*/ 0 w 1747838"/>
                  <a:gd name="connsiteY0" fmla="*/ 0 h 371475"/>
                  <a:gd name="connsiteX1" fmla="*/ 381000 w 1747838"/>
                  <a:gd name="connsiteY1" fmla="*/ 366713 h 371475"/>
                  <a:gd name="connsiteX2" fmla="*/ 1747838 w 1747838"/>
                  <a:gd name="connsiteY2" fmla="*/ 371475 h 371475"/>
                  <a:gd name="connsiteX3" fmla="*/ 1381125 w 1747838"/>
                  <a:gd name="connsiteY3" fmla="*/ 0 h 371475"/>
                  <a:gd name="connsiteX4" fmla="*/ 0 w 1747838"/>
                  <a:gd name="connsiteY4" fmla="*/ 0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7838" h="371475">
                    <a:moveTo>
                      <a:pt x="0" y="0"/>
                    </a:moveTo>
                    <a:lnTo>
                      <a:pt x="381000" y="366713"/>
                    </a:lnTo>
                    <a:lnTo>
                      <a:pt x="1747838" y="371475"/>
                    </a:lnTo>
                    <a:lnTo>
                      <a:pt x="1381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Arc 7"/>
            <p:cNvSpPr/>
            <p:nvPr/>
          </p:nvSpPr>
          <p:spPr>
            <a:xfrm rot="16200000">
              <a:off x="2977548" y="4760469"/>
              <a:ext cx="1800000" cy="1800000"/>
            </a:xfrm>
            <a:prstGeom prst="arc">
              <a:avLst>
                <a:gd name="adj1" fmla="val 16309116"/>
                <a:gd name="adj2" fmla="val 17849813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8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5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459817"/>
            <a:ext cx="842962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635896" y="692696"/>
            <a:ext cx="191110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CVIČENIA:</a:t>
            </a:r>
            <a:endParaRPr lang="en-US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Connector 22"/>
          <p:cNvCxnSpPr/>
          <p:nvPr/>
        </p:nvCxnSpPr>
        <p:spPr>
          <a:xfrm>
            <a:off x="323528" y="5589240"/>
            <a:ext cx="842493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755576" y="4108136"/>
            <a:ext cx="1938239" cy="2390317"/>
            <a:chOff x="442757" y="3458968"/>
            <a:chExt cx="1938239" cy="2390317"/>
          </a:xfrm>
        </p:grpSpPr>
        <p:sp>
          <p:nvSpPr>
            <p:cNvPr id="26" name="TextBox 25"/>
            <p:cNvSpPr txBox="1"/>
            <p:nvPr/>
          </p:nvSpPr>
          <p:spPr>
            <a:xfrm>
              <a:off x="442757" y="4651866"/>
              <a:ext cx="55154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r-Cyrl-CS" sz="1600" dirty="0" smtClean="0">
                  <a:solidFill>
                    <a:schemeClr val="bg1"/>
                  </a:solidFill>
                  <a:latin typeface="Comic Sans MS" pitchFamily="66" charset="0"/>
                  <a:cs typeface="Arial" charset="0"/>
                </a:rPr>
                <a:t>45</a:t>
              </a:r>
              <a:r>
                <a:rPr lang="en-US" sz="1600" dirty="0" smtClean="0">
                  <a:solidFill>
                    <a:schemeClr val="bg1"/>
                  </a:solidFill>
                  <a:latin typeface="Comic Sans MS" pitchFamily="66" charset="0"/>
                  <a:cs typeface="Arial" charset="0"/>
                </a:rPr>
                <a:t>°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27" name="Group 28"/>
            <p:cNvGrpSpPr/>
            <p:nvPr/>
          </p:nvGrpSpPr>
          <p:grpSpPr>
            <a:xfrm>
              <a:off x="618669" y="3458968"/>
              <a:ext cx="1762327" cy="1457553"/>
              <a:chOff x="3985986" y="5186135"/>
              <a:chExt cx="1762327" cy="1457553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4376713" y="5572125"/>
                <a:ext cx="1371600" cy="1071563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4005263" y="5205413"/>
                <a:ext cx="371475" cy="1438275"/>
              </a:xfrm>
              <a:custGeom>
                <a:avLst/>
                <a:gdLst>
                  <a:gd name="connsiteX0" fmla="*/ 0 w 371475"/>
                  <a:gd name="connsiteY0" fmla="*/ 0 h 1438275"/>
                  <a:gd name="connsiteX1" fmla="*/ 371475 w 371475"/>
                  <a:gd name="connsiteY1" fmla="*/ 361950 h 1438275"/>
                  <a:gd name="connsiteX2" fmla="*/ 371475 w 371475"/>
                  <a:gd name="connsiteY2" fmla="*/ 1438275 h 1438275"/>
                  <a:gd name="connsiteX3" fmla="*/ 4762 w 371475"/>
                  <a:gd name="connsiteY3" fmla="*/ 1076325 h 1438275"/>
                  <a:gd name="connsiteX4" fmla="*/ 0 w 371475"/>
                  <a:gd name="connsiteY4" fmla="*/ 0 h 1438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1475" h="1438275">
                    <a:moveTo>
                      <a:pt x="0" y="0"/>
                    </a:moveTo>
                    <a:lnTo>
                      <a:pt x="371475" y="361950"/>
                    </a:lnTo>
                    <a:lnTo>
                      <a:pt x="371475" y="1438275"/>
                    </a:lnTo>
                    <a:lnTo>
                      <a:pt x="4762" y="1076325"/>
                    </a:lnTo>
                    <a:cubicBezTo>
                      <a:pt x="3175" y="717550"/>
                      <a:pt x="1587" y="358775"/>
                      <a:pt x="0" y="0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3985986" y="5186135"/>
                <a:ext cx="1747838" cy="371475"/>
              </a:xfrm>
              <a:custGeom>
                <a:avLst/>
                <a:gdLst>
                  <a:gd name="connsiteX0" fmla="*/ 0 w 1747838"/>
                  <a:gd name="connsiteY0" fmla="*/ 0 h 371475"/>
                  <a:gd name="connsiteX1" fmla="*/ 381000 w 1747838"/>
                  <a:gd name="connsiteY1" fmla="*/ 366713 h 371475"/>
                  <a:gd name="connsiteX2" fmla="*/ 1747838 w 1747838"/>
                  <a:gd name="connsiteY2" fmla="*/ 371475 h 371475"/>
                  <a:gd name="connsiteX3" fmla="*/ 1381125 w 1747838"/>
                  <a:gd name="connsiteY3" fmla="*/ 0 h 371475"/>
                  <a:gd name="connsiteX4" fmla="*/ 0 w 1747838"/>
                  <a:gd name="connsiteY4" fmla="*/ 0 h 371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47838" h="371475">
                    <a:moveTo>
                      <a:pt x="0" y="0"/>
                    </a:moveTo>
                    <a:lnTo>
                      <a:pt x="381000" y="366713"/>
                    </a:lnTo>
                    <a:lnTo>
                      <a:pt x="1747838" y="371475"/>
                    </a:lnTo>
                    <a:lnTo>
                      <a:pt x="1381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Arc 28"/>
            <p:cNvSpPr/>
            <p:nvPr/>
          </p:nvSpPr>
          <p:spPr>
            <a:xfrm rot="16200000">
              <a:off x="515333" y="4049285"/>
              <a:ext cx="1800000" cy="1800000"/>
            </a:xfrm>
            <a:prstGeom prst="arc">
              <a:avLst>
                <a:gd name="adj1" fmla="val 16200000"/>
                <a:gd name="adj2" fmla="val 1802097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851920" y="3514656"/>
            <a:ext cx="1865084" cy="2955906"/>
            <a:chOff x="3889829" y="2871605"/>
            <a:chExt cx="1865084" cy="2955906"/>
          </a:xfrm>
        </p:grpSpPr>
        <p:sp>
          <p:nvSpPr>
            <p:cNvPr id="37" name="TextBox 36"/>
            <p:cNvSpPr txBox="1"/>
            <p:nvPr/>
          </p:nvSpPr>
          <p:spPr>
            <a:xfrm>
              <a:off x="5203371" y="4637348"/>
              <a:ext cx="55154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r-Cyrl-CS" sz="1600" dirty="0" smtClean="0">
                  <a:solidFill>
                    <a:schemeClr val="bg1"/>
                  </a:solidFill>
                  <a:latin typeface="Comic Sans MS" pitchFamily="66" charset="0"/>
                </a:rPr>
                <a:t>30</a:t>
              </a:r>
              <a:r>
                <a:rPr lang="en-US" sz="1600" dirty="0" smtClean="0">
                  <a:solidFill>
                    <a:schemeClr val="bg1"/>
                  </a:solidFill>
                  <a:latin typeface="Comic Sans MS" pitchFamily="66" charset="0"/>
                  <a:cs typeface="Arial" charset="0"/>
                </a:rPr>
                <a:t>°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39" name="Group 29"/>
            <p:cNvGrpSpPr/>
            <p:nvPr/>
          </p:nvGrpSpPr>
          <p:grpSpPr>
            <a:xfrm>
              <a:off x="3936060" y="2871605"/>
              <a:ext cx="1776424" cy="2071702"/>
              <a:chOff x="931598" y="4540715"/>
              <a:chExt cx="1776424" cy="2071702"/>
            </a:xfrm>
          </p:grpSpPr>
          <p:sp>
            <p:nvSpPr>
              <p:cNvPr id="49" name="Freeform 48"/>
              <p:cNvSpPr/>
              <p:nvPr/>
            </p:nvSpPr>
            <p:spPr>
              <a:xfrm>
                <a:off x="937370" y="4540715"/>
                <a:ext cx="1759180" cy="1035851"/>
              </a:xfrm>
              <a:custGeom>
                <a:avLst/>
                <a:gdLst>
                  <a:gd name="connsiteX0" fmla="*/ 0 w 2190750"/>
                  <a:gd name="connsiteY0" fmla="*/ 633412 h 1247775"/>
                  <a:gd name="connsiteX1" fmla="*/ 1114425 w 2190750"/>
                  <a:gd name="connsiteY1" fmla="*/ 0 h 1247775"/>
                  <a:gd name="connsiteX2" fmla="*/ 2190750 w 2190750"/>
                  <a:gd name="connsiteY2" fmla="*/ 642937 h 1247775"/>
                  <a:gd name="connsiteX3" fmla="*/ 1128712 w 2190750"/>
                  <a:gd name="connsiteY3" fmla="*/ 1247775 h 1247775"/>
                  <a:gd name="connsiteX4" fmla="*/ 0 w 2190750"/>
                  <a:gd name="connsiteY4" fmla="*/ 633412 h 1247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90750" h="1247775">
                    <a:moveTo>
                      <a:pt x="0" y="633412"/>
                    </a:moveTo>
                    <a:lnTo>
                      <a:pt x="1114425" y="0"/>
                    </a:lnTo>
                    <a:lnTo>
                      <a:pt x="2190750" y="642937"/>
                    </a:lnTo>
                    <a:lnTo>
                      <a:pt x="1128712" y="1247775"/>
                    </a:lnTo>
                    <a:lnTo>
                      <a:pt x="0" y="633412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1836080" y="5063403"/>
                <a:ext cx="871942" cy="1534008"/>
              </a:xfrm>
              <a:custGeom>
                <a:avLst/>
                <a:gdLst>
                  <a:gd name="connsiteX0" fmla="*/ 0 w 1085850"/>
                  <a:gd name="connsiteY0" fmla="*/ 614363 h 1847850"/>
                  <a:gd name="connsiteX1" fmla="*/ 0 w 1085850"/>
                  <a:gd name="connsiteY1" fmla="*/ 1847850 h 1847850"/>
                  <a:gd name="connsiteX2" fmla="*/ 1085850 w 1085850"/>
                  <a:gd name="connsiteY2" fmla="*/ 1219200 h 1847850"/>
                  <a:gd name="connsiteX3" fmla="*/ 1076325 w 1085850"/>
                  <a:gd name="connsiteY3" fmla="*/ 0 h 1847850"/>
                  <a:gd name="connsiteX4" fmla="*/ 0 w 1085850"/>
                  <a:gd name="connsiteY4" fmla="*/ 614363 h 1847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85850" h="1847850">
                    <a:moveTo>
                      <a:pt x="0" y="614363"/>
                    </a:moveTo>
                    <a:lnTo>
                      <a:pt x="0" y="1847850"/>
                    </a:lnTo>
                    <a:lnTo>
                      <a:pt x="1085850" y="1219200"/>
                    </a:lnTo>
                    <a:lnTo>
                      <a:pt x="1076325" y="0"/>
                    </a:lnTo>
                    <a:lnTo>
                      <a:pt x="0" y="614363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Freeform 50"/>
              <p:cNvSpPr/>
              <p:nvPr/>
            </p:nvSpPr>
            <p:spPr>
              <a:xfrm>
                <a:off x="931598" y="5062594"/>
                <a:ext cx="906359" cy="1549823"/>
              </a:xfrm>
              <a:custGeom>
                <a:avLst/>
                <a:gdLst>
                  <a:gd name="connsiteX0" fmla="*/ 0 w 1128712"/>
                  <a:gd name="connsiteY0" fmla="*/ 0 h 1866900"/>
                  <a:gd name="connsiteX1" fmla="*/ 0 w 1128712"/>
                  <a:gd name="connsiteY1" fmla="*/ 1209675 h 1866900"/>
                  <a:gd name="connsiteX2" fmla="*/ 1128712 w 1128712"/>
                  <a:gd name="connsiteY2" fmla="*/ 1866900 h 1866900"/>
                  <a:gd name="connsiteX3" fmla="*/ 1128712 w 1128712"/>
                  <a:gd name="connsiteY3" fmla="*/ 600075 h 1866900"/>
                  <a:gd name="connsiteX4" fmla="*/ 0 w 1128712"/>
                  <a:gd name="connsiteY4" fmla="*/ 0 h 1866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712" h="1866900">
                    <a:moveTo>
                      <a:pt x="0" y="0"/>
                    </a:moveTo>
                    <a:lnTo>
                      <a:pt x="0" y="1209675"/>
                    </a:lnTo>
                    <a:lnTo>
                      <a:pt x="1128712" y="1866900"/>
                    </a:lnTo>
                    <a:lnTo>
                      <a:pt x="1128712" y="6000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Arc 40"/>
            <p:cNvSpPr/>
            <p:nvPr/>
          </p:nvSpPr>
          <p:spPr>
            <a:xfrm rot="16200000">
              <a:off x="3933377" y="4027511"/>
              <a:ext cx="1800000" cy="1800000"/>
            </a:xfrm>
            <a:prstGeom prst="arc">
              <a:avLst>
                <a:gd name="adj1" fmla="val 16200000"/>
                <a:gd name="adj2" fmla="val 1802097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889829" y="4630092"/>
              <a:ext cx="55154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r-Cyrl-CS" sz="1600" dirty="0" smtClean="0">
                  <a:solidFill>
                    <a:schemeClr val="bg1"/>
                  </a:solidFill>
                  <a:latin typeface="Comic Sans MS" pitchFamily="66" charset="0"/>
                </a:rPr>
                <a:t>30</a:t>
              </a:r>
              <a:r>
                <a:rPr lang="en-US" sz="1600" dirty="0" smtClean="0">
                  <a:solidFill>
                    <a:schemeClr val="bg1"/>
                  </a:solidFill>
                  <a:latin typeface="Comic Sans MS" pitchFamily="66" charset="0"/>
                  <a:cs typeface="Arial" charset="0"/>
                </a:rPr>
                <a:t>°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47" name="Arc 46"/>
            <p:cNvSpPr/>
            <p:nvPr/>
          </p:nvSpPr>
          <p:spPr>
            <a:xfrm rot="5400000">
              <a:off x="3897088" y="4027507"/>
              <a:ext cx="1800000" cy="1800000"/>
            </a:xfrm>
            <a:prstGeom prst="arc">
              <a:avLst>
                <a:gd name="adj1" fmla="val 14471543"/>
                <a:gd name="adj2" fmla="val 16300346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6732240" y="4190024"/>
            <a:ext cx="1724458" cy="1390656"/>
            <a:chOff x="6850743" y="5228998"/>
            <a:chExt cx="1724458" cy="1390656"/>
          </a:xfrm>
        </p:grpSpPr>
        <p:sp>
          <p:nvSpPr>
            <p:cNvPr id="53" name="Rectangle 52"/>
            <p:cNvSpPr/>
            <p:nvPr/>
          </p:nvSpPr>
          <p:spPr>
            <a:xfrm flipH="1">
              <a:off x="7349099" y="5548108"/>
              <a:ext cx="1220291" cy="107154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flipH="1">
              <a:off x="6850743" y="5228998"/>
              <a:ext cx="1724458" cy="319088"/>
            </a:xfrm>
            <a:custGeom>
              <a:avLst/>
              <a:gdLst>
                <a:gd name="connsiteX0" fmla="*/ 0 w 1809750"/>
                <a:gd name="connsiteY0" fmla="*/ 319088 h 319088"/>
                <a:gd name="connsiteX1" fmla="*/ 957263 w 1809750"/>
                <a:gd name="connsiteY1" fmla="*/ 0 h 319088"/>
                <a:gd name="connsiteX2" fmla="*/ 1809750 w 1809750"/>
                <a:gd name="connsiteY2" fmla="*/ 4763 h 319088"/>
                <a:gd name="connsiteX3" fmla="*/ 1285875 w 1809750"/>
                <a:gd name="connsiteY3" fmla="*/ 309563 h 319088"/>
                <a:gd name="connsiteX4" fmla="*/ 0 w 1809750"/>
                <a:gd name="connsiteY4" fmla="*/ 319088 h 31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9750" h="319088">
                  <a:moveTo>
                    <a:pt x="0" y="319088"/>
                  </a:moveTo>
                  <a:lnTo>
                    <a:pt x="957263" y="0"/>
                  </a:lnTo>
                  <a:lnTo>
                    <a:pt x="1809750" y="4763"/>
                  </a:lnTo>
                  <a:lnTo>
                    <a:pt x="1285875" y="309563"/>
                  </a:lnTo>
                  <a:lnTo>
                    <a:pt x="0" y="319088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Freeform 55"/>
            <p:cNvSpPr/>
            <p:nvPr/>
          </p:nvSpPr>
          <p:spPr>
            <a:xfrm flipH="1">
              <a:off x="6855045" y="5233761"/>
              <a:ext cx="490109" cy="1385888"/>
            </a:xfrm>
            <a:custGeom>
              <a:avLst/>
              <a:gdLst>
                <a:gd name="connsiteX0" fmla="*/ 509588 w 514350"/>
                <a:gd name="connsiteY0" fmla="*/ 0 h 1385888"/>
                <a:gd name="connsiteX1" fmla="*/ 4763 w 514350"/>
                <a:gd name="connsiteY1" fmla="*/ 309563 h 1385888"/>
                <a:gd name="connsiteX2" fmla="*/ 0 w 514350"/>
                <a:gd name="connsiteY2" fmla="*/ 1385888 h 1385888"/>
                <a:gd name="connsiteX3" fmla="*/ 514350 w 514350"/>
                <a:gd name="connsiteY3" fmla="*/ 714375 h 1385888"/>
                <a:gd name="connsiteX4" fmla="*/ 509588 w 514350"/>
                <a:gd name="connsiteY4" fmla="*/ 0 h 1385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350" h="1385888">
                  <a:moveTo>
                    <a:pt x="509588" y="0"/>
                  </a:moveTo>
                  <a:lnTo>
                    <a:pt x="4763" y="309563"/>
                  </a:lnTo>
                  <a:cubicBezTo>
                    <a:pt x="3175" y="668338"/>
                    <a:pt x="1588" y="1027113"/>
                    <a:pt x="0" y="1385888"/>
                  </a:cubicBezTo>
                  <a:lnTo>
                    <a:pt x="514350" y="714375"/>
                  </a:lnTo>
                  <a:cubicBezTo>
                    <a:pt x="512763" y="476250"/>
                    <a:pt x="511175" y="238125"/>
                    <a:pt x="509588" y="0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55576" y="2276872"/>
            <a:ext cx="2007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bg1"/>
                </a:solidFill>
                <a:latin typeface="Kindergarten" pitchFamily="2" charset="0"/>
              </a:rPr>
              <a:t>KOSÉ PREMIETANIE</a:t>
            </a:r>
            <a:endParaRPr lang="en-US" sz="2400" b="1" dirty="0">
              <a:solidFill>
                <a:schemeClr val="bg1"/>
              </a:solidFill>
              <a:latin typeface="Kindergarten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67944" y="2276872"/>
            <a:ext cx="1585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bg1"/>
                </a:solidFill>
                <a:latin typeface="Kindergarten" pitchFamily="2" charset="0"/>
              </a:rPr>
              <a:t>IZOMETRICKÉ </a:t>
            </a:r>
          </a:p>
          <a:p>
            <a:r>
              <a:rPr lang="sr-Latn-RS" sz="2400" b="1" dirty="0" smtClean="0">
                <a:solidFill>
                  <a:schemeClr val="bg1"/>
                </a:solidFill>
                <a:latin typeface="Kindergarten" pitchFamily="2" charset="0"/>
              </a:rPr>
              <a:t>PREMIETANIE</a:t>
            </a:r>
            <a:endParaRPr lang="en-US" sz="2400" b="1" dirty="0">
              <a:solidFill>
                <a:schemeClr val="bg1"/>
              </a:solidFill>
              <a:latin typeface="Kindergarten" pitchFamily="2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732240" y="2276872"/>
            <a:ext cx="139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solidFill>
                  <a:schemeClr val="bg1"/>
                </a:solidFill>
                <a:latin typeface="Kindergarten" pitchFamily="2" charset="0"/>
              </a:rPr>
              <a:t>PERSPEKTÍVA</a:t>
            </a:r>
            <a:endParaRPr lang="en-US" sz="2400" b="1" dirty="0">
              <a:solidFill>
                <a:schemeClr val="bg1"/>
              </a:solidFill>
              <a:latin typeface="Kindergarten" pitchFamily="2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692696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600" b="1" dirty="0" smtClean="0">
                <a:solidFill>
                  <a:schemeClr val="bg1"/>
                </a:solidFill>
                <a:latin typeface="Kindergarten" pitchFamily="2" charset="0"/>
              </a:rPr>
              <a:t>ZOPAKUJME  SI:</a:t>
            </a:r>
            <a:endParaRPr lang="en-US" sz="3600" b="1" dirty="0">
              <a:solidFill>
                <a:schemeClr val="bg1"/>
              </a:solidFill>
              <a:latin typeface="Kindergarten" pitchFamily="2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64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64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6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6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/>
          <p:cNvCxnSpPr/>
          <p:nvPr/>
        </p:nvCxnSpPr>
        <p:spPr>
          <a:xfrm>
            <a:off x="1403648" y="5229200"/>
            <a:ext cx="36724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5076056" y="4365104"/>
            <a:ext cx="0" cy="86409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076056" y="5229200"/>
            <a:ext cx="216024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80112" y="4797152"/>
            <a:ext cx="511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dirty="0" smtClean="0">
                <a:solidFill>
                  <a:schemeClr val="bg1"/>
                </a:solidFill>
              </a:rPr>
              <a:t>45°</a:t>
            </a:r>
            <a:endParaRPr lang="en-US" i="1" dirty="0">
              <a:solidFill>
                <a:schemeClr val="bg1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 flipH="1">
            <a:off x="5004048" y="4293096"/>
            <a:ext cx="1337202" cy="1380286"/>
            <a:chOff x="1467539" y="4275480"/>
            <a:chExt cx="1337202" cy="1380286"/>
          </a:xfrm>
        </p:grpSpPr>
        <p:sp>
          <p:nvSpPr>
            <p:cNvPr id="18" name="Arc 17"/>
            <p:cNvSpPr/>
            <p:nvPr/>
          </p:nvSpPr>
          <p:spPr>
            <a:xfrm rot="20297029" flipH="1">
              <a:off x="1467539" y="4275480"/>
              <a:ext cx="1337202" cy="1380286"/>
            </a:xfrm>
            <a:prstGeom prst="arc">
              <a:avLst>
                <a:gd name="adj1" fmla="val 16377805"/>
                <a:gd name="adj2" fmla="val 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>
              <a:stCxn id="18" idx="0"/>
            </p:cNvCxnSpPr>
            <p:nvPr/>
          </p:nvCxnSpPr>
          <p:spPr>
            <a:xfrm flipH="1">
              <a:off x="1763688" y="4338574"/>
              <a:ext cx="84312" cy="9853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0"/>
            </p:cNvCxnSpPr>
            <p:nvPr/>
          </p:nvCxnSpPr>
          <p:spPr>
            <a:xfrm flipH="1">
              <a:off x="1691680" y="4338574"/>
              <a:ext cx="156320" cy="2653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2812902" y="692696"/>
            <a:ext cx="3579826" cy="1261884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just"/>
            <a:r>
              <a:rPr lang="sr-Latn-RS" sz="4400" dirty="0" smtClean="0">
                <a:solidFill>
                  <a:schemeClr val="bg1"/>
                </a:solidFill>
                <a:latin typeface="Kindergarten" pitchFamily="2" charset="0"/>
              </a:rPr>
              <a:t>KOSÉ PREMIETANIE</a:t>
            </a:r>
          </a:p>
          <a:p>
            <a:pPr algn="just"/>
            <a:r>
              <a:rPr lang="sr-Latn-RS" sz="3200" dirty="0" smtClean="0">
                <a:solidFill>
                  <a:schemeClr val="bg1"/>
                </a:solidFill>
                <a:latin typeface="Kindergarten" pitchFamily="2" charset="0"/>
              </a:rPr>
              <a:t>      kreslíme   kváder</a:t>
            </a:r>
            <a:endParaRPr lang="en-US" sz="3200" dirty="0">
              <a:solidFill>
                <a:schemeClr val="bg1"/>
              </a:solidFill>
              <a:latin typeface="Kindergarten" pitchFamily="2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076056" y="3140968"/>
            <a:ext cx="2088232" cy="20882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076056" y="2276872"/>
            <a:ext cx="2088232" cy="20882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403648" y="2276872"/>
            <a:ext cx="2088232" cy="208823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403648" y="4365104"/>
            <a:ext cx="36724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403648" y="4365104"/>
            <a:ext cx="0" cy="86409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403648" y="3212976"/>
            <a:ext cx="1152128" cy="115212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555776" y="3212976"/>
            <a:ext cx="367240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28184" y="3212976"/>
            <a:ext cx="0" cy="86409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5076056" y="3212976"/>
            <a:ext cx="1152128" cy="115212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5076056" y="4077072"/>
            <a:ext cx="1152128" cy="115212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free-vector-pencil-clip-art_115838_Pencil_clip_art_high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268760"/>
            <a:ext cx="678623" cy="678623"/>
          </a:xfrm>
          <a:prstGeom prst="rect">
            <a:avLst/>
          </a:prstGeom>
        </p:spPr>
      </p:pic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8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7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8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18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Right)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500"/>
                            </p:stCondLst>
                            <p:childTnLst>
                              <p:par>
                                <p:cTn id="88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8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4472" y="476672"/>
            <a:ext cx="858440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Všetky telesá zaberajú priestor a sú jeho časťou. Na výkresoch vidíme, ako telesá 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vyzerajú v priestore. 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Také  výkresy nazývame  </a:t>
            </a:r>
            <a:r>
              <a:rPr lang="sr-Latn-RS" sz="1600" b="1" dirty="0" smtClean="0">
                <a:solidFill>
                  <a:schemeClr val="bg1"/>
                </a:solidFill>
                <a:latin typeface="Comic Sans MS" pitchFamily="66" charset="0"/>
              </a:rPr>
              <a:t>priestorovými výkresmi</a:t>
            </a:r>
            <a:r>
              <a:rPr lang="sr-Latn-RS" sz="1400" b="1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Na nich sa vidia všetky tri rozmery telesa: šírka, dĺžka a výška.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Teleso v priestore pozorujeme z určitého bodu, v </a:t>
            </a:r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smere, </a:t>
            </a:r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ktorý nazývame  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smerom pohľadu. Ak sa pozeráme </a:t>
            </a:r>
            <a:r>
              <a:rPr lang="en-US" sz="1600" dirty="0" err="1" smtClean="0">
                <a:solidFill>
                  <a:schemeClr val="bg1"/>
                </a:solidFill>
                <a:latin typeface="Comic Sans MS" pitchFamily="66" charset="0"/>
              </a:rPr>
              <a:t>tým</a:t>
            </a:r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 smerom, uvidíme jeho obraz, ktorý nazývame</a:t>
            </a:r>
            <a:r>
              <a:rPr lang="sr-Latn-RS" sz="14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r>
              <a:rPr lang="sr-Latn-RS" sz="1600" b="1" dirty="0" smtClean="0">
                <a:solidFill>
                  <a:schemeClr val="bg1"/>
                </a:solidFill>
                <a:latin typeface="Comic Sans MS" pitchFamily="66" charset="0"/>
              </a:rPr>
              <a:t>priemet </a:t>
            </a:r>
            <a:r>
              <a:rPr lang="sr-Latn-RS" sz="1400" dirty="0" smtClean="0">
                <a:solidFill>
                  <a:schemeClr val="bg1"/>
                </a:solidFill>
                <a:latin typeface="Comic Sans MS" pitchFamily="66" charset="0"/>
              </a:rPr>
              <a:t>alebo</a:t>
            </a:r>
            <a:r>
              <a:rPr lang="sr-Latn-RS" sz="1600" b="1" dirty="0" smtClean="0">
                <a:solidFill>
                  <a:schemeClr val="bg1"/>
                </a:solidFill>
                <a:latin typeface="Comic Sans MS" pitchFamily="66" charset="0"/>
              </a:rPr>
              <a:t> projekcia</a:t>
            </a:r>
            <a:r>
              <a:rPr lang="sr-Latn-RS" b="1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r>
              <a:rPr lang="sr-Latn-RS" sz="1600" b="1" dirty="0" smtClean="0">
                <a:solidFill>
                  <a:schemeClr val="bg1"/>
                </a:solidFill>
                <a:latin typeface="Comic Sans MS" pitchFamily="66" charset="0"/>
              </a:rPr>
              <a:t>Slovo vám je určite známe!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Boli ste v kine  na premietaní nejakého filmu. Prečo je svetlo zhasnuté? Ako sa “kreslia” </a:t>
            </a:r>
          </a:p>
          <a:p>
            <a:r>
              <a:rPr lang="sr-Latn-RS" sz="1600" dirty="0" smtClean="0">
                <a:solidFill>
                  <a:schemeClr val="bg1"/>
                </a:solidFill>
                <a:latin typeface="Comic Sans MS" pitchFamily="66" charset="0"/>
              </a:rPr>
              <a:t>filmové  obrázky  na plátne?  Obraz na obrazovku “prenáša” svetlo premietaním.</a:t>
            </a:r>
            <a:endParaRPr lang="en-US" sz="1400" dirty="0">
              <a:solidFill>
                <a:schemeClr val="bg1"/>
              </a:solidFill>
              <a:latin typeface="Comic Sans MS" pitchFamily="66" charset="0"/>
            </a:endParaRPr>
          </a:p>
        </p:txBody>
      </p:sp>
      <p:pic>
        <p:nvPicPr>
          <p:cNvPr id="8" name="Picture 7" descr="imageedit_2_878720309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75656" y="3212976"/>
            <a:ext cx="1373582" cy="1800200"/>
          </a:xfrm>
          <a:prstGeom prst="rect">
            <a:avLst/>
          </a:prstGeom>
        </p:spPr>
      </p:pic>
      <p:pic>
        <p:nvPicPr>
          <p:cNvPr id="9" name="Picture 8" descr="imageedit_2_878720309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71558" y="4346052"/>
            <a:ext cx="714263" cy="936104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 flipV="1">
            <a:off x="2843808" y="3212976"/>
            <a:ext cx="3888432" cy="237626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475656" y="3861048"/>
            <a:ext cx="5256584" cy="172819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2843808" y="4365104"/>
            <a:ext cx="3888432" cy="122413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 descr="red-flashlight-th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1406008" flipV="1">
            <a:off x="6611687" y="5332583"/>
            <a:ext cx="1136968" cy="864096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 flipH="1" flipV="1">
            <a:off x="1475656" y="5013176"/>
            <a:ext cx="5256584" cy="57606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11560" y="4437112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Kindergarten" pitchFamily="2" charset="0"/>
              </a:rPr>
              <a:t>PLÁTNO</a:t>
            </a:r>
            <a:endParaRPr lang="en-US" dirty="0">
              <a:solidFill>
                <a:schemeClr val="bg1"/>
              </a:solidFill>
              <a:latin typeface="Kindergarten" pitchFamily="2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88024" y="4005064"/>
            <a:ext cx="540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Kindergarten" pitchFamily="2" charset="0"/>
              </a:rPr>
              <a:t>FILM</a:t>
            </a:r>
            <a:endParaRPr lang="en-US" dirty="0">
              <a:solidFill>
                <a:schemeClr val="bg1"/>
              </a:solidFill>
              <a:latin typeface="Kindergarten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48264" y="6093296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Kindergarten" pitchFamily="2" charset="0"/>
              </a:rPr>
              <a:t>SVETELNÝ ZDROJ</a:t>
            </a:r>
            <a:endParaRPr lang="en-US" dirty="0">
              <a:solidFill>
                <a:schemeClr val="bg1"/>
              </a:solidFill>
              <a:latin typeface="Kindergarten" pitchFamily="2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1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8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7500"/>
                            </p:stCondLst>
                            <p:childTnLst>
                              <p:par>
                                <p:cTn id="171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2000"/>
                            </p:stCondLst>
                            <p:childTnLst>
                              <p:par>
                                <p:cTn id="20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764704"/>
            <a:ext cx="82349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Ak filmový obrázok vymeníme  papierovou kockou, na obrazovke uvidíme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priemet stien kocky. Obraz na plátne 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ma</a:t>
            </a:r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 tvar steny kocky, ale je projekcia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väčšia od nej.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AutoShape 40"/>
          <p:cNvSpPr>
            <a:spLocks noChangeAspect="1" noChangeArrowheads="1"/>
          </p:cNvSpPr>
          <p:nvPr/>
        </p:nvSpPr>
        <p:spPr bwMode="auto">
          <a:xfrm rot="20408036">
            <a:off x="667820" y="2581319"/>
            <a:ext cx="1984875" cy="1102516"/>
          </a:xfrm>
          <a:prstGeom prst="parallelogram">
            <a:avLst>
              <a:gd name="adj" fmla="val 36193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 rot="20408036">
            <a:off x="1000657" y="2689432"/>
            <a:ext cx="1300752" cy="822600"/>
          </a:xfrm>
          <a:prstGeom prst="parallelogram">
            <a:avLst>
              <a:gd name="adj" fmla="val 37222"/>
            </a:avLst>
          </a:prstGeom>
          <a:solidFill>
            <a:schemeClr val="accent4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274568" y="3096256"/>
            <a:ext cx="1021432" cy="816904"/>
            <a:chOff x="6226086" y="4134242"/>
            <a:chExt cx="1021432" cy="816904"/>
          </a:xfrm>
          <a:solidFill>
            <a:schemeClr val="accent4">
              <a:lumMod val="75000"/>
            </a:schemeClr>
          </a:solidFill>
        </p:grpSpPr>
        <p:sp>
          <p:nvSpPr>
            <p:cNvPr id="7" name="AutoShape 43"/>
            <p:cNvSpPr>
              <a:spLocks noChangeArrowheads="1"/>
            </p:cNvSpPr>
            <p:nvPr/>
          </p:nvSpPr>
          <p:spPr bwMode="auto">
            <a:xfrm rot="11849094">
              <a:off x="6243008" y="4134242"/>
              <a:ext cx="878381" cy="321934"/>
            </a:xfrm>
            <a:prstGeom prst="parallelogram">
              <a:avLst>
                <a:gd name="adj" fmla="val 135193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AutoShape 48"/>
            <p:cNvSpPr>
              <a:spLocks noChangeArrowheads="1"/>
            </p:cNvSpPr>
            <p:nvPr/>
          </p:nvSpPr>
          <p:spPr bwMode="auto">
            <a:xfrm rot="16200000">
              <a:off x="6117824" y="4426595"/>
              <a:ext cx="632813" cy="416289"/>
            </a:xfrm>
            <a:prstGeom prst="parallelogram">
              <a:avLst>
                <a:gd name="adj" fmla="val 30575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utoShape 42"/>
            <p:cNvSpPr>
              <a:spLocks noChangeArrowheads="1"/>
            </p:cNvSpPr>
            <p:nvPr/>
          </p:nvSpPr>
          <p:spPr bwMode="auto">
            <a:xfrm rot="20408036">
              <a:off x="6531365" y="4371123"/>
              <a:ext cx="716153" cy="474892"/>
            </a:xfrm>
            <a:prstGeom prst="parallelogram">
              <a:avLst>
                <a:gd name="adj" fmla="val 37843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" name="Picture 9" descr="red-flashlight-t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V="1">
            <a:off x="4499992" y="4005064"/>
            <a:ext cx="689567" cy="524071"/>
          </a:xfrm>
          <a:prstGeom prst="rect">
            <a:avLst/>
          </a:prstGeom>
          <a:ln>
            <a:noFill/>
          </a:ln>
        </p:spPr>
      </p:pic>
      <p:cxnSp>
        <p:nvCxnSpPr>
          <p:cNvPr id="12" name="Straight Arrow Connector 11"/>
          <p:cNvCxnSpPr/>
          <p:nvPr/>
        </p:nvCxnSpPr>
        <p:spPr>
          <a:xfrm flipH="1" flipV="1">
            <a:off x="2123728" y="2492896"/>
            <a:ext cx="2448272" cy="165618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1187624" y="2852936"/>
            <a:ext cx="3384376" cy="1296144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1187624" y="3717032"/>
            <a:ext cx="3384376" cy="43204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 flipV="1">
            <a:off x="3203848" y="3717032"/>
            <a:ext cx="1296144" cy="432048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2123728" y="3356993"/>
            <a:ext cx="144016" cy="7200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7544" y="4797152"/>
            <a:ext cx="8573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solidFill>
                  <a:schemeClr val="bg1"/>
                </a:solidFill>
                <a:latin typeface="Comic Sans MS" pitchFamily="66" charset="0"/>
              </a:rPr>
              <a:t>KEDY PRIEMET KOCKY BUDE ROVNAKÝ AKO KOCKA V SKUTOČNOSTI?</a:t>
            </a:r>
            <a:endParaRPr lang="en-US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3" name="AutoShape 40"/>
          <p:cNvSpPr>
            <a:spLocks noChangeAspect="1" noChangeArrowheads="1"/>
          </p:cNvSpPr>
          <p:nvPr/>
        </p:nvSpPr>
        <p:spPr bwMode="auto">
          <a:xfrm rot="20408036">
            <a:off x="4556254" y="2429028"/>
            <a:ext cx="1984875" cy="1102516"/>
          </a:xfrm>
          <a:prstGeom prst="parallelogram">
            <a:avLst>
              <a:gd name="adj" fmla="val 36193"/>
            </a:avLst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6012160" y="2883564"/>
            <a:ext cx="1021432" cy="816904"/>
            <a:chOff x="6226086" y="4134242"/>
            <a:chExt cx="1021432" cy="816904"/>
          </a:xfrm>
          <a:solidFill>
            <a:schemeClr val="accent4">
              <a:lumMod val="75000"/>
            </a:schemeClr>
          </a:solidFill>
        </p:grpSpPr>
        <p:sp>
          <p:nvSpPr>
            <p:cNvPr id="56" name="AutoShape 43"/>
            <p:cNvSpPr>
              <a:spLocks noChangeArrowheads="1"/>
            </p:cNvSpPr>
            <p:nvPr/>
          </p:nvSpPr>
          <p:spPr bwMode="auto">
            <a:xfrm rot="11849094">
              <a:off x="6243008" y="4134242"/>
              <a:ext cx="878381" cy="321934"/>
            </a:xfrm>
            <a:prstGeom prst="parallelogram">
              <a:avLst>
                <a:gd name="adj" fmla="val 135193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48"/>
            <p:cNvSpPr>
              <a:spLocks noChangeArrowheads="1"/>
            </p:cNvSpPr>
            <p:nvPr/>
          </p:nvSpPr>
          <p:spPr bwMode="auto">
            <a:xfrm rot="16200000">
              <a:off x="6117824" y="4426595"/>
              <a:ext cx="632813" cy="416289"/>
            </a:xfrm>
            <a:prstGeom prst="parallelogram">
              <a:avLst>
                <a:gd name="adj" fmla="val 30575"/>
              </a:avLst>
            </a:prstGeom>
            <a:solidFill>
              <a:schemeClr val="accent4">
                <a:lumMod val="75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AutoShape 42"/>
            <p:cNvSpPr>
              <a:spLocks noChangeArrowheads="1"/>
            </p:cNvSpPr>
            <p:nvPr/>
          </p:nvSpPr>
          <p:spPr bwMode="auto">
            <a:xfrm rot="20408036">
              <a:off x="6531365" y="4371123"/>
              <a:ext cx="716153" cy="474892"/>
            </a:xfrm>
            <a:prstGeom prst="parallelogram">
              <a:avLst>
                <a:gd name="adj" fmla="val 37843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" name="AutoShape 42"/>
          <p:cNvSpPr>
            <a:spLocks noChangeArrowheads="1"/>
          </p:cNvSpPr>
          <p:nvPr/>
        </p:nvSpPr>
        <p:spPr bwMode="auto">
          <a:xfrm rot="20408036">
            <a:off x="5270489" y="2807508"/>
            <a:ext cx="716153" cy="474892"/>
          </a:xfrm>
          <a:prstGeom prst="parallelogram">
            <a:avLst>
              <a:gd name="adj" fmla="val 37843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 flipH="1" flipV="1">
            <a:off x="5393054" y="2887702"/>
            <a:ext cx="1728192" cy="5040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H="1" flipV="1">
            <a:off x="5372364" y="3383482"/>
            <a:ext cx="1728192" cy="5040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5884696" y="2708920"/>
            <a:ext cx="1728192" cy="50405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931712" y="3523360"/>
            <a:ext cx="504056" cy="14401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 flipV="1">
            <a:off x="5868144" y="3204701"/>
            <a:ext cx="144016" cy="72007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539552" y="5373216"/>
            <a:ext cx="7922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Vtedy, keď svetelné lúče budu  dopadať na teleso a obrazovku rovnako,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rovnobežne pod pravým uhlom.</a:t>
            </a:r>
            <a:endParaRPr lang="en-US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000"/>
                            </p:stCondLst>
                            <p:childTnLst>
                              <p:par>
                                <p:cTn id="8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000"/>
                            </p:stCondLst>
                            <p:childTnLst>
                              <p:par>
                                <p:cTn id="92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1000"/>
                            </p:stCondLst>
                            <p:childTnLst>
                              <p:par>
                                <p:cTn id="98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2" grpId="0"/>
      <p:bldP spid="53" grpId="0" animBg="1"/>
      <p:bldP spid="69" grpId="0" animBg="1"/>
      <p:bldP spid="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5536" y="476672"/>
            <a:ext cx="844013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Rovnobežné  svetelné lúče dopadajú na teleso a obrazovku rovnako,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pod pravým uhlom, a pritom sa premieta obraz, ktorý je tvarom a veľkosťou 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ako stena kocky.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Taký  priemet sa nazýva </a:t>
            </a:r>
            <a:r>
              <a:rPr lang="sr-Latn-RS" sz="20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ortogonálno-kolmá  projekcia</a:t>
            </a:r>
            <a:r>
              <a:rPr lang="sr-Latn-RS" sz="2000" b="1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Smer pozorovania musíme meniť pre každú stenu.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Aby sme znázornili všetky tri pohľady na jednom výkrese, pozeráme sa na 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objekt v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priestorovom uhle</a:t>
            </a:r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endParaRPr lang="en-US" dirty="0">
              <a:solidFill>
                <a:schemeClr val="bg1"/>
              </a:solidFill>
              <a:latin typeface="Kindergarten" pitchFamily="2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716104" y="3445912"/>
            <a:ext cx="758289" cy="2100980"/>
          </a:xfrm>
          <a:custGeom>
            <a:avLst/>
            <a:gdLst>
              <a:gd name="connsiteX0" fmla="*/ 0 w 1647825"/>
              <a:gd name="connsiteY0" fmla="*/ 0 h 4581525"/>
              <a:gd name="connsiteX1" fmla="*/ 9525 w 1647825"/>
              <a:gd name="connsiteY1" fmla="*/ 2924175 h 4581525"/>
              <a:gd name="connsiteX2" fmla="*/ 1647825 w 1647825"/>
              <a:gd name="connsiteY2" fmla="*/ 4581525 h 4581525"/>
              <a:gd name="connsiteX3" fmla="*/ 1647825 w 1647825"/>
              <a:gd name="connsiteY3" fmla="*/ 1638300 h 4581525"/>
              <a:gd name="connsiteX4" fmla="*/ 0 w 1647825"/>
              <a:gd name="connsiteY4" fmla="*/ 0 h 458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7825" h="4581525">
                <a:moveTo>
                  <a:pt x="0" y="0"/>
                </a:moveTo>
                <a:lnTo>
                  <a:pt x="9525" y="2924175"/>
                </a:lnTo>
                <a:lnTo>
                  <a:pt x="1647825" y="4581525"/>
                </a:lnTo>
                <a:lnTo>
                  <a:pt x="1647825" y="1638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  <a:latin typeface="Kindergarten" pitchFamily="2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971600" y="4791238"/>
            <a:ext cx="2502793" cy="760022"/>
          </a:xfrm>
          <a:custGeom>
            <a:avLst/>
            <a:gdLst>
              <a:gd name="connsiteX0" fmla="*/ 0 w 5438775"/>
              <a:gd name="connsiteY0" fmla="*/ 0 h 1657350"/>
              <a:gd name="connsiteX1" fmla="*/ 1666875 w 5438775"/>
              <a:gd name="connsiteY1" fmla="*/ 1657350 h 1657350"/>
              <a:gd name="connsiteX2" fmla="*/ 5438775 w 5438775"/>
              <a:gd name="connsiteY2" fmla="*/ 1647825 h 1657350"/>
              <a:gd name="connsiteX3" fmla="*/ 3790950 w 5438775"/>
              <a:gd name="connsiteY3" fmla="*/ 0 h 1657350"/>
              <a:gd name="connsiteX4" fmla="*/ 0 w 5438775"/>
              <a:gd name="connsiteY4" fmla="*/ 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38775" h="1657350">
                <a:moveTo>
                  <a:pt x="0" y="0"/>
                </a:moveTo>
                <a:lnTo>
                  <a:pt x="1666875" y="1657350"/>
                </a:lnTo>
                <a:lnTo>
                  <a:pt x="5438775" y="1647825"/>
                </a:lnTo>
                <a:lnTo>
                  <a:pt x="379095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sz="1400" b="1" dirty="0" smtClean="0">
              <a:solidFill>
                <a:schemeClr val="tx1"/>
              </a:solidFill>
              <a:latin typeface="Kindergarten" pitchFamily="2" charset="0"/>
            </a:endParaRPr>
          </a:p>
          <a:p>
            <a:pPr algn="ctr"/>
            <a:endParaRPr lang="sr-Latn-RS" sz="1400" b="1" dirty="0" smtClean="0">
              <a:solidFill>
                <a:schemeClr val="tx1"/>
              </a:solidFill>
              <a:latin typeface="Kindergarte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3783" y="3448090"/>
            <a:ext cx="1742324" cy="13431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674193" y="4238000"/>
            <a:ext cx="858462" cy="393645"/>
            <a:chOff x="3564158" y="3927915"/>
            <a:chExt cx="1865509" cy="858407"/>
          </a:xfrm>
        </p:grpSpPr>
        <p:sp>
          <p:nvSpPr>
            <p:cNvPr id="9" name="Rectangle 8"/>
            <p:cNvSpPr/>
            <p:nvPr/>
          </p:nvSpPr>
          <p:spPr>
            <a:xfrm>
              <a:off x="3922714" y="4286256"/>
              <a:ext cx="1506542" cy="500066"/>
            </a:xfrm>
            <a:prstGeom prst="rect">
              <a:avLst/>
            </a:prstGeom>
            <a:solidFill>
              <a:srgbClr val="0000FF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567495" y="3934590"/>
              <a:ext cx="347071" cy="850992"/>
            </a:xfrm>
            <a:custGeom>
              <a:avLst/>
              <a:gdLst>
                <a:gd name="connsiteX0" fmla="*/ 0 w 347071"/>
                <a:gd name="connsiteY0" fmla="*/ 0 h 850992"/>
                <a:gd name="connsiteX1" fmla="*/ 3337 w 347071"/>
                <a:gd name="connsiteY1" fmla="*/ 497246 h 850992"/>
                <a:gd name="connsiteX2" fmla="*/ 347071 w 347071"/>
                <a:gd name="connsiteY2" fmla="*/ 850992 h 850992"/>
                <a:gd name="connsiteX3" fmla="*/ 347071 w 347071"/>
                <a:gd name="connsiteY3" fmla="*/ 343734 h 850992"/>
                <a:gd name="connsiteX4" fmla="*/ 0 w 347071"/>
                <a:gd name="connsiteY4" fmla="*/ 0 h 85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071" h="850992">
                  <a:moveTo>
                    <a:pt x="0" y="0"/>
                  </a:moveTo>
                  <a:cubicBezTo>
                    <a:pt x="1112" y="165749"/>
                    <a:pt x="2225" y="331497"/>
                    <a:pt x="3337" y="497246"/>
                  </a:cubicBezTo>
                  <a:lnTo>
                    <a:pt x="347071" y="850992"/>
                  </a:lnTo>
                  <a:lnTo>
                    <a:pt x="347071" y="3437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3564158" y="3927915"/>
              <a:ext cx="1865509" cy="353746"/>
            </a:xfrm>
            <a:custGeom>
              <a:avLst/>
              <a:gdLst>
                <a:gd name="connsiteX0" fmla="*/ 0 w 1865509"/>
                <a:gd name="connsiteY0" fmla="*/ 3338 h 353746"/>
                <a:gd name="connsiteX1" fmla="*/ 357083 w 1865509"/>
                <a:gd name="connsiteY1" fmla="*/ 350409 h 353746"/>
                <a:gd name="connsiteX2" fmla="*/ 1865509 w 1865509"/>
                <a:gd name="connsiteY2" fmla="*/ 353746 h 353746"/>
                <a:gd name="connsiteX3" fmla="*/ 1505089 w 1865509"/>
                <a:gd name="connsiteY3" fmla="*/ 0 h 353746"/>
                <a:gd name="connsiteX4" fmla="*/ 0 w 1865509"/>
                <a:gd name="connsiteY4" fmla="*/ 3338 h 35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5509" h="353746">
                  <a:moveTo>
                    <a:pt x="0" y="3338"/>
                  </a:moveTo>
                  <a:lnTo>
                    <a:pt x="357083" y="350409"/>
                  </a:lnTo>
                  <a:lnTo>
                    <a:pt x="1865509" y="353746"/>
                  </a:lnTo>
                  <a:lnTo>
                    <a:pt x="1505089" y="0"/>
                  </a:lnTo>
                  <a:lnTo>
                    <a:pt x="0" y="3338"/>
                  </a:lnTo>
                  <a:close/>
                </a:path>
              </a:pathLst>
            </a:custGeom>
            <a:solidFill>
              <a:srgbClr val="FF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067944" y="2852936"/>
            <a:ext cx="4868640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Tvoria  ho tri navzájom kolmé </a:t>
            </a:r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roviny,  </a:t>
            </a:r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ktoré</a:t>
            </a:r>
          </a:p>
          <a:p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nazývame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priemetové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roviny</a:t>
            </a:r>
            <a:r>
              <a:rPr lang="sr-Latn-RS" sz="2000" b="1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endParaRPr lang="sr-Latn-RS" sz="2000" b="1" dirty="0" smtClean="0">
              <a:solidFill>
                <a:schemeClr val="bg1"/>
              </a:solidFill>
              <a:latin typeface="Kindergarten" pitchFamily="2" charset="0"/>
            </a:endParaRPr>
          </a:p>
          <a:p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Priemet telesa na vodorovnej rovine </a:t>
            </a:r>
          </a:p>
          <a:p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sa nazýva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PÔDORYSŇA</a:t>
            </a:r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, na zadnej</a:t>
            </a:r>
          </a:p>
          <a:p>
            <a:r>
              <a:rPr lang="sr-Latn-RS" sz="2000" dirty="0" smtClean="0">
                <a:solidFill>
                  <a:schemeClr val="bg1"/>
                </a:solidFill>
                <a:latin typeface="Comic Sans MS" pitchFamily="66" charset="0"/>
              </a:rPr>
              <a:t>rovine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NÁRYSŇA</a:t>
            </a:r>
            <a:r>
              <a:rPr lang="sr-Latn-R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a na bočnej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Comic Sans MS" pitchFamily="66" charset="0"/>
              </a:rPr>
              <a:t>rovine</a:t>
            </a:r>
            <a:r>
              <a:rPr lang="sr-Latn-RS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r-Latn-R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BOKORYSŇA</a:t>
            </a:r>
            <a:r>
              <a:rPr lang="sr-Latn-R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.</a:t>
            </a:r>
            <a:r>
              <a:rPr lang="sr-Latn-R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43608" y="3517920"/>
            <a:ext cx="71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400" dirty="0" smtClean="0">
                <a:latin typeface="Kindergarten" pitchFamily="2" charset="0"/>
              </a:rPr>
              <a:t>NÁRYSŇA</a:t>
            </a:r>
            <a:endParaRPr lang="en-US" sz="1400" dirty="0">
              <a:latin typeface="Kindergarten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769610">
            <a:off x="2598068" y="3872843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400" b="1" dirty="0" smtClean="0">
                <a:latin typeface="Kindergarten" pitchFamily="2" charset="0"/>
              </a:rPr>
              <a:t>BOKORYSŇA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1763688" y="5318120"/>
            <a:ext cx="930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400" b="1" dirty="0" smtClean="0">
                <a:latin typeface="Kindergarten" pitchFamily="2" charset="0"/>
              </a:rPr>
              <a:t>PÔDORYSŇA</a:t>
            </a:r>
            <a:endParaRPr lang="en-US" sz="1400" b="1" dirty="0" smtClean="0">
              <a:latin typeface="Kindergarten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9000"/>
                            </p:stCondLst>
                            <p:childTnLst>
                              <p:par>
                                <p:cTn id="88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1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500"/>
                            </p:stCondLst>
                            <p:childTnLst>
                              <p:par>
                                <p:cTn id="16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1500"/>
                            </p:stCondLst>
                            <p:childTnLst>
                              <p:par>
                                <p:cTn id="170" presetID="26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6000"/>
                            </p:stCondLst>
                            <p:childTnLst>
                              <p:par>
                                <p:cTn id="2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7000"/>
                            </p:stCondLst>
                            <p:childTnLst>
                              <p:par>
                                <p:cTn id="2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620688"/>
            <a:ext cx="8246168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bg1"/>
                </a:solidFill>
                <a:latin typeface="Comic Sans MS" pitchFamily="66" charset="0"/>
              </a:rPr>
              <a:t>Postup kreslenia ortogonálnych (pravouhlých) </a:t>
            </a:r>
          </a:p>
          <a:p>
            <a:r>
              <a:rPr lang="sr-Latn-RS" sz="2800" b="1" dirty="0" smtClean="0">
                <a:solidFill>
                  <a:schemeClr val="bg1"/>
                </a:solidFill>
                <a:latin typeface="Comic Sans MS" pitchFamily="66" charset="0"/>
              </a:rPr>
              <a:t>priemetov:</a:t>
            </a:r>
          </a:p>
          <a:p>
            <a:endParaRPr lang="sr-Latn-RS" sz="20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Najprv nakreslíme </a:t>
            </a: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osi, </a:t>
            </a: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ktoré sa pretínajú.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Do prvého kvadrantu (hore vľavo) nakreslíme</a:t>
            </a:r>
          </a:p>
          <a:p>
            <a:pPr marL="457200" indent="-457200"/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    nárysňu.</a:t>
            </a:r>
          </a:p>
          <a:p>
            <a:pPr marL="457200" indent="-457200"/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3. Šírku predmetu prenesieme  dolu prerušovanými </a:t>
            </a:r>
          </a:p>
          <a:p>
            <a:pPr marL="457200" indent="-457200"/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    tenkými čiaročkami, aby sme dostali pôdorysňu.</a:t>
            </a:r>
          </a:p>
          <a:p>
            <a:pPr marL="457200" indent="-457200">
              <a:buAutoNum type="arabicPeriod" startAt="4"/>
            </a:pP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Výšku predmetu prenesieme z nárysne a šírku </a:t>
            </a:r>
            <a:r>
              <a:rPr lang="sr-Latn-RS" sz="2400" b="1" dirty="0">
                <a:solidFill>
                  <a:schemeClr val="bg1"/>
                </a:solidFill>
                <a:latin typeface="Comic Sans MS" pitchFamily="66" charset="0"/>
              </a:rPr>
              <a:t>z</a:t>
            </a: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endParaRPr lang="sr-Latn-R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/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    pôdorysne.Pomocou kružidla prenesieme šírku </a:t>
            </a:r>
          </a:p>
          <a:p>
            <a:pPr marL="457200" indent="-457200"/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    pôdorysne. Priesek čiar, tvorí vrcholy obdĺžnikov, </a:t>
            </a:r>
          </a:p>
          <a:p>
            <a:pPr marL="457200" indent="-457200"/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    </a:t>
            </a: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ktorý </a:t>
            </a:r>
            <a:r>
              <a:rPr lang="sr-Latn-RS" sz="2400" b="1" dirty="0" smtClean="0">
                <a:solidFill>
                  <a:schemeClr val="bg1"/>
                </a:solidFill>
                <a:latin typeface="Comic Sans MS" pitchFamily="66" charset="0"/>
              </a:rPr>
              <a:t>predstavuje bokorysňa.</a:t>
            </a:r>
            <a:endParaRPr lang="en-US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5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80056" y="500410"/>
            <a:ext cx="3786214" cy="292895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680056" y="3452738"/>
            <a:ext cx="5438775" cy="1657350"/>
          </a:xfrm>
          <a:custGeom>
            <a:avLst/>
            <a:gdLst>
              <a:gd name="connsiteX0" fmla="*/ 0 w 5438775"/>
              <a:gd name="connsiteY0" fmla="*/ 0 h 1657350"/>
              <a:gd name="connsiteX1" fmla="*/ 1666875 w 5438775"/>
              <a:gd name="connsiteY1" fmla="*/ 1657350 h 1657350"/>
              <a:gd name="connsiteX2" fmla="*/ 5438775 w 5438775"/>
              <a:gd name="connsiteY2" fmla="*/ 1647825 h 1657350"/>
              <a:gd name="connsiteX3" fmla="*/ 3790950 w 5438775"/>
              <a:gd name="connsiteY3" fmla="*/ 0 h 1657350"/>
              <a:gd name="connsiteX4" fmla="*/ 0 w 5438775"/>
              <a:gd name="connsiteY4" fmla="*/ 0 h 1657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38775" h="1657350">
                <a:moveTo>
                  <a:pt x="0" y="0"/>
                </a:moveTo>
                <a:lnTo>
                  <a:pt x="1666875" y="1657350"/>
                </a:lnTo>
                <a:lnTo>
                  <a:pt x="5438775" y="1647825"/>
                </a:lnTo>
                <a:lnTo>
                  <a:pt x="379095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nNNN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5496480" y="500410"/>
            <a:ext cx="1647825" cy="4581525"/>
          </a:xfrm>
          <a:custGeom>
            <a:avLst/>
            <a:gdLst>
              <a:gd name="connsiteX0" fmla="*/ 0 w 1647825"/>
              <a:gd name="connsiteY0" fmla="*/ 0 h 4581525"/>
              <a:gd name="connsiteX1" fmla="*/ 9525 w 1647825"/>
              <a:gd name="connsiteY1" fmla="*/ 2924175 h 4581525"/>
              <a:gd name="connsiteX2" fmla="*/ 1647825 w 1647825"/>
              <a:gd name="connsiteY2" fmla="*/ 4581525 h 4581525"/>
              <a:gd name="connsiteX3" fmla="*/ 1647825 w 1647825"/>
              <a:gd name="connsiteY3" fmla="*/ 1638300 h 4581525"/>
              <a:gd name="connsiteX4" fmla="*/ 0 w 1647825"/>
              <a:gd name="connsiteY4" fmla="*/ 0 h 4581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7825" h="4581525">
                <a:moveTo>
                  <a:pt x="0" y="0"/>
                </a:moveTo>
                <a:lnTo>
                  <a:pt x="9525" y="2924175"/>
                </a:lnTo>
                <a:lnTo>
                  <a:pt x="1647825" y="4581525"/>
                </a:lnTo>
                <a:lnTo>
                  <a:pt x="1647825" y="16383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3"/>
          <p:cNvGrpSpPr/>
          <p:nvPr/>
        </p:nvGrpSpPr>
        <p:grpSpPr>
          <a:xfrm>
            <a:off x="6660232" y="548680"/>
            <a:ext cx="1865509" cy="858407"/>
            <a:chOff x="3564158" y="3927915"/>
            <a:chExt cx="1865509" cy="858407"/>
          </a:xfrm>
        </p:grpSpPr>
        <p:sp>
          <p:nvSpPr>
            <p:cNvPr id="8" name="Rectangle 7"/>
            <p:cNvSpPr/>
            <p:nvPr/>
          </p:nvSpPr>
          <p:spPr>
            <a:xfrm>
              <a:off x="3922714" y="4286256"/>
              <a:ext cx="1506542" cy="500066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3567495" y="3934590"/>
              <a:ext cx="347071" cy="850992"/>
            </a:xfrm>
            <a:custGeom>
              <a:avLst/>
              <a:gdLst>
                <a:gd name="connsiteX0" fmla="*/ 0 w 347071"/>
                <a:gd name="connsiteY0" fmla="*/ 0 h 850992"/>
                <a:gd name="connsiteX1" fmla="*/ 3337 w 347071"/>
                <a:gd name="connsiteY1" fmla="*/ 497246 h 850992"/>
                <a:gd name="connsiteX2" fmla="*/ 347071 w 347071"/>
                <a:gd name="connsiteY2" fmla="*/ 850992 h 850992"/>
                <a:gd name="connsiteX3" fmla="*/ 347071 w 347071"/>
                <a:gd name="connsiteY3" fmla="*/ 343734 h 850992"/>
                <a:gd name="connsiteX4" fmla="*/ 0 w 347071"/>
                <a:gd name="connsiteY4" fmla="*/ 0 h 85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7071" h="850992">
                  <a:moveTo>
                    <a:pt x="0" y="0"/>
                  </a:moveTo>
                  <a:cubicBezTo>
                    <a:pt x="1112" y="165749"/>
                    <a:pt x="2225" y="331497"/>
                    <a:pt x="3337" y="497246"/>
                  </a:cubicBezTo>
                  <a:lnTo>
                    <a:pt x="347071" y="850992"/>
                  </a:lnTo>
                  <a:lnTo>
                    <a:pt x="347071" y="3437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33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564158" y="3927915"/>
              <a:ext cx="1865509" cy="353746"/>
            </a:xfrm>
            <a:custGeom>
              <a:avLst/>
              <a:gdLst>
                <a:gd name="connsiteX0" fmla="*/ 0 w 1865509"/>
                <a:gd name="connsiteY0" fmla="*/ 3338 h 353746"/>
                <a:gd name="connsiteX1" fmla="*/ 357083 w 1865509"/>
                <a:gd name="connsiteY1" fmla="*/ 350409 h 353746"/>
                <a:gd name="connsiteX2" fmla="*/ 1865509 w 1865509"/>
                <a:gd name="connsiteY2" fmla="*/ 353746 h 353746"/>
                <a:gd name="connsiteX3" fmla="*/ 1505089 w 1865509"/>
                <a:gd name="connsiteY3" fmla="*/ 0 h 353746"/>
                <a:gd name="connsiteX4" fmla="*/ 0 w 1865509"/>
                <a:gd name="connsiteY4" fmla="*/ 3338 h 35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65509" h="353746">
                  <a:moveTo>
                    <a:pt x="0" y="3338"/>
                  </a:moveTo>
                  <a:lnTo>
                    <a:pt x="357083" y="350409"/>
                  </a:lnTo>
                  <a:lnTo>
                    <a:pt x="1865509" y="353746"/>
                  </a:lnTo>
                  <a:lnTo>
                    <a:pt x="1505089" y="0"/>
                  </a:lnTo>
                  <a:lnTo>
                    <a:pt x="0" y="3338"/>
                  </a:lnTo>
                  <a:close/>
                </a:path>
              </a:pathLst>
            </a:custGeom>
            <a:solidFill>
              <a:srgbClr val="0066FF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2688168" y="1868562"/>
            <a:ext cx="1506542" cy="500066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64232" y="3956794"/>
            <a:ext cx="1865509" cy="353746"/>
          </a:xfrm>
          <a:custGeom>
            <a:avLst/>
            <a:gdLst>
              <a:gd name="connsiteX0" fmla="*/ 0 w 1865509"/>
              <a:gd name="connsiteY0" fmla="*/ 3338 h 353746"/>
              <a:gd name="connsiteX1" fmla="*/ 357083 w 1865509"/>
              <a:gd name="connsiteY1" fmla="*/ 350409 h 353746"/>
              <a:gd name="connsiteX2" fmla="*/ 1865509 w 1865509"/>
              <a:gd name="connsiteY2" fmla="*/ 353746 h 353746"/>
              <a:gd name="connsiteX3" fmla="*/ 1505089 w 1865509"/>
              <a:gd name="connsiteY3" fmla="*/ 0 h 353746"/>
              <a:gd name="connsiteX4" fmla="*/ 0 w 1865509"/>
              <a:gd name="connsiteY4" fmla="*/ 3338 h 353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65509" h="353746">
                <a:moveTo>
                  <a:pt x="0" y="3338"/>
                </a:moveTo>
                <a:lnTo>
                  <a:pt x="357083" y="350409"/>
                </a:lnTo>
                <a:lnTo>
                  <a:pt x="1865509" y="353746"/>
                </a:lnTo>
                <a:lnTo>
                  <a:pt x="1505089" y="0"/>
                </a:lnTo>
                <a:lnTo>
                  <a:pt x="0" y="3338"/>
                </a:lnTo>
                <a:close/>
              </a:path>
            </a:pathLst>
          </a:custGeom>
          <a:solidFill>
            <a:srgbClr val="0066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6072544" y="2444626"/>
            <a:ext cx="347071" cy="850992"/>
          </a:xfrm>
          <a:custGeom>
            <a:avLst/>
            <a:gdLst>
              <a:gd name="connsiteX0" fmla="*/ 0 w 347071"/>
              <a:gd name="connsiteY0" fmla="*/ 0 h 850992"/>
              <a:gd name="connsiteX1" fmla="*/ 3337 w 347071"/>
              <a:gd name="connsiteY1" fmla="*/ 497246 h 850992"/>
              <a:gd name="connsiteX2" fmla="*/ 347071 w 347071"/>
              <a:gd name="connsiteY2" fmla="*/ 850992 h 850992"/>
              <a:gd name="connsiteX3" fmla="*/ 347071 w 347071"/>
              <a:gd name="connsiteY3" fmla="*/ 343734 h 850992"/>
              <a:gd name="connsiteX4" fmla="*/ 0 w 347071"/>
              <a:gd name="connsiteY4" fmla="*/ 0 h 8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071" h="850992">
                <a:moveTo>
                  <a:pt x="0" y="0"/>
                </a:moveTo>
                <a:cubicBezTo>
                  <a:pt x="1112" y="165749"/>
                  <a:pt x="2225" y="331497"/>
                  <a:pt x="3337" y="497246"/>
                </a:cubicBezTo>
                <a:lnTo>
                  <a:pt x="347071" y="850992"/>
                </a:lnTo>
                <a:lnTo>
                  <a:pt x="347071" y="343734"/>
                </a:lnTo>
                <a:lnTo>
                  <a:pt x="0" y="0"/>
                </a:lnTo>
                <a:close/>
              </a:path>
            </a:pathLst>
          </a:custGeom>
          <a:solidFill>
            <a:srgbClr val="33CC33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688168" y="2372618"/>
            <a:ext cx="792088" cy="7920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88168" y="1868562"/>
            <a:ext cx="792088" cy="7920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00336" y="1868562"/>
            <a:ext cx="792088" cy="7920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136440" y="280466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36440" y="3308722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76400" y="2444626"/>
            <a:ext cx="1296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36440" y="2948682"/>
            <a:ext cx="9361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24272" y="3308722"/>
            <a:ext cx="9632" cy="101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136440" y="3308722"/>
            <a:ext cx="9632" cy="101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264232" y="2948682"/>
            <a:ext cx="9632" cy="1014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2" idx="3"/>
          </p:cNvCxnSpPr>
          <p:nvPr/>
        </p:nvCxnSpPr>
        <p:spPr>
          <a:xfrm flipH="1">
            <a:off x="4769321" y="3308722"/>
            <a:ext cx="7079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 descr="žlt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568528">
            <a:off x="5218717" y="3612964"/>
            <a:ext cx="860400" cy="573241"/>
          </a:xfrm>
          <a:prstGeom prst="rect">
            <a:avLst/>
          </a:prstGeom>
        </p:spPr>
      </p:pic>
      <p:pic>
        <p:nvPicPr>
          <p:cNvPr id="36" name="Picture 35" descr="zelena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824072" y="2732658"/>
            <a:ext cx="958552" cy="638635"/>
          </a:xfrm>
          <a:prstGeom prst="rect">
            <a:avLst/>
          </a:prstGeom>
        </p:spPr>
      </p:pic>
      <p:pic>
        <p:nvPicPr>
          <p:cNvPr id="37" name="Picture 36" descr="modra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>
            <a:off x="3699425" y="791819"/>
            <a:ext cx="860259" cy="573148"/>
          </a:xfrm>
          <a:prstGeom prst="rect">
            <a:avLst/>
          </a:prstGeom>
        </p:spPr>
      </p:pic>
      <p:cxnSp>
        <p:nvCxnSpPr>
          <p:cNvPr id="40" name="Straight Connector 39"/>
          <p:cNvCxnSpPr/>
          <p:nvPr/>
        </p:nvCxnSpPr>
        <p:spPr>
          <a:xfrm>
            <a:off x="4200336" y="2372618"/>
            <a:ext cx="72008" cy="720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18248344">
            <a:off x="5744939" y="4224364"/>
            <a:ext cx="813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Kindergarten" pitchFamily="2" charset="0"/>
              </a:rPr>
              <a:t>P</a:t>
            </a:r>
            <a:r>
              <a:rPr lang="sr-Latn-RS" b="1" dirty="0" smtClean="0">
                <a:latin typeface="Kindergarten" pitchFamily="2" charset="0"/>
              </a:rPr>
              <a:t>ohľad </a:t>
            </a:r>
          </a:p>
          <a:p>
            <a:r>
              <a:rPr lang="sr-Latn-RS" b="1" dirty="0" smtClean="0">
                <a:latin typeface="Kindergarten" pitchFamily="2" charset="0"/>
              </a:rPr>
              <a:t>spredu</a:t>
            </a:r>
            <a:endParaRPr lang="en-US" b="1" dirty="0">
              <a:latin typeface="Kindergarten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56320" y="1220490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Kindergarten" pitchFamily="2" charset="0"/>
              </a:rPr>
              <a:t>P</a:t>
            </a:r>
            <a:r>
              <a:rPr lang="sr-Latn-RS" b="1" dirty="0" smtClean="0">
                <a:latin typeface="Kindergarten" pitchFamily="2" charset="0"/>
              </a:rPr>
              <a:t>ohľad</a:t>
            </a:r>
          </a:p>
          <a:p>
            <a:r>
              <a:rPr lang="sr-Latn-RS" b="1" dirty="0" smtClean="0">
                <a:latin typeface="Kindergarten" pitchFamily="2" charset="0"/>
              </a:rPr>
              <a:t>zhora</a:t>
            </a:r>
            <a:endParaRPr lang="en-US" b="1" dirty="0">
              <a:latin typeface="Kindergarten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52064" y="2084586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b="1" dirty="0" smtClean="0">
                <a:latin typeface="Kindergarten" pitchFamily="2" charset="0"/>
              </a:rPr>
              <a:t>Pohľad</a:t>
            </a:r>
          </a:p>
          <a:p>
            <a:r>
              <a:rPr lang="sr-Latn-RS" b="1" dirty="0" smtClean="0">
                <a:latin typeface="Kindergarten" pitchFamily="2" charset="0"/>
              </a:rPr>
              <a:t>zboku</a:t>
            </a:r>
            <a:endParaRPr lang="en-US" b="1" dirty="0">
              <a:latin typeface="Kindergarten" pitchFamily="2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52064" y="500410"/>
            <a:ext cx="742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latin typeface="Kindergarten" pitchFamily="2" charset="0"/>
              </a:rPr>
              <a:t>NÁRYS</a:t>
            </a:r>
            <a:endParaRPr lang="en-US" sz="2400" b="1" dirty="0">
              <a:latin typeface="Kindergarten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rot="2890405">
            <a:off x="5415937" y="1043401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latin typeface="Kindergarten" pitchFamily="2" charset="0"/>
              </a:rPr>
              <a:t>BOKORYS</a:t>
            </a:r>
            <a:endParaRPr lang="en-US" sz="2400" b="1" dirty="0">
              <a:latin typeface="Kindergarten" pitchFamily="2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 rot="2768701">
            <a:off x="2540435" y="428537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400" b="1" dirty="0" smtClean="0">
                <a:latin typeface="Kindergarten" pitchFamily="2" charset="0"/>
              </a:rPr>
              <a:t>PÔDORYS</a:t>
            </a:r>
            <a:endParaRPr lang="en-US" sz="2400" b="1" dirty="0">
              <a:latin typeface="Kindergarten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63688" y="5733256"/>
            <a:ext cx="5849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b="1" dirty="0" smtClean="0">
                <a:solidFill>
                  <a:schemeClr val="bg1"/>
                </a:solidFill>
                <a:latin typeface="Kindergarten" pitchFamily="2" charset="0"/>
              </a:rPr>
              <a:t>POSTUP KRESLENIA ORTOGONÁLNYCH  PRIEMETOV</a:t>
            </a:r>
            <a:endParaRPr lang="en-US" sz="2800" b="1" dirty="0">
              <a:solidFill>
                <a:schemeClr val="bg1"/>
              </a:solidFill>
              <a:latin typeface="Kindergarten" pitchFamily="2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135 0.27801 L -0.00121 0.00486 " pathEditMode="relative" rAng="0" ptsTypes="AA">
                                      <p:cBhvr>
                                        <p:cTn id="29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-13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000"/>
                            </p:stCondLst>
                            <p:childTnLst>
                              <p:par>
                                <p:cTn id="31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36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000"/>
                            </p:stCondLst>
                            <p:childTnLst>
                              <p:par>
                                <p:cTn id="5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1000"/>
                            </p:stCondLst>
                            <p:childTnLst>
                              <p:par>
                                <p:cTn id="6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30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6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7000"/>
                            </p:stCondLst>
                            <p:childTnLst>
                              <p:par>
                                <p:cTn id="8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9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1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3500"/>
                            </p:stCondLst>
                            <p:childTnLst>
                              <p:par>
                                <p:cTn id="14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4500"/>
                            </p:stCondLst>
                            <p:childTnLst>
                              <p:par>
                                <p:cTn id="16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232 0.2625 L 5.27778E-6 3.7037E-7 " pathEditMode="relative" ptsTypes="AA">
                                      <p:cBhvr>
                                        <p:cTn id="1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7000"/>
                            </p:stCondLst>
                            <p:childTnLst>
                              <p:par>
                                <p:cTn id="1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38000"/>
                            </p:stCondLst>
                            <p:childTnLst>
                              <p:par>
                                <p:cTn id="17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9000"/>
                            </p:stCondLst>
                            <p:childTnLst>
                              <p:par>
                                <p:cTn id="17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1" grpId="0" animBg="1"/>
      <p:bldP spid="12" grpId="0" animBg="1"/>
      <p:bldP spid="13" grpId="0" animBg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5" grpId="0"/>
      <p:bldP spid="46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18169</TotalTime>
  <Words>625</Words>
  <Application>Microsoft Office PowerPoint</Application>
  <PresentationFormat>On-screen Show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PowerPoint Presentation</dc:title>
  <dc:creator>Windows User</dc:creator>
  <cp:lastModifiedBy>Dell</cp:lastModifiedBy>
  <cp:revision>77</cp:revision>
  <dcterms:created xsi:type="dcterms:W3CDTF">2011-05-07T15:33:03Z</dcterms:created>
  <dcterms:modified xsi:type="dcterms:W3CDTF">2018-01-11T13:14:59Z</dcterms:modified>
</cp:coreProperties>
</file>