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84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8750-15B2-4E16-9C9D-95F0B0C26C95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1F64-0DDB-4CA8-9593-55878088D4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AB5D-2EF2-49FC-B868-EFE9177335EA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EA72-5E39-49C4-8266-53519C550C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3071-14DD-4C82-AFDF-A42D4B5BA95B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9DCA-A31A-4FE8-A8CB-DA716AFC11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44C3-B717-4532-99FE-190E95F1E476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4B73-9A75-403D-83C2-C217467DE7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A9AF-C96E-4C2C-B5F5-CA32D2A5F6EF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002B-115F-42E9-A236-5312F4C421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6ADC-3181-47C6-A969-DA32BB9E9B8F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C5A6-DE37-420D-B853-A183F8CEA8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DE4E-3222-4A62-AFA1-367FDB8117F9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C80A-E869-45FE-BA27-E94EB98F0C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01CC-3E89-4D49-A171-1EA4E7C83D70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8252-C640-4B94-9463-0080E14358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5B68-02C6-4470-BD9B-FE4B998355B1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26AC-C2B3-4465-8C4D-5B7EC1B7C8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2FE4-AB5F-47AC-88D1-0F767988B92E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2013-EF59-4E7C-BDE6-8AAD59B1F5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283E-0410-4131-AFD3-B42039064222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3C05-567C-46CC-9F3B-13AE5970E5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92066-D5E0-45FB-A379-99C83F7F1FF5}" type="datetimeFigureOut">
              <a:rPr lang="en-US"/>
              <a:pPr>
                <a:defRPr/>
              </a:pPr>
              <a:t>1/11/2018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A4BC65-3C18-4B8B-817A-3A44573A66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NULL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&#268;erven&#233;%20jabl&#269;ko%20-%20M.%20Podhradsk&#225;%20&amp;%20R.%20&#268;anaky%20(&#318;udov&#225;%20piese&#328;)%20_HD%20720p_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cierne%20oci%20chodte%20spat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Zlatko%20Karlecik%20(%20BIMBO)%20-%20Tri%20dni%20ma%20nahanali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Pavel%20Piksades%20-%20Zalo%20Dievca%20Zalo%20Travu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Ludove%20piesne\Kvetn&#225;%20nede&#318;a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Pova&#382;anka%20Makov2010%20Pre&#353;porsk&#225;%20kas&#225;re&#328;.mp3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Ludove%20piesne\M.a&#381;.S.S.h.J.&#268;melika-Ej%20dolina%20dolina(mp3).mp3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Ludove%20piesne\Vst&#225;vajte%20pastieri.mp3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Ludove%20piesne\Ds%20Slavike%20-%20Sobota%20Nedela%20Dochodi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Rosi&#269;ka%20-%20Ej,%20rozmarin.avi.mp3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udove%20piesne\Tancuj,%20tancuj,%20vykr&#250;caj!%20(Slovak%20folk%20song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12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4313" y="500063"/>
            <a:ext cx="8201025" cy="1612900"/>
          </a:xfrm>
        </p:spPr>
        <p:txBody>
          <a:bodyPr/>
          <a:lstStyle/>
          <a:p>
            <a:r>
              <a:rPr lang="sk-SK" sz="8000" smtClean="0">
                <a:latin typeface="Mistral" pitchFamily="66" charset="0"/>
              </a:rPr>
              <a:t>Slovenské ľudové piesne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500688" y="4143375"/>
            <a:ext cx="3429000" cy="250031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Mistral" pitchFamily="66" charset="0"/>
              </a:rPr>
              <a:t>Heslo</a:t>
            </a:r>
            <a:r>
              <a:rPr lang="en-US" dirty="0" smtClean="0">
                <a:solidFill>
                  <a:schemeClr val="tx1"/>
                </a:solidFill>
                <a:latin typeface="Mistral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istral" pitchFamily="66" charset="0"/>
              </a:rPr>
              <a:t>Slovenske</a:t>
            </a:r>
            <a:r>
              <a:rPr lang="en-US" dirty="0" smtClean="0">
                <a:solidFill>
                  <a:schemeClr val="tx1"/>
                </a:solidFill>
                <a:latin typeface="Mistral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istral" pitchFamily="66" charset="0"/>
              </a:rPr>
              <a:t>ludove</a:t>
            </a:r>
            <a:r>
              <a:rPr lang="en-US" dirty="0" smtClean="0">
                <a:solidFill>
                  <a:schemeClr val="tx1"/>
                </a:solidFill>
                <a:latin typeface="Mistral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istral" pitchFamily="66" charset="0"/>
              </a:rPr>
              <a:t>piesne</a:t>
            </a:r>
            <a:endParaRPr lang="sk-SK" dirty="0" smtClean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5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Ľúbostné piesne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Červené jabĺčko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000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Červené jabĺčko v oblôčku mám, koho rada vidím, tomu ho dám.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[:A ja ťa, Janíčko, najradšej mám, tebe to červené jabĺčko dám.:]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 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Krájajte mi, mamko, drobný šalát, lebo ja nemôžem v noci spávať.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[:Len malú chvíľočku na svitaní, keď milý zanechá milovaní.:]</a:t>
            </a:r>
            <a:endParaRPr lang="en-US" sz="2700" smtClean="0">
              <a:latin typeface="Monotype Corsiva" pitchFamily="66" charset="0"/>
            </a:endParaRPr>
          </a:p>
          <a:p>
            <a:endParaRPr lang="sk-SK" smtClean="0"/>
          </a:p>
        </p:txBody>
      </p:sp>
      <p:pic>
        <p:nvPicPr>
          <p:cNvPr id="4" name="Červené jablčko - M. Podhradská &amp; R. Čanaky (ľudová pieseň) _HD 720p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1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Uspávanky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Čierné oči choďte spať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Čierne oči choďte spať</a:t>
            </a:r>
            <a:r>
              <a:rPr lang="en-US" sz="3500" dirty="0" smtClean="0">
                <a:latin typeface="Monotype Corsiva" pitchFamily="66" charset="0"/>
              </a:rPr>
              <a:t>, </a:t>
            </a:r>
            <a:endParaRPr lang="sk-SK" sz="35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smtClean="0">
                <a:latin typeface="Monotype Corsiva" pitchFamily="66" charset="0"/>
              </a:rPr>
              <a:t>[:</a:t>
            </a:r>
            <a:r>
              <a:rPr lang="sk-SK" sz="3500" dirty="0" smtClean="0">
                <a:latin typeface="Monotype Corsiva" pitchFamily="66" charset="0"/>
              </a:rPr>
              <a:t>čierne oči choďte spať, bo musíte ráno vstať</a:t>
            </a:r>
            <a:r>
              <a:rPr lang="en-US" sz="3500" dirty="0" smtClean="0">
                <a:latin typeface="Monotype Corsiva" pitchFamily="66" charset="0"/>
              </a:rPr>
              <a:t>,</a:t>
            </a:r>
            <a:r>
              <a:rPr lang="en-US" sz="3500" dirty="0">
                <a:latin typeface="Monotype Corsiva" pitchFamily="66" charset="0"/>
              </a:rPr>
              <a:t>  </a:t>
            </a:r>
            <a:endParaRPr lang="sk-SK" sz="35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bo musíte ráno vstať.:]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err="1">
                <a:latin typeface="Monotype Corsiva" pitchFamily="66" charset="0"/>
              </a:rPr>
              <a:t>Ráno</a:t>
            </a:r>
            <a:r>
              <a:rPr lang="en-US" sz="3500" dirty="0">
                <a:latin typeface="Monotype Corsiva" pitchFamily="66" charset="0"/>
              </a:rPr>
              <a:t>, </a:t>
            </a:r>
            <a:r>
              <a:rPr lang="en-US" sz="3500" dirty="0" err="1">
                <a:latin typeface="Monotype Corsiva" pitchFamily="66" charset="0"/>
              </a:rPr>
              <a:t>ráno</a:t>
            </a:r>
            <a:r>
              <a:rPr lang="en-US" sz="3500" dirty="0">
                <a:latin typeface="Monotype Corsiva" pitchFamily="66" charset="0"/>
              </a:rPr>
              <a:t>, </a:t>
            </a:r>
            <a:r>
              <a:rPr lang="en-US" sz="3500" dirty="0" err="1">
                <a:latin typeface="Monotype Corsiva" pitchFamily="66" charset="0"/>
              </a:rPr>
              <a:t>ráničko</a:t>
            </a:r>
            <a:r>
              <a:rPr lang="en-US" sz="3500" dirty="0">
                <a:latin typeface="Monotype Corsiva" pitchFamily="66" charset="0"/>
              </a:rPr>
              <a:t>, </a:t>
            </a:r>
            <a:endParaRPr lang="sk-SK" sz="35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 smtClean="0">
                <a:latin typeface="Monotype Corsiva" pitchFamily="66" charset="0"/>
              </a:rPr>
              <a:t>[:</a:t>
            </a:r>
            <a:r>
              <a:rPr lang="sk-SK" sz="3500" dirty="0" smtClean="0">
                <a:latin typeface="Monotype Corsiva" pitchFamily="66" charset="0"/>
              </a:rPr>
              <a:t>ráno, ráno, ráničko, skôr než výjde slniečko,</a:t>
            </a:r>
            <a:r>
              <a:rPr lang="en-US" sz="3500" dirty="0">
                <a:latin typeface="Monotype Corsiva" pitchFamily="66" charset="0"/>
              </a:rPr>
              <a:t>  </a:t>
            </a:r>
            <a:endParaRPr lang="sk-SK" sz="35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skôr než výjde slniečko.:]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Slniečko už vychodí,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[:slniečko už vychodí, a môj milý nechodí,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latin typeface="Monotype Corsiva" pitchFamily="66" charset="0"/>
              </a:rPr>
              <a:t>a môj milý nechodí.:]</a:t>
            </a:r>
            <a:endParaRPr lang="sk-SK" sz="3500" dirty="0">
              <a:latin typeface="Monotype Corsiva" pitchFamily="66" charset="0"/>
            </a:endParaRPr>
          </a:p>
        </p:txBody>
      </p:sp>
      <p:pic>
        <p:nvPicPr>
          <p:cNvPr id="4" name="cierne oci chodte sp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4000" t="-12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Zbojnícke piesne</a:t>
            </a:r>
            <a:br>
              <a:rPr lang="sk-SK" sz="4800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Tri dní ma naháňali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Tri dni ma naháňali,  ešte ma nedostáli.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en-US" sz="2700" smtClean="0">
                <a:latin typeface="Monotype Corsiva" pitchFamily="66" charset="0"/>
              </a:rPr>
              <a:t>[:</a:t>
            </a:r>
            <a:r>
              <a:rPr lang="sk-SK" sz="2700" smtClean="0">
                <a:latin typeface="Monotype Corsiva" pitchFamily="66" charset="0"/>
              </a:rPr>
              <a:t>Ešte ma tri dní budú, aj tak ma nedostanú.:]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 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Jáj Bože môj, prebože môj, čo som taký ovravený?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[:Ej, vzali ma do rečí, ej, kovačické ženy.:]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 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Ej, mohli by si radšej, ej, oplecká poplátať,</a:t>
            </a:r>
            <a:endParaRPr lang="en-US" sz="27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[:ej, ako v Kovačici, ej, klebety roznášať.:]</a:t>
            </a:r>
            <a:endParaRPr lang="en-US" sz="2700" smtClean="0">
              <a:latin typeface="Monotype Corsiva" pitchFamily="66" charset="0"/>
            </a:endParaRPr>
          </a:p>
          <a:p>
            <a:endParaRPr lang="sk-SK" smtClean="0"/>
          </a:p>
        </p:txBody>
      </p:sp>
      <p:pic>
        <p:nvPicPr>
          <p:cNvPr id="4" name="Zlatko Karlecik ( BIMBO) - Tri dni ma nahana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7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Pracovné piesne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Žalo dievča, žalo trávu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291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Žalo dievča, žalo trávu, </a:t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[:hej, žalo dievča, žalo trávu neďaleko Temešváru.:]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Keď nažalo, naviazalo, </a:t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[:hej, keď nažalo, naviazalo, na šuhajka zavolalo.:]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Šuhaj, šuhaj z druhej strany,  </a:t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[:hej, šuhaj, šuhaj z druhej strany, poď mi dvíhať batoh trávy.:]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Nech ti dvíha otec, mati, </a:t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[:hej, nech ti dvíha otec, mati, nechceli ťa za mňa dati:] 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4" name="Pavel Piksades - Zalo Dievca Zalo Trav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4000" t="-3000" r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300" dirty="0" smtClean="0">
                <a:latin typeface="Monotype Corsiva" pitchFamily="66" charset="0"/>
              </a:rPr>
              <a:t>Obradové piesne</a:t>
            </a:r>
            <a:r>
              <a:rPr lang="sk-SK" dirty="0" smtClean="0">
                <a:latin typeface="Monotype Corsiva" pitchFamily="66" charset="0"/>
              </a:rPr>
              <a:t/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Kvetná nedeľa</a:t>
            </a:r>
            <a:endParaRPr lang="sk-SK" dirty="0">
              <a:latin typeface="Monotype Corsiva" pitchFamily="66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5286375"/>
          </a:xfrm>
        </p:spPr>
        <p:txBody>
          <a:bodyPr/>
          <a:lstStyle/>
          <a:p>
            <a:r>
              <a:rPr lang="sk-SK" sz="2200" smtClean="0">
                <a:latin typeface="Times New Roman" pitchFamily="18" charset="0"/>
                <a:cs typeface="Times New Roman" pitchFamily="18" charset="0"/>
              </a:rPr>
              <a:t>Na Kvetnú nedeľu dievčatá išli po dedine a spievali:</a:t>
            </a: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Kvetná nedela, gde si klúče podela</a:t>
            </a:r>
            <a:r>
              <a:rPr lang="en-US" sz="2400" smtClean="0">
                <a:latin typeface="Monotype Corsiva" pitchFamily="66" charset="0"/>
              </a:rPr>
              <a:t>?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Dala som ich dala, svätému Jánu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aby odomkol zelenú bránu</a:t>
            </a:r>
            <a:r>
              <a:rPr lang="en-US" sz="2400" smtClean="0">
                <a:latin typeface="Monotype Corsiva" pitchFamily="66" charset="0"/>
              </a:rPr>
              <a:t>.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Zelená brána, vyše kolená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všelijaké</a:t>
            </a:r>
            <a:r>
              <a:rPr lang="en-US" sz="2400" smtClean="0">
                <a:latin typeface="Monotype Corsiva" pitchFamily="66" charset="0"/>
              </a:rPr>
              <a:t> kv</a:t>
            </a:r>
            <a:r>
              <a:rPr lang="sk-SK" sz="2400" smtClean="0">
                <a:latin typeface="Monotype Corsiva" pitchFamily="66" charset="0"/>
              </a:rPr>
              <a:t>i</a:t>
            </a:r>
            <a:r>
              <a:rPr lang="en-US" sz="2400" smtClean="0">
                <a:latin typeface="Monotype Corsiva" pitchFamily="66" charset="0"/>
              </a:rPr>
              <a:t>et</a:t>
            </a:r>
            <a:r>
              <a:rPr lang="sk-SK" sz="2400" smtClean="0">
                <a:latin typeface="Monotype Corsiva" pitchFamily="66" charset="0"/>
              </a:rPr>
              <a:t>k</a:t>
            </a:r>
            <a:r>
              <a:rPr lang="en-US" sz="2400" smtClean="0">
                <a:latin typeface="Monotype Corsiva" pitchFamily="66" charset="0"/>
              </a:rPr>
              <a:t>y, </a:t>
            </a:r>
            <a:r>
              <a:rPr lang="sk-SK" sz="2400" smtClean="0">
                <a:latin typeface="Monotype Corsiva" pitchFamily="66" charset="0"/>
              </a:rPr>
              <a:t>drobná ľalia</a:t>
            </a:r>
            <a:r>
              <a:rPr lang="en-US" sz="2400" smtClean="0">
                <a:latin typeface="Monotype Corsiva" pitchFamily="66" charset="0"/>
              </a:rPr>
              <a:t>.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sedí pani v koši,o vajíčko prosí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dajte mi, dajte jedno alebo dve</a:t>
            </a:r>
            <a:r>
              <a:rPr lang="en-US" sz="2400" smtClean="0">
                <a:latin typeface="Monotype Corsiva" pitchFamily="66" charset="0"/>
              </a:rPr>
              <a:t>, 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keď</a:t>
            </a:r>
            <a:r>
              <a:rPr lang="en-US" sz="2400" smtClean="0">
                <a:latin typeface="Monotype Corsiva" pitchFamily="66" charset="0"/>
              </a:rPr>
              <a:t> </a:t>
            </a:r>
            <a:r>
              <a:rPr lang="sk-SK" sz="2400" smtClean="0">
                <a:latin typeface="Monotype Corsiva" pitchFamily="66" charset="0"/>
              </a:rPr>
              <a:t>mi nedáte,budeme vám strechu</a:t>
            </a: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drať a okná vybijať,nebudú vám</a:t>
            </a: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malé deti spať</a:t>
            </a:r>
            <a:r>
              <a:rPr lang="en-US" sz="2400" smtClean="0">
                <a:latin typeface="Monotype Corsiva" pitchFamily="66" charset="0"/>
              </a:rPr>
              <a:t>.</a:t>
            </a:r>
            <a:endParaRPr lang="sk-SK" sz="2400" smtClean="0">
              <a:latin typeface="Monotype Corsiva" pitchFamily="66" charset="0"/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Čí je toto nový dom,podopret</a:t>
            </a:r>
            <a:r>
              <a:rPr lang="en-US" sz="2400" smtClean="0">
                <a:latin typeface="Monotype Corsiva" pitchFamily="66" charset="0"/>
              </a:rPr>
              <a:t>ý</a:t>
            </a:r>
            <a:r>
              <a:rPr lang="sk-SK" sz="2400" smtClean="0">
                <a:latin typeface="Monotype Corsiva" pitchFamily="66" charset="0"/>
              </a:rPr>
              <a:t> polenom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Monotype Corsiva" pitchFamily="66" charset="0"/>
              </a:rPr>
              <a:t>a s </a:t>
            </a:r>
            <a:r>
              <a:rPr lang="sk-SK" sz="2400" smtClean="0">
                <a:latin typeface="Monotype Corsiva" pitchFamily="66" charset="0"/>
              </a:rPr>
              <a:t>páleným poliaty, pupáčkami obitý</a:t>
            </a:r>
            <a:r>
              <a:rPr lang="en-US" sz="2400" smtClean="0">
                <a:latin typeface="Monotype Corsiva" pitchFamily="66" charset="0"/>
              </a:rPr>
              <a:t>.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Dajte, nám dajte, malovanô vajce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latin typeface="Monotype Corsiva" pitchFamily="66" charset="0"/>
              </a:rPr>
              <a:t>A </a:t>
            </a:r>
            <a:r>
              <a:rPr lang="sk-SK" sz="2400" smtClean="0">
                <a:latin typeface="Monotype Corsiva" pitchFamily="66" charset="0"/>
              </a:rPr>
              <a:t>keď nám </a:t>
            </a:r>
            <a:r>
              <a:rPr lang="en-US" sz="2400" smtClean="0">
                <a:latin typeface="Monotype Corsiva" pitchFamily="66" charset="0"/>
              </a:rPr>
              <a:t>ho </a:t>
            </a:r>
            <a:r>
              <a:rPr lang="sk-SK" sz="2400" smtClean="0">
                <a:latin typeface="Monotype Corsiva" pitchFamily="66" charset="0"/>
              </a:rPr>
              <a:t>nedáte, nebudú vám sliepky niesť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Nebudú vám husi gágať, ani sliepky kotkodákať</a:t>
            </a:r>
            <a:r>
              <a:rPr lang="en-US" sz="2400" smtClean="0">
                <a:latin typeface="Monotype Corsiva" pitchFamily="66" charset="0"/>
              </a:rPr>
              <a:t>,</a:t>
            </a:r>
            <a:endParaRPr lang="sk-SK" sz="24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sk-SK" sz="2400" smtClean="0">
                <a:latin typeface="Monotype Corsiva" pitchFamily="66" charset="0"/>
              </a:rPr>
              <a:t>Budeme vám steni šúpať, nebudú vám deti čušať</a:t>
            </a:r>
            <a:r>
              <a:rPr lang="en-US" sz="2400" smtClean="0">
                <a:latin typeface="Monotype Corsiva" pitchFamily="66" charset="0"/>
              </a:rPr>
              <a:t>, </a:t>
            </a:r>
            <a:br>
              <a:rPr lang="en-US" sz="2400" smtClean="0">
                <a:latin typeface="Monotype Corsiva" pitchFamily="66" charset="0"/>
              </a:rPr>
            </a:br>
            <a:r>
              <a:rPr lang="sk-SK" sz="2400" smtClean="0">
                <a:latin typeface="Monotype Corsiva" pitchFamily="66" charset="0"/>
              </a:rPr>
              <a:t>musíte ich kolísať</a:t>
            </a:r>
            <a:r>
              <a:rPr lang="en-US" sz="2400" smtClean="0">
                <a:latin typeface="Monotype Corsiva" pitchFamily="66" charset="0"/>
              </a:rPr>
              <a:t>.</a:t>
            </a:r>
            <a:endParaRPr lang="sk-SK" sz="2400" smtClean="0">
              <a:latin typeface="Monotype Corsiva" pitchFamily="66" charset="0"/>
            </a:endParaRPr>
          </a:p>
        </p:txBody>
      </p:sp>
      <p:pic>
        <p:nvPicPr>
          <p:cNvPr id="5" name="Kvetná nedeľ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4000" t="-3000" r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625975"/>
          </a:xfrm>
        </p:spPr>
        <p:txBody>
          <a:bodyPr/>
          <a:lstStyle/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k-SK" sz="2700" smtClean="0">
                <a:latin typeface="Times New Roman" pitchFamily="18" charset="0"/>
                <a:cs typeface="Times New Roman" pitchFamily="18" charset="0"/>
              </a:rPr>
              <a:t>vyzdobených košíkov ich gazdiné obdarúvali vajíčkami so slovami:</a:t>
            </a:r>
            <a:br>
              <a:rPr lang="sk-SK" sz="270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700" smtClean="0">
                <a:latin typeface="Times New Roman" pitchFamily="18" charset="0"/>
                <a:cs typeface="Times New Roman" pitchFamily="18" charset="0"/>
              </a:rPr>
              <a:t>- Náá, aby ste mali pre polievačov a príďte aj na rok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27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700" smtClean="0">
                <a:latin typeface="Times New Roman" pitchFamily="18" charset="0"/>
                <a:cs typeface="Times New Roman" pitchFamily="18" charset="0"/>
              </a:rPr>
              <a:t>Dievčatá odpovedali: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Times New Roman" pitchFamily="18" charset="0"/>
                <a:cs typeface="Times New Roman" pitchFamily="18" charset="0"/>
              </a:rPr>
              <a:t>- Ďakujeme a zbohom ostávajte!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0188"/>
            <a:ext cx="4038600" cy="4625975"/>
          </a:xfrm>
        </p:spPr>
        <p:txBody>
          <a:bodyPr/>
          <a:lstStyle/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700" smtClean="0">
                <a:latin typeface="Times New Roman" pitchFamily="18" charset="0"/>
                <a:cs typeface="Times New Roman" pitchFamily="18" charset="0"/>
              </a:rPr>
              <a:t>ri odchode zasa spievali: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Kvetná nedeľa, kde si kľúče podela, 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ta dala som, ta dala, svätému Ďurovi, 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aby pole odomykal, aby tráva rástla. 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Tráva je zelená až po vyše kolená.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300" dirty="0" smtClean="0">
                <a:latin typeface="Monotype Corsiva" pitchFamily="66" charset="0"/>
              </a:rPr>
              <a:t>Regrútske a vojenské piesne</a:t>
            </a:r>
            <a:r>
              <a:rPr lang="sk-SK" dirty="0" smtClean="0">
                <a:latin typeface="Monotype Corsiva" pitchFamily="66" charset="0"/>
              </a:rPr>
              <a:t/>
            </a:r>
            <a:br>
              <a:rPr lang="sk-SK" dirty="0" smtClean="0">
                <a:latin typeface="Monotype Corsiva" pitchFamily="66" charset="0"/>
              </a:rPr>
            </a:br>
            <a:r>
              <a:rPr lang="sk-SK" dirty="0" smtClean="0">
                <a:latin typeface="Monotype Corsiva" pitchFamily="66" charset="0"/>
              </a:rPr>
              <a:t>Prešporská kasáreň</a:t>
            </a:r>
            <a:endParaRPr lang="sk-SK" dirty="0">
              <a:latin typeface="Monotype Corsiva" pitchFamily="66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Prešporská kasáreň maľovaná, 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chlapci ju maľujú pesničkama.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[:Chlapci pesničkama, dievčence slzama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prešporská kasáreň maľovaná.:]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Prešporská kasáreň, široký dvor,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po ňom sa prechádza Slovák edom,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[:Po ňom sa prechádza, prežalostne plače,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až sa tá kasáreň celá trasie.:]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Počkajte, dievčence uvidíte, 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bude nás rukovať na tisíce.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[: Vy budete plakať, my budeme skákať,</a:t>
            </a:r>
          </a:p>
          <a:p>
            <a:pPr>
              <a:buFont typeface="Arial" charset="0"/>
              <a:buNone/>
            </a:pPr>
            <a:r>
              <a:rPr lang="sk-SK" sz="2200" smtClean="0">
                <a:latin typeface="Monotype Corsiva" pitchFamily="66" charset="0"/>
              </a:rPr>
              <a:t>v Prešporskej kasárni pri muzike.:]</a:t>
            </a:r>
          </a:p>
        </p:txBody>
      </p:sp>
      <p:pic>
        <p:nvPicPr>
          <p:cNvPr id="4" name="Považanka Makov2010 Prešporská kasáre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3000" t="-13000" r="-2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Žartovné piesne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Ej, dolina, dolina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038600" cy="41259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Poslali ma sečku kosiť,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ja som išiel Anku prosiť.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32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atin typeface="Monotype Corsiva" pitchFamily="66" charset="0"/>
              </a:rPr>
              <a:t>REF</a:t>
            </a:r>
            <a:r>
              <a:rPr lang="en-US" sz="3200" dirty="0">
                <a:latin typeface="Monotype Corsiva" pitchFamily="66" charset="0"/>
              </a:rPr>
              <a:t>:</a:t>
            </a:r>
            <a:br>
              <a:rPr lang="en-US" sz="3200" dirty="0">
                <a:latin typeface="Monotype Corsiva" pitchFamily="66" charset="0"/>
              </a:rPr>
            </a:br>
            <a:r>
              <a:rPr lang="sk-SK" sz="3200" dirty="0" smtClean="0">
                <a:latin typeface="Monotype Corsiva" pitchFamily="66" charset="0"/>
              </a:rPr>
              <a:t>Ej dolina, dolina,</a:t>
            </a:r>
            <a:br>
              <a:rPr lang="sk-SK" sz="3200" dirty="0" smtClean="0">
                <a:latin typeface="Monotype Corsiva" pitchFamily="66" charset="0"/>
              </a:rPr>
            </a:br>
            <a:r>
              <a:rPr lang="sk-SK" sz="3200" dirty="0" smtClean="0">
                <a:latin typeface="Monotype Corsiva" pitchFamily="66" charset="0"/>
              </a:rPr>
              <a:t>na doline sud vína</a:t>
            </a:r>
            <a:br>
              <a:rPr lang="sk-SK" sz="3200" dirty="0" smtClean="0">
                <a:latin typeface="Monotype Corsiva" pitchFamily="66" charset="0"/>
              </a:rPr>
            </a:br>
            <a:r>
              <a:rPr lang="sk-SK" sz="3200" dirty="0" smtClean="0">
                <a:latin typeface="Monotype Corsiva" pitchFamily="66" charset="0"/>
              </a:rPr>
              <a:t>a Slováci z neho pijú</a:t>
            </a:r>
            <a:br>
              <a:rPr lang="sk-SK" sz="3200" dirty="0" smtClean="0">
                <a:latin typeface="Monotype Corsiva" pitchFamily="66" charset="0"/>
              </a:rPr>
            </a:br>
            <a:r>
              <a:rPr lang="sk-SK" sz="3200" dirty="0" smtClean="0">
                <a:latin typeface="Monotype Corsiva" pitchFamily="66" charset="0"/>
              </a:rPr>
              <a:t>jak jedna rodina</a:t>
            </a:r>
            <a:r>
              <a:rPr lang="en-US" sz="3200" dirty="0" smtClean="0">
                <a:latin typeface="Monotype Corsiva" pitchFamily="66" charset="0"/>
              </a:rPr>
              <a:t>.</a:t>
            </a:r>
            <a:endParaRPr lang="sk-SK" sz="3200" dirty="0">
              <a:latin typeface="Monotype Corsiva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4038600" cy="41259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Sečka bola pokosená,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Anka bola vyprosená</a:t>
            </a:r>
            <a:r>
              <a:rPr lang="en-US" sz="3200" dirty="0" smtClean="0">
                <a:latin typeface="Monotype Corsiva" pitchFamily="66" charset="0"/>
              </a:rPr>
              <a:t>.</a:t>
            </a:r>
            <a:endParaRPr lang="en-US" sz="3200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Monotype Corsiva" pitchFamily="66" charset="0"/>
              </a:rPr>
              <a:t>REF.: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Sečka bola pohrabaná,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Monotype Corsiva" pitchFamily="66" charset="0"/>
              </a:rPr>
              <a:t>Anka bola pobozkaná</a:t>
            </a:r>
            <a:r>
              <a:rPr lang="en-US" sz="3200" dirty="0" smtClean="0">
                <a:latin typeface="Monotype Corsiva" pitchFamily="66" charset="0"/>
              </a:rPr>
              <a:t>.</a:t>
            </a:r>
            <a:endParaRPr lang="en-US" sz="3200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Monotype Corsiva" pitchFamily="66" charset="0"/>
              </a:rPr>
              <a:t>REF</a:t>
            </a:r>
            <a:r>
              <a:rPr lang="en-US" sz="3200" dirty="0" smtClean="0">
                <a:latin typeface="Monotype Corsiva" pitchFamily="66" charset="0"/>
              </a:rPr>
              <a:t>.:</a:t>
            </a: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7" name="M.aŽ.S.S.h.J.Čmelika-Ej dolina dolina(mp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5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500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Koledy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Vstávajte pastieri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38"/>
            <a:ext cx="4038600" cy="4714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Vstávajte pastieri berte s</a:t>
            </a:r>
            <a:r>
              <a:rPr lang="en-US" dirty="0" smtClean="0">
                <a:latin typeface="Monotype Corsiva" pitchFamily="66" charset="0"/>
              </a:rPr>
              <a:t>a </a:t>
            </a:r>
            <a:r>
              <a:rPr lang="sk-SK" dirty="0" smtClean="0">
                <a:latin typeface="Monotype Corsiva" pitchFamily="66" charset="0"/>
              </a:rPr>
              <a:t>hor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Aká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to </a:t>
            </a:r>
            <a:r>
              <a:rPr lang="sk-SK" dirty="0" smtClean="0">
                <a:latin typeface="Monotype Corsiva" pitchFamily="66" charset="0"/>
              </a:rPr>
              <a:t>novina dajte pozor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Aké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to </a:t>
            </a:r>
            <a:r>
              <a:rPr lang="sk-SK" dirty="0" smtClean="0">
                <a:latin typeface="Monotype Corsiva" pitchFamily="66" charset="0"/>
              </a:rPr>
              <a:t>zázraky javia sa na nebi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Nikdy som nevidel, jak som</a:t>
            </a:r>
            <a:r>
              <a:rPr lang="en-US" dirty="0" smtClean="0">
                <a:latin typeface="Monotype Corsiva" pitchFamily="66" charset="0"/>
              </a:rPr>
              <a:t> s</a:t>
            </a:r>
            <a:r>
              <a:rPr lang="sk-SK" dirty="0" smtClean="0">
                <a:latin typeface="Monotype Corsiva" pitchFamily="66" charset="0"/>
              </a:rPr>
              <a:t>tarý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Na </a:t>
            </a:r>
            <a:r>
              <a:rPr lang="sk-SK" dirty="0" smtClean="0">
                <a:latin typeface="Monotype Corsiva" pitchFamily="66" charset="0"/>
              </a:rPr>
              <a:t>nebi vysokom takej žiary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Len </a:t>
            </a:r>
            <a:r>
              <a:rPr lang="sk-SK" dirty="0" smtClean="0">
                <a:latin typeface="Monotype Corsiva" pitchFamily="66" charset="0"/>
              </a:rPr>
              <a:t>sa </a:t>
            </a:r>
            <a:r>
              <a:rPr lang="en-US" dirty="0" smtClean="0">
                <a:latin typeface="Monotype Corsiva" pitchFamily="66" charset="0"/>
              </a:rPr>
              <a:t>ma </a:t>
            </a:r>
            <a:r>
              <a:rPr lang="sk-SK" dirty="0" smtClean="0">
                <a:latin typeface="Monotype Corsiva" pitchFamily="66" charset="0"/>
              </a:rPr>
              <a:t>nebojte pastuškovia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Prichádzam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k </a:t>
            </a:r>
            <a:r>
              <a:rPr lang="sk-SK" dirty="0" smtClean="0">
                <a:latin typeface="Monotype Corsiva" pitchFamily="66" charset="0"/>
              </a:rPr>
              <a:t>vám ako </a:t>
            </a:r>
            <a:r>
              <a:rPr lang="en-US" dirty="0" smtClean="0">
                <a:latin typeface="Monotype Corsiva" pitchFamily="66" charset="0"/>
              </a:rPr>
              <a:t>an</a:t>
            </a:r>
            <a:r>
              <a:rPr lang="sk-SK" dirty="0" smtClean="0">
                <a:latin typeface="Monotype Corsiva" pitchFamily="66" charset="0"/>
              </a:rPr>
              <a:t>je</a:t>
            </a:r>
            <a:r>
              <a:rPr lang="en-US" dirty="0" smtClean="0">
                <a:latin typeface="Monotype Corsiva" pitchFamily="66" charset="0"/>
              </a:rPr>
              <a:t>l </a:t>
            </a:r>
            <a:r>
              <a:rPr lang="sk-SK" dirty="0" smtClean="0">
                <a:latin typeface="Monotype Corsiva" pitchFamily="66" charset="0"/>
              </a:rPr>
              <a:t>slova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Aby som vám zvestil, že sa vám narodil</a:t>
            </a:r>
            <a:endParaRPr lang="sk-SK" dirty="0">
              <a:latin typeface="Monotype Corsiva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038600" cy="4714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Mesiáš v Betléme, Ježiš malý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K</a:t>
            </a:r>
            <a:r>
              <a:rPr lang="sk-SK" dirty="0" smtClean="0">
                <a:latin typeface="Monotype Corsiva" pitchFamily="66" charset="0"/>
              </a:rPr>
              <a:t>torého oddávna ste čakali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I</a:t>
            </a:r>
            <a:r>
              <a:rPr lang="sk-SK" dirty="0" smtClean="0">
                <a:latin typeface="Monotype Corsiva" pitchFamily="66" charset="0"/>
              </a:rPr>
              <a:t>ďte a najdete Kráľa kráľov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J</a:t>
            </a:r>
            <a:r>
              <a:rPr lang="sk-SK" dirty="0" smtClean="0">
                <a:latin typeface="Monotype Corsiva" pitchFamily="66" charset="0"/>
              </a:rPr>
              <a:t>ežíška malého, Pána pánov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V </a:t>
            </a:r>
            <a:r>
              <a:rPr lang="sk-SK" dirty="0" smtClean="0">
                <a:latin typeface="Monotype Corsiva" pitchFamily="66" charset="0"/>
              </a:rPr>
              <a:t>metečku Betléme, v jašličkách na slame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L</a:t>
            </a:r>
            <a:r>
              <a:rPr lang="sk-SK" dirty="0" smtClean="0">
                <a:latin typeface="Monotype Corsiva" pitchFamily="66" charset="0"/>
              </a:rPr>
              <a:t>eží náš Spasiteľ narodený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V </a:t>
            </a:r>
            <a:r>
              <a:rPr lang="sk-SK" dirty="0" smtClean="0">
                <a:latin typeface="Monotype Corsiva" pitchFamily="66" charset="0"/>
              </a:rPr>
              <a:t>chudobných plienočkách položený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5" name="Vstávajte pastie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3000" t="-10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800" dirty="0" smtClean="0">
                <a:latin typeface="Monotype Corsiva" pitchFamily="66" charset="0"/>
              </a:rPr>
              <a:t>Zľudovené piesne</a:t>
            </a:r>
            <a:r>
              <a:rPr lang="sk-SK" dirty="0" smtClean="0">
                <a:latin typeface="Monotype Corsiva" pitchFamily="66" charset="0"/>
              </a:rPr>
              <a:t/>
            </a:r>
            <a:br>
              <a:rPr lang="sk-SK" dirty="0" smtClean="0">
                <a:latin typeface="Monotype Corsiva" pitchFamily="66" charset="0"/>
              </a:rPr>
            </a:br>
            <a:r>
              <a:rPr lang="sk-SK" sz="4000" dirty="0" smtClean="0">
                <a:latin typeface="Monotype Corsiva" pitchFamily="66" charset="0"/>
              </a:rPr>
              <a:t>Sobota, nedeľa dochodí</a:t>
            </a:r>
            <a:endParaRPr lang="sk-SK" sz="40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13"/>
            <a:ext cx="4038600" cy="4643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Sobota, nedeľa dochodí,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ten môj najmilejší nechodí,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[:už ma nemiluje, už ma nemiluje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už sa z inou vodí.:]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dirty="0"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Čo si mi môj milý poviedal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keď si mi za lásku sľuboval?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700" dirty="0" smtClean="0">
                <a:latin typeface="Monotype Corsiva" pitchFamily="66" charset="0"/>
              </a:rPr>
              <a:t>[:že ma nezanaháš, že ma nezanaháš,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7375"/>
            <a:ext cx="4038600" cy="4786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rúčku si mi podal.:]</a:t>
            </a:r>
          </a:p>
          <a:p>
            <a:pPr>
              <a:buFont typeface="Arial" charset="0"/>
              <a:buNone/>
            </a:pPr>
            <a:r>
              <a:rPr lang="en-US" sz="2700" smtClean="0">
                <a:latin typeface="Monotype Corsiva" pitchFamily="66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A teraz už viacej nechodíš,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už druhej to isté hovoríš.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[:Počkaj obanuješ, počkaj obanuješ,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keď sa neoženíš.:]</a:t>
            </a:r>
          </a:p>
          <a:p>
            <a:pPr>
              <a:buFont typeface="Arial" charset="0"/>
              <a:buNone/>
            </a:pPr>
            <a:r>
              <a:rPr lang="en-US" sz="2700" smtClean="0">
                <a:latin typeface="Monotype Corsiva" pitchFamily="66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sk-SK" sz="2700" smtClean="0">
                <a:latin typeface="Monotype Corsiva" pitchFamily="66" charset="0"/>
              </a:rPr>
              <a:t>Text a hudba: Juraj Nemček</a:t>
            </a:r>
            <a:endParaRPr lang="en-US" sz="2700" smtClean="0">
              <a:latin typeface="Monotype Corsiva" pitchFamily="66" charset="0"/>
            </a:endParaRPr>
          </a:p>
        </p:txBody>
      </p:sp>
      <p:pic>
        <p:nvPicPr>
          <p:cNvPr id="5" name="Ds Slavike - Sobota Nedela Docho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3000" t="-38000" r="-3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smtClean="0">
                <a:latin typeface="Monotype Corsiva" pitchFamily="66" charset="0"/>
              </a:rPr>
              <a:t>Ľudové piesne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Ľudová slovesnosť je tvorba ľudu. Vytvárala sa dávno pred vznikom písanej literatúry a šírila sa ústnym podaním a jej autori sú neznámi. 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Ľudová slovesnosť je súčasťou ľudovej kultúry.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0000" t="-10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Zberatelia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Za to, že sa nám ľudové piesne zachovali dodnes, vďačíme zberateľom, ktorí putovali medzi ľudom, zbierali a zapisovali piesne a vydali ich knižne</a:t>
            </a:r>
            <a:r>
              <a:rPr lang="en-US" sz="4000" smtClean="0">
                <a:latin typeface="Monotype Corsiva" pitchFamily="66" charset="0"/>
              </a:rPr>
              <a:t>.</a:t>
            </a:r>
            <a:endParaRPr lang="sk-SK" sz="4000" smtClean="0">
              <a:latin typeface="Monotype Corsiva" pitchFamily="66" charset="0"/>
            </a:endParaRPr>
          </a:p>
          <a:p>
            <a:pPr algn="just"/>
            <a:r>
              <a:rPr lang="sk-SK" sz="4000" smtClean="0">
                <a:latin typeface="Monotype Corsiva" pitchFamily="66" charset="0"/>
              </a:rPr>
              <a:t>Medzi najvýznamnejších zberateľov ľudových piesní na Slovensku patria Ján Kollár a Emil </a:t>
            </a:r>
            <a:r>
              <a:rPr lang="en-US" sz="4000" smtClean="0">
                <a:latin typeface="Monotype Corsiva" pitchFamily="66" charset="0"/>
              </a:rPr>
              <a:t>Hula. </a:t>
            </a:r>
          </a:p>
        </p:txBody>
      </p:sp>
      <p:pic>
        <p:nvPicPr>
          <p:cNvPr id="4" name="Rosička - Ej, rozmarin.a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000"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Monotype Corsiva" pitchFamily="66" charset="0"/>
              </a:rPr>
              <a:t>Ľudové </a:t>
            </a:r>
            <a:r>
              <a:rPr lang="sk-SK" dirty="0" smtClean="0">
                <a:latin typeface="Monotype Corsiva" pitchFamily="66" charset="0"/>
              </a:rPr>
              <a:t>piesne vojvodinských Slovákov zbierali:</a:t>
            </a:r>
            <a:endParaRPr lang="sk-SK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/>
          <a:lstStyle/>
          <a:p>
            <a:pPr algn="just"/>
            <a:r>
              <a:rPr lang="sk-SK" sz="3500" dirty="0" smtClean="0">
                <a:latin typeface="Monotype Corsiva" pitchFamily="66" charset="0"/>
              </a:rPr>
              <a:t>Ján Kmeť, </a:t>
            </a:r>
            <a:r>
              <a:rPr lang="sk-SK" sz="3500" dirty="0" smtClean="0">
                <a:latin typeface="Monotype Corsiva" pitchFamily="66" charset="0"/>
              </a:rPr>
              <a:t>ktorý zozbierané </a:t>
            </a:r>
            <a:r>
              <a:rPr lang="sk-SK" sz="3500" dirty="0" smtClean="0">
                <a:latin typeface="Monotype Corsiva" pitchFamily="66" charset="0"/>
              </a:rPr>
              <a:t>piesne nevydal knižne, ale svoje dielo nechal do daru múzeu Vojvodiny</a:t>
            </a:r>
            <a:r>
              <a:rPr lang="en-US" sz="3500" dirty="0" smtClean="0">
                <a:latin typeface="Monotype Corsiva" pitchFamily="66" charset="0"/>
              </a:rPr>
              <a:t>, </a:t>
            </a:r>
            <a:endParaRPr lang="sk-SK" sz="3500" dirty="0" smtClean="0">
              <a:latin typeface="Monotype Corsiva" pitchFamily="66" charset="0"/>
            </a:endParaRPr>
          </a:p>
          <a:p>
            <a:pPr algn="just"/>
            <a:r>
              <a:rPr lang="sk-SK" sz="3500" dirty="0" smtClean="0">
                <a:latin typeface="Monotype Corsiva" pitchFamily="66" charset="0"/>
              </a:rPr>
              <a:t>Juraj Ferík st., ktorý vydal zbierku </a:t>
            </a:r>
            <a:r>
              <a:rPr lang="sk-SK" sz="3500" dirty="0" smtClean="0">
                <a:latin typeface="Monotype Corsiva" pitchFamily="66" charset="0"/>
              </a:rPr>
              <a:t>Slovenské </a:t>
            </a:r>
            <a:r>
              <a:rPr lang="sk-SK" sz="3500" dirty="0" smtClean="0">
                <a:latin typeface="Monotype Corsiva" pitchFamily="66" charset="0"/>
              </a:rPr>
              <a:t>ľudové </a:t>
            </a:r>
            <a:r>
              <a:rPr lang="sk-SK" sz="3500" dirty="0" smtClean="0">
                <a:latin typeface="Monotype Corsiva" pitchFamily="66" charset="0"/>
              </a:rPr>
              <a:t>piesne</a:t>
            </a:r>
            <a:r>
              <a:rPr lang="en-US" sz="3500" dirty="0" smtClean="0">
                <a:latin typeface="Monotype Corsiva" pitchFamily="66" charset="0"/>
              </a:rPr>
              <a:t> </a:t>
            </a:r>
            <a:r>
              <a:rPr lang="en-US" sz="3500" dirty="0" smtClean="0">
                <a:latin typeface="Monotype Corsiva" pitchFamily="66" charset="0"/>
              </a:rPr>
              <a:t>a </a:t>
            </a:r>
            <a:endParaRPr lang="sk-SK" sz="3500" dirty="0" smtClean="0">
              <a:latin typeface="Monotype Corsiva" pitchFamily="66" charset="0"/>
            </a:endParaRPr>
          </a:p>
          <a:p>
            <a:pPr algn="just"/>
            <a:r>
              <a:rPr lang="sk-SK" sz="3500" dirty="0" smtClean="0">
                <a:latin typeface="Monotype Corsiva" pitchFamily="66" charset="0"/>
              </a:rPr>
              <a:t>Kvetoslava Benková, ktorá zozbierané piesne vydala tlačou v knihe </a:t>
            </a:r>
            <a:r>
              <a:rPr lang="sk-SK" sz="3500" dirty="0" smtClean="0">
                <a:latin typeface="Monotype Corsiva" pitchFamily="66" charset="0"/>
              </a:rPr>
              <a:t>Od </a:t>
            </a:r>
            <a:r>
              <a:rPr lang="sk-SK" sz="3500" dirty="0" smtClean="0">
                <a:latin typeface="Monotype Corsiva" pitchFamily="66" charset="0"/>
              </a:rPr>
              <a:t>Petrovca do </a:t>
            </a:r>
            <a:r>
              <a:rPr lang="sk-SK" sz="3500" dirty="0" smtClean="0">
                <a:latin typeface="Monotype Corsiva" pitchFamily="66" charset="0"/>
              </a:rPr>
              <a:t>Málinca</a:t>
            </a:r>
            <a:r>
              <a:rPr lang="en-US" sz="3500" dirty="0" smtClean="0">
                <a:latin typeface="Monotype Corsiva" pitchFamily="66" charset="0"/>
              </a:rPr>
              <a:t>. </a:t>
            </a:r>
            <a:endParaRPr lang="sk-SK" sz="3500" dirty="0" smtClean="0">
              <a:latin typeface="Monotype Corsiva" pitchFamily="66" charset="0"/>
            </a:endParaRPr>
          </a:p>
          <a:p>
            <a:pPr algn="just"/>
            <a:r>
              <a:rPr lang="sk-SK" sz="3500" dirty="0" smtClean="0">
                <a:latin typeface="Monotype Corsiva" pitchFamily="66" charset="0"/>
              </a:rPr>
              <a:t>Pavel Tomáš a Pavel Baláž spoločne vydali </a:t>
            </a:r>
            <a:r>
              <a:rPr lang="sk-SK" sz="3500" smtClean="0">
                <a:latin typeface="Monotype Corsiva" pitchFamily="66" charset="0"/>
              </a:rPr>
              <a:t>zbierku </a:t>
            </a:r>
            <a:r>
              <a:rPr lang="sk-SK" sz="3500" smtClean="0">
                <a:latin typeface="Monotype Corsiva" pitchFamily="66" charset="0"/>
              </a:rPr>
              <a:t>piesní Keď </a:t>
            </a:r>
            <a:r>
              <a:rPr lang="sk-SK" sz="3500" dirty="0" smtClean="0">
                <a:latin typeface="Monotype Corsiva" pitchFamily="66" charset="0"/>
              </a:rPr>
              <a:t>si ja </a:t>
            </a:r>
            <a:r>
              <a:rPr lang="sk-SK" sz="3500" dirty="0" smtClean="0">
                <a:latin typeface="Monotype Corsiva" pitchFamily="66" charset="0"/>
              </a:rPr>
              <a:t>zaspievam</a:t>
            </a:r>
            <a:r>
              <a:rPr lang="en-US" sz="3500" dirty="0" smtClean="0">
                <a:latin typeface="Monotype Corsiva" pitchFamily="66" charset="0"/>
              </a:rPr>
              <a:t>. </a:t>
            </a:r>
            <a:endParaRPr lang="en-US" sz="35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algn="just"/>
            <a:r>
              <a:rPr lang="sk-SK" sz="4000" dirty="0" smtClean="0">
                <a:latin typeface="Monotype Corsiva" pitchFamily="66" charset="0"/>
              </a:rPr>
              <a:t>Okrem </a:t>
            </a:r>
            <a:r>
              <a:rPr lang="sk-SK" sz="4000" dirty="0" smtClean="0">
                <a:latin typeface="Monotype Corsiva" pitchFamily="66" charset="0"/>
              </a:rPr>
              <a:t>n</a:t>
            </a:r>
            <a:r>
              <a:rPr lang="en-US" sz="4000" dirty="0" err="1" smtClean="0">
                <a:latin typeface="Monotype Corsiva" pitchFamily="66" charset="0"/>
              </a:rPr>
              <a:t>ic</a:t>
            </a:r>
            <a:r>
              <a:rPr lang="sk-SK" sz="4000" dirty="0" smtClean="0">
                <a:latin typeface="Monotype Corsiva" pitchFamily="66" charset="0"/>
              </a:rPr>
              <a:t>h </a:t>
            </a:r>
            <a:r>
              <a:rPr lang="sk-SK" sz="4000" dirty="0" smtClean="0">
                <a:latin typeface="Monotype Corsiva" pitchFamily="66" charset="0"/>
              </a:rPr>
              <a:t>zberateľskou činnosťou sa zaoberajú napríklad aj Ondrej Maglócky </a:t>
            </a:r>
            <a:r>
              <a:rPr lang="en-US" sz="4000" dirty="0" smtClean="0">
                <a:latin typeface="Monotype Corsiva" pitchFamily="66" charset="0"/>
              </a:rPr>
              <a:t>a </a:t>
            </a:r>
            <a:r>
              <a:rPr lang="sk-SK" sz="4000" dirty="0" smtClean="0">
                <a:latin typeface="Monotype Corsiva" pitchFamily="66" charset="0"/>
              </a:rPr>
              <a:t>Katarína Mosnáková, ktorí však namiesto knižných zbierok vydali CD s nahratými piesňami.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1000"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Festivaly ľudových piesní vo Vojvodine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latin typeface="Monotype Corsiva" pitchFamily="66" charset="0"/>
              </a:rPr>
              <a:t>V </a:t>
            </a:r>
            <a:r>
              <a:rPr lang="sk-SK" sz="4000" dirty="0" smtClean="0">
                <a:latin typeface="Monotype Corsiva" pitchFamily="66" charset="0"/>
              </a:rPr>
              <a:t>Pivnickom poli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Tancuj, tancuj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Rozospievaný</a:t>
            </a:r>
            <a:r>
              <a:rPr lang="en-US" sz="4000" dirty="0" smtClean="0">
                <a:latin typeface="Monotype Corsiva" pitchFamily="66" charset="0"/>
              </a:rPr>
              <a:t> S</a:t>
            </a:r>
            <a:r>
              <a:rPr lang="sk-SK" sz="4000" dirty="0" smtClean="0">
                <a:latin typeface="Monotype Corsiva" pitchFamily="66" charset="0"/>
              </a:rPr>
              <a:t>rie</a:t>
            </a:r>
            <a:r>
              <a:rPr lang="en-US" sz="4000" dirty="0" smtClean="0">
                <a:latin typeface="Monotype Corsiva" pitchFamily="66" charset="0"/>
              </a:rPr>
              <a:t>m</a:t>
            </a:r>
            <a:endParaRPr lang="sk-SK" sz="40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Padina spieva</a:t>
            </a:r>
            <a:endParaRPr lang="en-US" sz="4000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Rozospievané klenoty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Janošícke perly</a:t>
            </a:r>
            <a:endParaRPr lang="sk-SK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0000" t="-17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72125"/>
          </a:xfrm>
        </p:spPr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Ľudová slovesnosť bola spojená s rôznymi magickými obradmi. 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Pod vplyvom kresťanstva tento druh zanikal a nahradil ho: 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4000" smtClean="0">
                <a:latin typeface="Monotype Corsiva" pitchFamily="66" charset="0"/>
              </a:rPr>
              <a:t>kalendárny obradový folklór (piesne),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4000" smtClean="0">
                <a:latin typeface="Monotype Corsiva" pitchFamily="66" charset="0"/>
              </a:rPr>
              <a:t>dramatické prejavy (koledy) a </a:t>
            </a:r>
          </a:p>
          <a:p>
            <a:pPr algn="just">
              <a:buFont typeface="Courier New" pitchFamily="49" charset="0"/>
              <a:buChar char="o"/>
            </a:pPr>
            <a:r>
              <a:rPr lang="sk-SK" sz="4000" smtClean="0">
                <a:latin typeface="Monotype Corsiva" pitchFamily="66" charset="0"/>
              </a:rPr>
              <a:t>rodinný folklór (svadobné a pohrebné piesne).</a:t>
            </a:r>
          </a:p>
          <a:p>
            <a:pPr>
              <a:buFont typeface="Arial" charset="0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6000" t="-2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072187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Najrozšírenejším druhom ľudovej slovesnosti </a:t>
            </a:r>
            <a:r>
              <a:rPr lang="sk-SK" sz="4000" dirty="0">
                <a:latin typeface="Monotype Corsiva" pitchFamily="66" charset="0"/>
              </a:rPr>
              <a:t>sú ľudové piesne. </a:t>
            </a:r>
            <a:endParaRPr lang="sk-SK" sz="4000" dirty="0" smtClean="0">
              <a:latin typeface="Monotype Corsiva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V</a:t>
            </a:r>
            <a:r>
              <a:rPr lang="sk-SK" sz="4000" dirty="0">
                <a:latin typeface="Monotype Corsiva" pitchFamily="66" charset="0"/>
              </a:rPr>
              <a:t> ľudových piesňach sú vyjadrené nálady, </a:t>
            </a:r>
            <a:r>
              <a:rPr lang="sk-SK" sz="4000" dirty="0" smtClean="0">
                <a:latin typeface="Monotype Corsiva" pitchFamily="66" charset="0"/>
              </a:rPr>
              <a:t>pocity a </a:t>
            </a:r>
            <a:r>
              <a:rPr lang="sk-SK" sz="4000" dirty="0">
                <a:latin typeface="Monotype Corsiva" pitchFamily="66" charset="0"/>
              </a:rPr>
              <a:t>myšlienky o najrozlišnejších medziľudských vzťahoch</a:t>
            </a:r>
            <a:r>
              <a:rPr lang="sk-SK" sz="4000" dirty="0" smtClean="0">
                <a:latin typeface="Monotype Corsiva" pitchFamily="66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Ľudové piesne sú významným prejavom duchovného života národa.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Sú výtvorom neznámeho autora. Hovoríme, že ľudová pieseň je kolektívnym výtvorom.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857750"/>
          </a:xfrm>
        </p:spPr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Keďže sa spočiatku ľudové piesne zachovávali len ústnym podaním, dnes ich už v pôvodnej podobe nepoznáme. 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Ľudové piesne sú veršované. Obľúbené sú pre ľahko pamätateľný text a melódiu. 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Sú zväčša lyrické a stali sa základom pre umeleckú poéziu.</a:t>
            </a:r>
          </a:p>
          <a:p>
            <a:pPr>
              <a:buFont typeface="Arial" charset="0"/>
              <a:buNone/>
            </a:pPr>
            <a:endParaRPr lang="sk-SK" sz="40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2000" t="-7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1506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4000" dirty="0" smtClean="0">
                <a:latin typeface="Monotype Corsiva" pitchFamily="66" charset="0"/>
              </a:rPr>
              <a:t>Ľudové piesne vznikali od najstarších čias a pri rôznych príležitostiach, preto poznáme ich nasledovné druhy</a:t>
            </a:r>
            <a:r>
              <a:rPr lang="en-US" sz="4000" dirty="0" smtClean="0">
                <a:latin typeface="Monotype Corsiva" pitchFamily="66" charset="0"/>
              </a:rPr>
              <a:t>:</a:t>
            </a:r>
            <a:endParaRPr lang="sk-SK" sz="4000" dirty="0" smtClean="0">
              <a:latin typeface="Monotype Corsiva" pitchFamily="66" charset="0"/>
            </a:endParaRP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obradné</a:t>
            </a:r>
            <a:r>
              <a:rPr lang="en-US" sz="4000" dirty="0" smtClean="0">
                <a:latin typeface="Monotype Corsiva" pitchFamily="66" charset="0"/>
              </a:rPr>
              <a:t>, </a:t>
            </a:r>
            <a:endParaRPr lang="sk-SK" sz="4000" dirty="0" smtClean="0">
              <a:latin typeface="Monotype Corsiva" pitchFamily="66" charset="0"/>
            </a:endParaRP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4000" dirty="0" smtClean="0">
                <a:latin typeface="Monotype Corsiva" pitchFamily="66" charset="0"/>
              </a:rPr>
              <a:t>r</a:t>
            </a:r>
            <a:r>
              <a:rPr lang="sk-SK" sz="4000" dirty="0" smtClean="0">
                <a:latin typeface="Monotype Corsiva" pitchFamily="66" charset="0"/>
              </a:rPr>
              <a:t>egrútske/vojenské</a:t>
            </a:r>
            <a:r>
              <a:rPr lang="en-US" sz="4000" dirty="0" smtClean="0">
                <a:latin typeface="Monotype Corsiva" pitchFamily="66" charset="0"/>
              </a:rPr>
              <a:t>, </a:t>
            </a:r>
            <a:endParaRPr lang="sk-SK" sz="4000" dirty="0" smtClean="0">
              <a:latin typeface="Monotype Corsiva" pitchFamily="66" charset="0"/>
            </a:endParaRP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zbojnícke,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pracovné,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žartovné,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uspávanky,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ľúbostné,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koledy a </a:t>
            </a:r>
          </a:p>
          <a:p>
            <a:pPr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sz="4000" dirty="0" smtClean="0">
                <a:latin typeface="Monotype Corsiva" pitchFamily="66" charset="0"/>
              </a:rPr>
              <a:t>zľudovené. </a:t>
            </a:r>
            <a:endParaRPr lang="sk-SK" sz="4000" dirty="0">
              <a:latin typeface="Monotype Corsiva" pitchFamily="66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86437"/>
          </a:xfrm>
        </p:spPr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Zvláštnu skupinu ľudových piesní tvoria koledy. </a:t>
            </a:r>
          </a:p>
          <a:p>
            <a:pPr algn="just"/>
            <a:r>
              <a:rPr lang="sk-SK" sz="4000" b="1" smtClean="0">
                <a:latin typeface="Monotype Corsiva" pitchFamily="66" charset="0"/>
              </a:rPr>
              <a:t>Koledy</a:t>
            </a:r>
            <a:r>
              <a:rPr lang="sk-SK" sz="4000" smtClean="0">
                <a:latin typeface="Monotype Corsiva" pitchFamily="66" charset="0"/>
              </a:rPr>
              <a:t> sú obradové piesne, ktoré vznikli v predkresťanskom období. Viazali sa najmä k výročným sviatkom zimného slnovratu.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Prebralo a obľúbilo si ich kresťanstvo. Koledy sa stali pevnou súčasťou Vianoc a vítania Nového roku.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714750"/>
          </a:xfrm>
        </p:spPr>
        <p:txBody>
          <a:bodyPr/>
          <a:lstStyle/>
          <a:p>
            <a:pPr algn="just"/>
            <a:r>
              <a:rPr lang="sk-SK" sz="4000" smtClean="0">
                <a:latin typeface="Monotype Corsiva" pitchFamily="66" charset="0"/>
              </a:rPr>
              <a:t>Do ľudovej slovesnosti, ako podskupina ľudových piesní patrí aj </a:t>
            </a:r>
            <a:r>
              <a:rPr lang="sk-SK" sz="4000" b="1" smtClean="0">
                <a:latin typeface="Monotype Corsiva" pitchFamily="66" charset="0"/>
              </a:rPr>
              <a:t>zľudovená pieseň</a:t>
            </a:r>
            <a:r>
              <a:rPr lang="sk-SK" sz="400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sk-SK" sz="4000" smtClean="0">
                <a:latin typeface="Monotype Corsiva" pitchFamily="66" charset="0"/>
              </a:rPr>
              <a:t>Je to pieseň, ktorej autora poznáme, vyjadruje cítenie ľudu, má formu ľudovej piesne a ľud ju prijal za svoju.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sk-SK" sz="4800" smtClean="0">
                <a:latin typeface="Monotype Corsiva" pitchFamily="66" charset="0"/>
              </a:rPr>
              <a:t>Ľudové piesne – všeobecné</a:t>
            </a:r>
            <a:r>
              <a:rPr lang="sk-SK" smtClean="0">
                <a:latin typeface="Monotype Corsiva" pitchFamily="66" charset="0"/>
              </a:rPr>
              <a:t/>
            </a:r>
            <a:br>
              <a:rPr lang="sk-SK" smtClean="0">
                <a:latin typeface="Monotype Corsiva" pitchFamily="66" charset="0"/>
              </a:rPr>
            </a:br>
            <a:r>
              <a:rPr lang="sk-SK" sz="4000" smtClean="0">
                <a:latin typeface="Monotype Corsiva" pitchFamily="66" charset="0"/>
              </a:rPr>
              <a:t>Tancuj, tancuj, vykrúcaj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Tancuj, tancuj vykrúcaj, vykrúca</a:t>
            </a:r>
            <a:r>
              <a:rPr lang="en-US" dirty="0" smtClean="0">
                <a:latin typeface="Monotype Corsiva" pitchFamily="66" charset="0"/>
              </a:rPr>
              <a:t>j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len mi piecku nezrúcaj,nezrúcaj</a:t>
            </a:r>
            <a:r>
              <a:rPr lang="en-US" dirty="0" smtClean="0">
                <a:latin typeface="Monotype Corsiva" pitchFamily="66" charset="0"/>
              </a:rPr>
              <a:t>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dobrá piecka na zimu, na zim</a:t>
            </a:r>
            <a:r>
              <a:rPr lang="en-US" dirty="0" smtClean="0">
                <a:latin typeface="Monotype Corsiva" pitchFamily="66" charset="0"/>
              </a:rPr>
              <a:t>u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nemá každý perinu, perinu</a:t>
            </a:r>
            <a:r>
              <a:rPr lang="en-US" dirty="0" smtClean="0">
                <a:latin typeface="Monotype Corsiva" pitchFamily="66" charset="0"/>
              </a:rPr>
              <a:t>.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T</a:t>
            </a:r>
            <a:r>
              <a:rPr lang="sk-SK" dirty="0" smtClean="0">
                <a:latin typeface="Monotype Corsiva" pitchFamily="66" charset="0"/>
              </a:rPr>
              <a:t>ra</a:t>
            </a:r>
            <a:r>
              <a:rPr lang="en-US" dirty="0" smtClean="0">
                <a:latin typeface="Monotype Corsiva" pitchFamily="66" charset="0"/>
              </a:rPr>
              <a:t>-la-la-la…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Stojí vojak na varte, na varte</a:t>
            </a:r>
            <a:r>
              <a:rPr lang="en-US" dirty="0" smtClean="0">
                <a:latin typeface="Monotype Corsiva" pitchFamily="66" charset="0"/>
              </a:rPr>
              <a:t>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Monotype Corsiva" pitchFamily="66" charset="0"/>
              </a:rPr>
              <a:t>v r</a:t>
            </a:r>
            <a:r>
              <a:rPr lang="sk-SK" dirty="0" smtClean="0">
                <a:latin typeface="Monotype Corsiva" pitchFamily="66" charset="0"/>
              </a:rPr>
              <a:t>oztrhanom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sk-SK" dirty="0" smtClean="0">
                <a:latin typeface="Monotype Corsiva" pitchFamily="66" charset="0"/>
              </a:rPr>
              <a:t>kabáte</a:t>
            </a:r>
            <a:r>
              <a:rPr lang="en-US" dirty="0" smtClean="0">
                <a:latin typeface="Monotype Corsiva" pitchFamily="66" charset="0"/>
              </a:rPr>
              <a:t>, </a:t>
            </a:r>
            <a:r>
              <a:rPr lang="sk-SK" dirty="0" smtClean="0">
                <a:latin typeface="Monotype Corsiva" pitchFamily="66" charset="0"/>
              </a:rPr>
              <a:t>kabáte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od večera </a:t>
            </a:r>
            <a:r>
              <a:rPr lang="en-US" dirty="0" smtClean="0">
                <a:latin typeface="Monotype Corsiva" pitchFamily="66" charset="0"/>
              </a:rPr>
              <a:t>do </a:t>
            </a:r>
            <a:r>
              <a:rPr lang="sk-SK" dirty="0" smtClean="0">
                <a:latin typeface="Monotype Corsiva" pitchFamily="66" charset="0"/>
              </a:rPr>
              <a:t>rána</a:t>
            </a:r>
            <a:r>
              <a:rPr lang="en-US" dirty="0" smtClean="0">
                <a:latin typeface="Monotype Corsiva" pitchFamily="66" charset="0"/>
              </a:rPr>
              <a:t>, </a:t>
            </a:r>
            <a:r>
              <a:rPr lang="en-US" dirty="0">
                <a:latin typeface="Monotype Corsiva" pitchFamily="66" charset="0"/>
              </a:rPr>
              <a:t>do </a:t>
            </a:r>
            <a:r>
              <a:rPr lang="sk-SK" dirty="0" smtClean="0">
                <a:latin typeface="Monotype Corsiva" pitchFamily="66" charset="0"/>
              </a:rPr>
              <a:t>rána</a:t>
            </a:r>
            <a:r>
              <a:rPr lang="en-US" dirty="0" smtClean="0">
                <a:latin typeface="Monotype Corsiva" pitchFamily="66" charset="0"/>
              </a:rPr>
              <a:t> 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rosa na ňho padala, padala</a:t>
            </a:r>
            <a:r>
              <a:rPr lang="en-US" dirty="0" smtClean="0">
                <a:latin typeface="Monotype Corsiva" pitchFamily="66" charset="0"/>
              </a:rPr>
              <a:t>.</a:t>
            </a:r>
            <a:endParaRPr lang="sk-SK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Monotype Corsiva" pitchFamily="66" charset="0"/>
              </a:rPr>
              <a:t>Tra</a:t>
            </a:r>
            <a:r>
              <a:rPr lang="en-US" dirty="0" smtClean="0">
                <a:latin typeface="Monotype Corsiva" pitchFamily="66" charset="0"/>
              </a:rPr>
              <a:t>-la-la-la</a:t>
            </a:r>
            <a:r>
              <a:rPr lang="en-US" dirty="0">
                <a:latin typeface="Monotype Corsiva" pitchFamily="66" charset="0"/>
              </a:rPr>
              <a:t>…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5" name="Tancuj, tancuj, vykrúcaj! (Slovak folk son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936</Words>
  <Application>Microsoft Office PowerPoint</Application>
  <PresentationFormat>On-screen Show (4:3)</PresentationFormat>
  <Paragraphs>180</Paragraphs>
  <Slides>23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Slovenské ľudové piesne</vt:lpstr>
      <vt:lpstr>Ľudové piesne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Ľudové piesne – všeobecné Tancuj, tancuj, vykrúcaj</vt:lpstr>
      <vt:lpstr>Ľúbostné piesne Červené jabĺčko</vt:lpstr>
      <vt:lpstr>Uspávanky Čierné oči choďte spať</vt:lpstr>
      <vt:lpstr>Zbojnícke piesne Tri dní ma naháňali</vt:lpstr>
      <vt:lpstr>Pracovné piesne Žalo dievča, žalo trávu</vt:lpstr>
      <vt:lpstr>Obradové piesne Kvetná nedeľa</vt:lpstr>
      <vt:lpstr>PowerPoint Presentation</vt:lpstr>
      <vt:lpstr>Regrútske a vojenské piesne Prešporská kasáreň</vt:lpstr>
      <vt:lpstr>Žartovné piesne Ej, dolina, dolina</vt:lpstr>
      <vt:lpstr>Koledy Vstávajte pastieri</vt:lpstr>
      <vt:lpstr>Zľudovené piesne Sobota, nedeľa dochodí</vt:lpstr>
      <vt:lpstr>Zberatelia</vt:lpstr>
      <vt:lpstr>Ľudové piesne vojvodinských Slovákov zbierali:</vt:lpstr>
      <vt:lpstr>PowerPoint Presentation</vt:lpstr>
      <vt:lpstr>Festivaly ľudových piesní vo Vojvodine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Anna&amp;Dagmar</dc:creator>
  <cp:lastModifiedBy>Dell</cp:lastModifiedBy>
  <cp:revision>51</cp:revision>
  <dcterms:created xsi:type="dcterms:W3CDTF">2012-11-26T15:44:11Z</dcterms:created>
  <dcterms:modified xsi:type="dcterms:W3CDTF">2018-01-11T12:53:12Z</dcterms:modified>
</cp:coreProperties>
</file>