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s/comment4.xml" ContentType="application/vnd.openxmlformats-officedocument.presentationml.comments+xml"/>
  <Override PartName="/ppt/commentAuthors.xml" ContentType="application/vnd.openxmlformats-officedocument.presentationml.commentAuthors+xml"/>
  <Override PartName="/ppt/comments/comment2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comments/comment5.xml" ContentType="application/vnd.openxmlformats-officedocument.presentationml.comment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omments/comment3.xml" ContentType="application/vnd.openxmlformats-officedocument.presentationml.comment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59"/>
  </p:notesMasterIdLst>
  <p:sldIdLst>
    <p:sldId id="256" r:id="rId2"/>
    <p:sldId id="275" r:id="rId3"/>
    <p:sldId id="277" r:id="rId4"/>
    <p:sldId id="278" r:id="rId5"/>
    <p:sldId id="279" r:id="rId6"/>
    <p:sldId id="262" r:id="rId7"/>
    <p:sldId id="267" r:id="rId8"/>
    <p:sldId id="268" r:id="rId9"/>
    <p:sldId id="280" r:id="rId10"/>
    <p:sldId id="266" r:id="rId11"/>
    <p:sldId id="281" r:id="rId12"/>
    <p:sldId id="282" r:id="rId13"/>
    <p:sldId id="283" r:id="rId14"/>
    <p:sldId id="265" r:id="rId15"/>
    <p:sldId id="260" r:id="rId16"/>
    <p:sldId id="285" r:id="rId17"/>
    <p:sldId id="314" r:id="rId18"/>
    <p:sldId id="264" r:id="rId19"/>
    <p:sldId id="263" r:id="rId20"/>
    <p:sldId id="287" r:id="rId21"/>
    <p:sldId id="286" r:id="rId22"/>
    <p:sldId id="288" r:id="rId23"/>
    <p:sldId id="289" r:id="rId24"/>
    <p:sldId id="257" r:id="rId25"/>
    <p:sldId id="290" r:id="rId26"/>
    <p:sldId id="291" r:id="rId27"/>
    <p:sldId id="317" r:id="rId28"/>
    <p:sldId id="292" r:id="rId29"/>
    <p:sldId id="318" r:id="rId30"/>
    <p:sldId id="272" r:id="rId31"/>
    <p:sldId id="293" r:id="rId32"/>
    <p:sldId id="294" r:id="rId33"/>
    <p:sldId id="270" r:id="rId34"/>
    <p:sldId id="295" r:id="rId35"/>
    <p:sldId id="297" r:id="rId36"/>
    <p:sldId id="299" r:id="rId37"/>
    <p:sldId id="298" r:id="rId38"/>
    <p:sldId id="300" r:id="rId39"/>
    <p:sldId id="301" r:id="rId40"/>
    <p:sldId id="302" r:id="rId41"/>
    <p:sldId id="303" r:id="rId42"/>
    <p:sldId id="319" r:id="rId43"/>
    <p:sldId id="304" r:id="rId44"/>
    <p:sldId id="315" r:id="rId45"/>
    <p:sldId id="306" r:id="rId46"/>
    <p:sldId id="316" r:id="rId47"/>
    <p:sldId id="305" r:id="rId48"/>
    <p:sldId id="307" r:id="rId49"/>
    <p:sldId id="273" r:id="rId50"/>
    <p:sldId id="308" r:id="rId51"/>
    <p:sldId id="309" r:id="rId52"/>
    <p:sldId id="310" r:id="rId53"/>
    <p:sldId id="311" r:id="rId54"/>
    <p:sldId id="312" r:id="rId55"/>
    <p:sldId id="313" r:id="rId56"/>
    <p:sldId id="276" r:id="rId57"/>
    <p:sldId id="274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sna" initials="J" lastIdx="2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7491" autoAdjust="0"/>
  </p:normalViewPr>
  <p:slideViewPr>
    <p:cSldViewPr>
      <p:cViewPr varScale="1">
        <p:scale>
          <a:sx n="72" d="100"/>
          <a:sy n="72" d="100"/>
        </p:scale>
        <p:origin x="-4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11-05T21:37:24.790" idx="6">
    <p:pos x="3562" y="2836"/>
    <p:text>urobená by som možno zamenela s vypracovaná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11-05T21:45:01.800" idx="8">
    <p:pos x="4864" y="364"/>
    <p:text>šecky pomlčky majú byť istej dĺžky, ne len tu, ale v celej prezentácii, zjednotiť
dodala som čiarku medzi zreteli a čo
v štvrtej vete si mala čiarku na konci, opravela som a v patej vete som ti časť vety prehodela do druhého radu, lebo ti trčalo ven ze slajdu, nevidelo by sa počas premietania :)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11-05T22:06:09.790" idx="14">
    <p:pos x="5221" y="232"/>
    <p:text>v prvej a druhej vete som dodala čiarky, ido o súvetie plus bol preklep (predtavach písalo)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11-05T23:42:05.240" idx="19">
    <p:pos x="4521" y="825"/>
    <p:text>napísať podľa: Šrámková, V., názov knihy (italikom len názov), rok)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11-05T23:45:14.150" idx="20">
    <p:pos x="5157" y="1914"/>
    <p:text>uviesť všetky údaje bibliografickej jednotky
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0DEBE-FC01-4F08-8085-03A05DED25FE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08763-FFE9-4C61-B868-A2775D7D95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08763-FFE9-4C61-B868-A2775D7D95A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35F02-9BA8-470A-A545-DD5433A6A5D2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CFFE9-A682-4000-9E46-A2DA604419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35F02-9BA8-470A-A545-DD5433A6A5D2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CFFE9-A682-4000-9E46-A2DA60441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35F02-9BA8-470A-A545-DD5433A6A5D2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CFFE9-A682-4000-9E46-A2DA60441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35F02-9BA8-470A-A545-DD5433A6A5D2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CFFE9-A682-4000-9E46-A2DA60441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35F02-9BA8-470A-A545-DD5433A6A5D2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CFFE9-A682-4000-9E46-A2DA604419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35F02-9BA8-470A-A545-DD5433A6A5D2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CFFE9-A682-4000-9E46-A2DA60441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35F02-9BA8-470A-A545-DD5433A6A5D2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CFFE9-A682-4000-9E46-A2DA60441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35F02-9BA8-470A-A545-DD5433A6A5D2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CFFE9-A682-4000-9E46-A2DA60441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35F02-9BA8-470A-A545-DD5433A6A5D2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CFFE9-A682-4000-9E46-A2DA604419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35F02-9BA8-470A-A545-DD5433A6A5D2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CFFE9-A682-4000-9E46-A2DA60441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35F02-9BA8-470A-A545-DD5433A6A5D2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CFFE9-A682-4000-9E46-A2DA604419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EC35F02-9BA8-470A-A545-DD5433A6A5D2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71CFFE9-A682-4000-9E46-A2DA604419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borovna.sk/" TargetMode="External"/><Relationship Id="rId2" Type="http://schemas.openxmlformats.org/officeDocument/2006/relationships/hyperlink" Target="http://www.google.sk/" TargetMode="Externa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5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52" y="2928934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sk-SK" sz="6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Papyrus" pitchFamily="66" charset="0"/>
              </a:rPr>
              <a:t>K prednesu poézie a prózy</a:t>
            </a:r>
            <a:br>
              <a:rPr lang="sk-SK" sz="6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Papyrus" pitchFamily="66" charset="0"/>
              </a:rPr>
            </a:br>
            <a:r>
              <a:rPr lang="sk-SK" sz="6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Papyrus" pitchFamily="66" charset="0"/>
              </a:rPr>
              <a:t/>
            </a:r>
            <a:br>
              <a:rPr lang="sk-SK" sz="6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Papyrus" pitchFamily="66" charset="0"/>
              </a:rPr>
            </a:br>
            <a:endParaRPr lang="en-US" sz="6000" b="1" dirty="0">
              <a:solidFill>
                <a:schemeClr val="accent5">
                  <a:lumMod val="60000"/>
                  <a:lumOff val="40000"/>
                </a:schemeClr>
              </a:solidFill>
              <a:latin typeface="Papyru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4000504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sk-SK" sz="4000" dirty="0" smtClean="0">
                <a:solidFill>
                  <a:schemeClr val="tx1"/>
                </a:solidFill>
                <a:latin typeface="Bell MT" pitchFamily="18" charset="0"/>
              </a:rPr>
              <a:t>Ako postupovať v práci </a:t>
            </a:r>
          </a:p>
          <a:p>
            <a:pPr algn="ctr"/>
            <a:r>
              <a:rPr lang="sk-SK" sz="4000" dirty="0" smtClean="0">
                <a:solidFill>
                  <a:schemeClr val="tx1"/>
                </a:solidFill>
                <a:latin typeface="Bell MT" pitchFamily="18" charset="0"/>
              </a:rPr>
              <a:t>s recitátorom?</a:t>
            </a:r>
            <a:endParaRPr lang="en-US" sz="4000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28662" y="928670"/>
            <a:ext cx="7711820" cy="535785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cs-CZ" sz="6500" dirty="0" smtClean="0">
                <a:solidFill>
                  <a:schemeClr val="accent4"/>
                </a:solidFill>
              </a:rPr>
              <a:t>Pri úprave textu </a:t>
            </a:r>
            <a:endParaRPr lang="en-US" sz="6500" dirty="0" smtClean="0">
              <a:solidFill>
                <a:schemeClr val="accent4"/>
              </a:solidFill>
            </a:endParaRPr>
          </a:p>
          <a:p>
            <a:pPr algn="ctr"/>
            <a:endParaRPr lang="cs-CZ" sz="6500" dirty="0" smtClean="0">
              <a:solidFill>
                <a:schemeClr val="accent4"/>
              </a:solidFill>
            </a:endParaRPr>
          </a:p>
          <a:p>
            <a:pPr algn="ctr"/>
            <a:r>
              <a:rPr lang="sk-SK" sz="3600" dirty="0" smtClean="0"/>
              <a:t>j</a:t>
            </a:r>
            <a:r>
              <a:rPr lang="en-US" sz="3600" dirty="0" smtClean="0"/>
              <a:t>e </a:t>
            </a:r>
            <a:r>
              <a:rPr lang="en-US" sz="3600" dirty="0" err="1" smtClean="0"/>
              <a:t>potr</a:t>
            </a:r>
            <a:r>
              <a:rPr lang="sk-SK" sz="3600" dirty="0" smtClean="0"/>
              <a:t>ebné</a:t>
            </a:r>
            <a:r>
              <a:rPr lang="cs-CZ" sz="3600" dirty="0" smtClean="0"/>
              <a:t> vybrať zo širšieho textu </a:t>
            </a:r>
            <a:r>
              <a:rPr lang="cs-CZ" sz="3600" b="1" u="sng" dirty="0" smtClean="0">
                <a:solidFill>
                  <a:srgbClr val="C00000"/>
                </a:solidFill>
              </a:rPr>
              <a:t>kľúčové miesta</a:t>
            </a:r>
            <a:r>
              <a:rPr lang="cs-CZ" sz="3600" dirty="0" smtClean="0"/>
              <a:t>, ktoré vytvoria samostatný celok.</a:t>
            </a:r>
          </a:p>
          <a:p>
            <a:pPr algn="ctr"/>
            <a:r>
              <a:rPr lang="cs-CZ" sz="3600" dirty="0" smtClean="0"/>
              <a:t> </a:t>
            </a:r>
            <a:r>
              <a:rPr lang="cs-CZ" sz="3600" dirty="0" smtClean="0">
                <a:solidFill>
                  <a:schemeClr val="accent5"/>
                </a:solidFill>
              </a:rPr>
              <a:t>Ten musí mať:</a:t>
            </a:r>
          </a:p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začiatok, vyvrcholenie a záver.</a:t>
            </a:r>
          </a:p>
          <a:p>
            <a:pPr algn="ctr"/>
            <a:endParaRPr lang="cs-CZ" sz="3600" b="1" dirty="0" smtClean="0">
              <a:solidFill>
                <a:srgbClr val="FFC000"/>
              </a:solidFill>
            </a:endParaRPr>
          </a:p>
          <a:p>
            <a:pPr algn="ctr"/>
            <a:r>
              <a:rPr lang="cs-CZ" sz="3600" dirty="0" smtClean="0"/>
              <a:t> Vypustiť všetko nepodstatné z línie, ktorú sledujeme a zdôrazniť znaky</a:t>
            </a:r>
            <a:r>
              <a:rPr lang="cs-CZ" dirty="0" smtClean="0"/>
              <a:t>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714357"/>
            <a:ext cx="750099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4000" b="1" i="1" dirty="0" smtClean="0">
                <a:solidFill>
                  <a:srgbClr val="C00000"/>
                </a:solidFill>
                <a:latin typeface="Calisto MT" pitchFamily="18" charset="0"/>
              </a:rPr>
              <a:t>Montáž</a:t>
            </a:r>
            <a:r>
              <a:rPr lang="cs-CZ" sz="4000" b="1" dirty="0" smtClean="0">
                <a:solidFill>
                  <a:srgbClr val="C00000"/>
                </a:solidFill>
                <a:latin typeface="Calisto MT" pitchFamily="18" charset="0"/>
              </a:rPr>
              <a:t> - montovaná skladba</a:t>
            </a:r>
            <a:r>
              <a:rPr lang="en-US" sz="3600" dirty="0" smtClean="0">
                <a:solidFill>
                  <a:srgbClr val="C00000"/>
                </a:solidFill>
                <a:latin typeface="Calisto MT" pitchFamily="18" charset="0"/>
              </a:rPr>
              <a:t> </a:t>
            </a:r>
            <a:r>
              <a:rPr lang="sk-SK" sz="3600" dirty="0" smtClean="0">
                <a:solidFill>
                  <a:srgbClr val="C00000"/>
                </a:solidFill>
                <a:latin typeface="Calisto MT" pitchFamily="18" charset="0"/>
              </a:rPr>
              <a:t> </a:t>
            </a:r>
          </a:p>
          <a:p>
            <a:pPr algn="just"/>
            <a:endParaRPr lang="sk-SK" sz="3600" dirty="0" smtClean="0">
              <a:solidFill>
                <a:srgbClr val="C00000"/>
              </a:solidFill>
              <a:latin typeface="Calisto MT" pitchFamily="18" charset="0"/>
            </a:endParaRPr>
          </a:p>
          <a:p>
            <a:pPr algn="just"/>
            <a:endParaRPr lang="sk-SK" sz="3200" dirty="0" smtClean="0">
              <a:latin typeface="Calisto MT" pitchFamily="18" charset="0"/>
            </a:endParaRPr>
          </a:p>
          <a:p>
            <a:pPr algn="just"/>
            <a:r>
              <a:rPr lang="sk-SK" sz="3200" dirty="0" smtClean="0">
                <a:latin typeface="Calisto MT" pitchFamily="18" charset="0"/>
              </a:rPr>
              <a:t>Ide o </a:t>
            </a:r>
            <a:r>
              <a:rPr lang="en-US" sz="3200" dirty="0" err="1" smtClean="0">
                <a:solidFill>
                  <a:srgbClr val="C00000"/>
                </a:solidFill>
                <a:latin typeface="Calisto MT" pitchFamily="18" charset="0"/>
              </a:rPr>
              <a:t>montáž</a:t>
            </a:r>
            <a:r>
              <a:rPr lang="en-US" sz="3200" dirty="0" smtClean="0">
                <a:solidFill>
                  <a:srgbClr val="C00000"/>
                </a:solidFill>
                <a:latin typeface="Calisto MT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Calisto MT" pitchFamily="18" charset="0"/>
              </a:rPr>
              <a:t>kratších</a:t>
            </a:r>
            <a:r>
              <a:rPr lang="en-US" sz="3200" dirty="0" smtClean="0">
                <a:solidFill>
                  <a:srgbClr val="C00000"/>
                </a:solidFill>
                <a:latin typeface="Calisto MT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Calisto MT" pitchFamily="18" charset="0"/>
              </a:rPr>
              <a:t>básní</a:t>
            </a:r>
            <a:r>
              <a:rPr lang="sk-SK" sz="3200" dirty="0" smtClean="0">
                <a:solidFill>
                  <a:srgbClr val="C00000"/>
                </a:solidFill>
                <a:latin typeface="Calisto MT" pitchFamily="18" charset="0"/>
              </a:rPr>
              <a:t> </a:t>
            </a:r>
            <a:r>
              <a:rPr lang="pl-PL" sz="3200" dirty="0" smtClean="0">
                <a:latin typeface="Calisto MT" pitchFamily="18" charset="0"/>
              </a:rPr>
              <a:t>od jedného autora, z jednej zbierky, a to na základe spoločných znakov. </a:t>
            </a:r>
            <a:r>
              <a:rPr lang="en-US" sz="3200" dirty="0" err="1" smtClean="0">
                <a:latin typeface="Calisto MT" pitchFamily="18" charset="0"/>
              </a:rPr>
              <a:t>Montáž</a:t>
            </a:r>
            <a:r>
              <a:rPr lang="en-US" sz="3200" dirty="0" smtClean="0">
                <a:latin typeface="Calisto MT" pitchFamily="18" charset="0"/>
              </a:rPr>
              <a:t> </a:t>
            </a:r>
            <a:r>
              <a:rPr lang="en-US" sz="3200" dirty="0" err="1" smtClean="0">
                <a:latin typeface="Calisto MT" pitchFamily="18" charset="0"/>
              </a:rPr>
              <a:t>musí</a:t>
            </a:r>
            <a:r>
              <a:rPr lang="en-US" sz="3200" dirty="0" smtClean="0">
                <a:latin typeface="Calisto MT" pitchFamily="18" charset="0"/>
              </a:rPr>
              <a:t> </a:t>
            </a:r>
            <a:r>
              <a:rPr lang="en-US" sz="3200" dirty="0" err="1" smtClean="0">
                <a:latin typeface="Calisto MT" pitchFamily="18" charset="0"/>
              </a:rPr>
              <a:t>byť</a:t>
            </a:r>
            <a:r>
              <a:rPr lang="en-US" sz="3200" dirty="0" smtClean="0">
                <a:latin typeface="Calisto MT" pitchFamily="18" charset="0"/>
              </a:rPr>
              <a:t> </a:t>
            </a:r>
            <a:r>
              <a:rPr lang="en-US" sz="3200" dirty="0" err="1" smtClean="0">
                <a:latin typeface="Calisto MT" pitchFamily="18" charset="0"/>
              </a:rPr>
              <a:t>urobená</a:t>
            </a:r>
            <a:r>
              <a:rPr lang="en-US" sz="3200" dirty="0" smtClean="0">
                <a:latin typeface="Calisto MT" pitchFamily="18" charset="0"/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  <a:latin typeface="Calisto MT" pitchFamily="18" charset="0"/>
              </a:rPr>
              <a:t>citlivo</a:t>
            </a:r>
            <a:r>
              <a:rPr lang="en-US" sz="3200" dirty="0" smtClean="0">
                <a:solidFill>
                  <a:srgbClr val="FFC000"/>
                </a:solidFill>
                <a:latin typeface="Calisto MT" pitchFamily="18" charset="0"/>
              </a:rPr>
              <a:t> a </a:t>
            </a:r>
            <a:r>
              <a:rPr lang="en-US" sz="3200" dirty="0" err="1" smtClean="0">
                <a:solidFill>
                  <a:srgbClr val="FFC000"/>
                </a:solidFill>
                <a:latin typeface="Calisto MT" pitchFamily="18" charset="0"/>
              </a:rPr>
              <a:t>premyslene</a:t>
            </a:r>
            <a:r>
              <a:rPr lang="en-US" sz="3200" dirty="0" smtClean="0">
                <a:latin typeface="Calisto MT" pitchFamily="18" charset="0"/>
              </a:rPr>
              <a:t>.</a:t>
            </a:r>
            <a:r>
              <a:rPr lang="sk-SK" sz="3200" dirty="0" smtClean="0">
                <a:latin typeface="Calisto MT" pitchFamily="18" charset="0"/>
              </a:rPr>
              <a:t> </a:t>
            </a:r>
          </a:p>
          <a:p>
            <a:pPr algn="ctr"/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00100" y="642918"/>
            <a:ext cx="7854696" cy="5357850"/>
          </a:xfrm>
        </p:spPr>
        <p:txBody>
          <a:bodyPr>
            <a:noAutofit/>
          </a:bodyPr>
          <a:lstStyle/>
          <a:p>
            <a:pPr algn="just"/>
            <a:r>
              <a:rPr lang="cs-CZ" sz="3200" dirty="0" smtClean="0"/>
              <a:t>Kompozíciu možno urobiť  aj ako </a:t>
            </a:r>
            <a:r>
              <a:rPr lang="cs-CZ" sz="4000" b="1" i="1" dirty="0" smtClean="0">
                <a:solidFill>
                  <a:srgbClr val="C00000"/>
                </a:solidFill>
              </a:rPr>
              <a:t>koláž</a:t>
            </a:r>
            <a:r>
              <a:rPr lang="cs-CZ" sz="3200" b="1" dirty="0" smtClean="0">
                <a:solidFill>
                  <a:srgbClr val="C00000"/>
                </a:solidFill>
              </a:rPr>
              <a:t> </a:t>
            </a:r>
          </a:p>
          <a:p>
            <a:pPr algn="just"/>
            <a:endParaRPr lang="cs-CZ" sz="3200" b="1" dirty="0" smtClean="0"/>
          </a:p>
          <a:p>
            <a:pPr algn="just">
              <a:buFont typeface="Wingdings" pitchFamily="2" charset="2"/>
              <a:buChar char="Ø"/>
            </a:pPr>
            <a:r>
              <a:rPr lang="cs-CZ" sz="3200" i="1" dirty="0" smtClean="0">
                <a:solidFill>
                  <a:srgbClr val="C00000"/>
                </a:solidFill>
              </a:rPr>
              <a:t> </a:t>
            </a:r>
            <a:r>
              <a:rPr lang="cs-CZ" sz="3600" i="1" dirty="0" smtClean="0">
                <a:solidFill>
                  <a:srgbClr val="C00000"/>
                </a:solidFill>
              </a:rPr>
              <a:t>Každá báseň má svoju líniu</a:t>
            </a:r>
            <a:r>
              <a:rPr lang="cs-CZ" sz="3600" i="1" dirty="0" smtClean="0">
                <a:solidFill>
                  <a:schemeClr val="tx1"/>
                </a:solidFill>
              </a:rPr>
              <a:t>,</a:t>
            </a:r>
            <a:r>
              <a:rPr lang="cs-CZ" sz="3600" i="1" dirty="0" smtClean="0">
                <a:solidFill>
                  <a:srgbClr val="FFC000"/>
                </a:solidFill>
              </a:rPr>
              <a:t> </a:t>
            </a:r>
            <a:r>
              <a:rPr lang="cs-CZ" sz="3200" dirty="0" smtClean="0"/>
              <a:t>všetko funguje samostatne, ale zároveň vytvára  celok a má svoju autonómiu.</a:t>
            </a:r>
            <a:r>
              <a:rPr lang="en-US" sz="3200" dirty="0" smtClean="0"/>
              <a:t> </a:t>
            </a:r>
            <a:r>
              <a:rPr lang="sk-SK" sz="3200" dirty="0" err="1" smtClean="0"/>
              <a:t>K</a:t>
            </a:r>
            <a:r>
              <a:rPr lang="en-US" sz="3200" dirty="0" err="1" smtClean="0"/>
              <a:t>olážou</a:t>
            </a:r>
            <a:r>
              <a:rPr lang="en-US" sz="3200" dirty="0" smtClean="0"/>
              <a:t> v </a:t>
            </a:r>
            <a:r>
              <a:rPr lang="en-US" sz="3200" dirty="0" err="1" smtClean="0"/>
              <a:t>prednese</a:t>
            </a:r>
            <a:r>
              <a:rPr lang="en-US" sz="3200" dirty="0" smtClean="0"/>
              <a:t> </a:t>
            </a:r>
            <a:r>
              <a:rPr lang="sk-SK" sz="3200" dirty="0" smtClean="0"/>
              <a:t> </a:t>
            </a:r>
            <a:r>
              <a:rPr lang="en-US" sz="3200" dirty="0" err="1" smtClean="0"/>
              <a:t>poézie</a:t>
            </a:r>
            <a:r>
              <a:rPr lang="en-US" sz="3200" dirty="0" smtClean="0"/>
              <a:t> </a:t>
            </a:r>
            <a:r>
              <a:rPr lang="en-US" sz="3200" dirty="0" err="1" smtClean="0"/>
              <a:t>sa</a:t>
            </a:r>
            <a:r>
              <a:rPr lang="en-US" sz="3200" dirty="0" smtClean="0"/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zrodí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nová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</a:rPr>
              <a:t>báseň</a:t>
            </a:r>
            <a:r>
              <a:rPr lang="sk-SK" sz="3200" dirty="0" smtClean="0">
                <a:solidFill>
                  <a:srgbClr val="FFC000"/>
                </a:solidFill>
              </a:rPr>
              <a:t>, </a:t>
            </a:r>
            <a:r>
              <a:rPr lang="sk-SK" sz="3200" dirty="0" smtClean="0"/>
              <a:t>b</a:t>
            </a:r>
            <a:r>
              <a:rPr lang="en-US" sz="3200" dirty="0" err="1" smtClean="0"/>
              <a:t>uď</a:t>
            </a:r>
            <a:r>
              <a:rPr lang="sk-SK" sz="3200" dirty="0" smtClean="0"/>
              <a:t> </a:t>
            </a:r>
            <a:r>
              <a:rPr lang="en-US" sz="3200" dirty="0" err="1" smtClean="0"/>
              <a:t>dobrá</a:t>
            </a:r>
            <a:r>
              <a:rPr lang="en-US" sz="3200" dirty="0" smtClean="0"/>
              <a:t> </a:t>
            </a:r>
            <a:r>
              <a:rPr lang="sk-SK" sz="3200" dirty="0" smtClean="0"/>
              <a:t> </a:t>
            </a:r>
            <a:r>
              <a:rPr lang="en-US" sz="3200" dirty="0" err="1" smtClean="0"/>
              <a:t>alebo</a:t>
            </a:r>
            <a:r>
              <a:rPr lang="en-US" sz="3200" dirty="0" smtClean="0"/>
              <a:t> </a:t>
            </a:r>
            <a:r>
              <a:rPr lang="en-US" sz="3200" dirty="0" err="1" smtClean="0"/>
              <a:t>zlá</a:t>
            </a:r>
            <a:r>
              <a:rPr lang="en-US" sz="3200" dirty="0" smtClean="0"/>
              <a:t>, </a:t>
            </a:r>
            <a:r>
              <a:rPr lang="en-US" sz="3200" dirty="0" err="1" smtClean="0"/>
              <a:t>nikdy</a:t>
            </a:r>
            <a:r>
              <a:rPr lang="en-US" sz="3200" dirty="0" smtClean="0"/>
              <a:t> to </a:t>
            </a:r>
            <a:r>
              <a:rPr lang="en-US" sz="3200" dirty="0" err="1" smtClean="0"/>
              <a:t>vopred</a:t>
            </a:r>
            <a:r>
              <a:rPr lang="en-US" sz="3200" dirty="0" smtClean="0"/>
              <a:t> </a:t>
            </a:r>
            <a:r>
              <a:rPr lang="en-US" sz="3200" dirty="0" err="1" smtClean="0"/>
              <a:t>nevieme</a:t>
            </a:r>
            <a:r>
              <a:rPr lang="sk-SK" sz="3200" dirty="0" smtClean="0"/>
              <a:t>. </a:t>
            </a:r>
            <a:r>
              <a:rPr lang="pl-PL" sz="3200" dirty="0" smtClean="0"/>
              <a:t>V tom je </a:t>
            </a:r>
            <a:r>
              <a:rPr lang="pl-PL" sz="3200" dirty="0" smtClean="0">
                <a:solidFill>
                  <a:srgbClr val="FFC000"/>
                </a:solidFill>
              </a:rPr>
              <a:t>čaro i riziko práce</a:t>
            </a:r>
            <a:r>
              <a:rPr lang="cs-CZ" sz="3200" dirty="0" smtClean="0">
                <a:solidFill>
                  <a:srgbClr val="FFC000"/>
                </a:solidFill>
              </a:rPr>
              <a:t>.</a:t>
            </a:r>
            <a:endParaRPr lang="en-US" sz="32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28662" y="214290"/>
            <a:ext cx="871543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k-SK" sz="2300" dirty="0" smtClean="0"/>
              <a:t> </a:t>
            </a:r>
            <a:r>
              <a:rPr lang="en-US" sz="2300" dirty="0" err="1" smtClean="0"/>
              <a:t>Majte</a:t>
            </a:r>
            <a:r>
              <a:rPr lang="sk-SK" sz="2300" dirty="0" smtClean="0"/>
              <a:t> </a:t>
            </a:r>
            <a:r>
              <a:rPr lang="en-US" sz="2300" dirty="0" smtClean="0"/>
              <a:t> </a:t>
            </a:r>
            <a:r>
              <a:rPr lang="en-US" sz="2300" dirty="0" err="1" smtClean="0"/>
              <a:t>na</a:t>
            </a:r>
            <a:r>
              <a:rPr lang="en-US" sz="2300" dirty="0" smtClean="0"/>
              <a:t> </a:t>
            </a:r>
            <a:r>
              <a:rPr lang="en-US" sz="2300" dirty="0" err="1" smtClean="0"/>
              <a:t>zreteli</a:t>
            </a:r>
            <a:r>
              <a:rPr lang="sk-SK" sz="2300" dirty="0" smtClean="0"/>
              <a:t>,</a:t>
            </a:r>
            <a:r>
              <a:rPr lang="en-US" sz="2300" dirty="0" smtClean="0"/>
              <a:t> </a:t>
            </a:r>
            <a:r>
              <a:rPr lang="en-US" sz="23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čo</a:t>
            </a:r>
            <a:r>
              <a:rPr lang="en-US" sz="2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chcete</a:t>
            </a:r>
            <a:r>
              <a:rPr lang="en-US" sz="2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textom</a:t>
            </a:r>
            <a:r>
              <a:rPr lang="en-US" sz="2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povedať</a:t>
            </a:r>
            <a:r>
              <a:rPr lang="en-US" sz="2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sk-SK" sz="2300" dirty="0" smtClean="0"/>
              <a:t> </a:t>
            </a:r>
            <a:r>
              <a:rPr lang="en-US" sz="2300" dirty="0" err="1" smtClean="0"/>
              <a:t>Uvedomujte</a:t>
            </a:r>
            <a:r>
              <a:rPr lang="en-US" sz="2300" dirty="0" smtClean="0"/>
              <a:t> </a:t>
            </a:r>
            <a:r>
              <a:rPr lang="en-US" sz="2300" dirty="0" err="1" smtClean="0"/>
              <a:t>si</a:t>
            </a:r>
            <a:r>
              <a:rPr lang="en-US" sz="2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pre </a:t>
            </a:r>
            <a:r>
              <a:rPr lang="en-US" sz="23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koho</a:t>
            </a:r>
            <a:r>
              <a:rPr lang="en-US" sz="2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ho </a:t>
            </a:r>
            <a:r>
              <a:rPr lang="en-US" sz="23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tvoríte</a:t>
            </a:r>
            <a:r>
              <a:rPr lang="en-US" sz="2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300" dirty="0" smtClean="0"/>
              <a:t>– </a:t>
            </a:r>
          </a:p>
          <a:p>
            <a:r>
              <a:rPr lang="sk-SK" sz="2300" dirty="0" smtClean="0"/>
              <a:t>	</a:t>
            </a:r>
            <a:r>
              <a:rPr lang="en-US" sz="2300" dirty="0" smtClean="0"/>
              <a:t> </a:t>
            </a:r>
            <a:r>
              <a:rPr lang="en-US" sz="2300" dirty="0" err="1" smtClean="0"/>
              <a:t>aké</a:t>
            </a:r>
            <a:r>
              <a:rPr lang="en-US" sz="2300" dirty="0" smtClean="0"/>
              <a:t> </a:t>
            </a:r>
            <a:r>
              <a:rPr lang="en-US" sz="2300" dirty="0" err="1" smtClean="0"/>
              <a:t>sú</a:t>
            </a:r>
            <a:r>
              <a:rPr lang="en-US" sz="2300" dirty="0" smtClean="0"/>
              <a:t> </a:t>
            </a:r>
            <a:r>
              <a:rPr lang="en-US" sz="2300" dirty="0" err="1" smtClean="0"/>
              <a:t>osobnostné</a:t>
            </a:r>
            <a:r>
              <a:rPr lang="en-US" sz="2300" dirty="0" smtClean="0"/>
              <a:t> </a:t>
            </a:r>
            <a:r>
              <a:rPr lang="en-US" sz="2300" dirty="0" err="1" smtClean="0"/>
              <a:t>charakteristiky</a:t>
            </a:r>
            <a:r>
              <a:rPr lang="sk-SK" sz="2300" dirty="0" smtClean="0"/>
              <a:t> </a:t>
            </a:r>
            <a:r>
              <a:rPr lang="en-US" sz="2300" dirty="0" err="1" smtClean="0"/>
              <a:t>recitátora</a:t>
            </a:r>
            <a:r>
              <a:rPr lang="en-US" sz="2300" dirty="0" smtClean="0"/>
              <a:t>, </a:t>
            </a:r>
          </a:p>
          <a:p>
            <a:r>
              <a:rPr lang="sk-SK" sz="2300" dirty="0" smtClean="0"/>
              <a:t>					</a:t>
            </a:r>
            <a:r>
              <a:rPr lang="en-US" sz="2300" dirty="0" err="1" smtClean="0"/>
              <a:t>jeho</a:t>
            </a:r>
            <a:r>
              <a:rPr lang="en-US" sz="2300" dirty="0" smtClean="0"/>
              <a:t> </a:t>
            </a:r>
            <a:r>
              <a:rPr lang="en-US" sz="2300" dirty="0" err="1" smtClean="0"/>
              <a:t>vek</a:t>
            </a:r>
            <a:r>
              <a:rPr lang="en-US" sz="2300" dirty="0" smtClean="0"/>
              <a:t> a </a:t>
            </a:r>
            <a:r>
              <a:rPr lang="en-US" sz="2300" dirty="0" err="1" smtClean="0"/>
              <a:t>skúsenosti</a:t>
            </a:r>
            <a:r>
              <a:rPr lang="en-US" sz="23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sk-SK" sz="2300" dirty="0" smtClean="0"/>
              <a:t> </a:t>
            </a:r>
            <a:r>
              <a:rPr lang="en-US" sz="2300" dirty="0" smtClean="0"/>
              <a:t>S </a:t>
            </a:r>
            <a:r>
              <a:rPr lang="en-US" sz="2300" dirty="0" err="1" smtClean="0"/>
              <a:t>textami</a:t>
            </a:r>
            <a:r>
              <a:rPr lang="en-US" sz="2300" dirty="0" smtClean="0"/>
              <a:t> </a:t>
            </a:r>
            <a:r>
              <a:rPr lang="en-US" sz="23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koľkých</a:t>
            </a:r>
            <a:r>
              <a:rPr lang="en-US" sz="2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autorov</a:t>
            </a:r>
            <a:r>
              <a:rPr lang="en-US" sz="2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chcete</a:t>
            </a:r>
            <a:r>
              <a:rPr lang="en-US" sz="2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pracovať</a:t>
            </a:r>
            <a:r>
              <a:rPr lang="en-US" sz="2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sk-SK" sz="2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en-US" sz="2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300" dirty="0" smtClean="0"/>
              <a:t>(s </a:t>
            </a:r>
            <a:r>
              <a:rPr lang="en-US" sz="2300" dirty="0" err="1" smtClean="0"/>
              <a:t>jedným</a:t>
            </a:r>
            <a:r>
              <a:rPr lang="en-US" sz="2300" dirty="0" smtClean="0"/>
              <a:t>, s </a:t>
            </a:r>
            <a:r>
              <a:rPr lang="en-US" sz="2300" dirty="0" err="1" smtClean="0"/>
              <a:t>viacerými</a:t>
            </a:r>
            <a:r>
              <a:rPr lang="en-US" sz="2300" dirty="0" smtClean="0"/>
              <a:t>?).</a:t>
            </a:r>
          </a:p>
          <a:p>
            <a:pPr>
              <a:buFont typeface="Arial" pitchFamily="34" charset="0"/>
              <a:buChar char="•"/>
            </a:pPr>
            <a:r>
              <a:rPr lang="sk-SK" sz="2300" dirty="0" smtClean="0"/>
              <a:t> </a:t>
            </a:r>
            <a:r>
              <a:rPr lang="en-US" sz="2300" dirty="0" err="1" smtClean="0"/>
              <a:t>Vyberieme</a:t>
            </a:r>
            <a:r>
              <a:rPr lang="en-US" sz="2300" dirty="0" smtClean="0"/>
              <a:t> </a:t>
            </a:r>
            <a:r>
              <a:rPr lang="en-US" sz="2300" dirty="0" err="1" smtClean="0"/>
              <a:t>básne</a:t>
            </a:r>
            <a:r>
              <a:rPr lang="en-US" sz="2300" dirty="0" smtClean="0"/>
              <a:t>, </a:t>
            </a:r>
            <a:r>
              <a:rPr lang="en-US" sz="2300" dirty="0" err="1" smtClean="0"/>
              <a:t>verše</a:t>
            </a:r>
            <a:r>
              <a:rPr lang="en-US" sz="2300" dirty="0" smtClean="0"/>
              <a:t>, </a:t>
            </a:r>
            <a:r>
              <a:rPr lang="en-US" sz="2300" dirty="0" err="1" smtClean="0"/>
              <a:t>ktoré</a:t>
            </a:r>
            <a:r>
              <a:rPr lang="en-US" sz="2300" dirty="0" smtClean="0"/>
              <a:t> </a:t>
            </a:r>
            <a:r>
              <a:rPr lang="en-US" sz="2300" dirty="0" err="1" smtClean="0"/>
              <a:t>sú</a:t>
            </a:r>
            <a:r>
              <a:rPr lang="en-US" sz="2300" dirty="0" smtClean="0"/>
              <a:t> </a:t>
            </a:r>
            <a:r>
              <a:rPr lang="en-US" sz="2300" dirty="0" err="1" smtClean="0">
                <a:solidFill>
                  <a:srgbClr val="C00000"/>
                </a:solidFill>
              </a:rPr>
              <a:t>významovo</a:t>
            </a:r>
            <a:r>
              <a:rPr lang="en-US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</a:rPr>
              <a:t>rovnaké</a:t>
            </a:r>
            <a:r>
              <a:rPr lang="en-US" sz="23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2300" dirty="0" smtClean="0">
                <a:solidFill>
                  <a:srgbClr val="C00000"/>
                </a:solidFill>
              </a:rPr>
              <a:t>                                                           </a:t>
            </a:r>
            <a:r>
              <a:rPr lang="sk-SK" sz="2300" dirty="0" smtClean="0">
                <a:solidFill>
                  <a:srgbClr val="C00000"/>
                </a:solidFill>
              </a:rPr>
              <a:t>	</a:t>
            </a:r>
            <a:r>
              <a:rPr lang="en-US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</a:rPr>
              <a:t>alebo</a:t>
            </a:r>
            <a:r>
              <a:rPr lang="en-US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</a:rPr>
              <a:t>podobné</a:t>
            </a:r>
            <a:r>
              <a:rPr lang="sk-SK" sz="2300" dirty="0" smtClean="0">
                <a:solidFill>
                  <a:srgbClr val="C00000"/>
                </a:solidFill>
              </a:rPr>
              <a:t>.</a:t>
            </a:r>
            <a:endParaRPr lang="en-US" sz="2300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sk-SK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</a:rPr>
              <a:t>Rozstrihajte</a:t>
            </a:r>
            <a:r>
              <a:rPr lang="en-US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</a:rPr>
              <a:t>básne</a:t>
            </a:r>
            <a:r>
              <a:rPr lang="en-US" sz="2300" dirty="0" smtClean="0">
                <a:solidFill>
                  <a:srgbClr val="C00000"/>
                </a:solidFill>
              </a:rPr>
              <a:t> a </a:t>
            </a:r>
            <a:r>
              <a:rPr lang="en-US" sz="2300" dirty="0" err="1" smtClean="0">
                <a:solidFill>
                  <a:srgbClr val="C00000"/>
                </a:solidFill>
              </a:rPr>
              <a:t>ukladajte</a:t>
            </a:r>
            <a:r>
              <a:rPr lang="en-US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</a:rPr>
              <a:t>si</a:t>
            </a:r>
            <a:r>
              <a:rPr lang="en-US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err="1" smtClean="0"/>
              <a:t>jednotlivé</a:t>
            </a:r>
            <a:r>
              <a:rPr lang="en-US" sz="2300" dirty="0" smtClean="0"/>
              <a:t> </a:t>
            </a:r>
            <a:r>
              <a:rPr lang="en-US" sz="2300" dirty="0" err="1" smtClean="0"/>
              <a:t>časti</a:t>
            </a:r>
            <a:r>
              <a:rPr lang="en-US" sz="2300" dirty="0" smtClean="0"/>
              <a:t> </a:t>
            </a:r>
            <a:r>
              <a:rPr lang="en-US" sz="2300" dirty="0" err="1" smtClean="0"/>
              <a:t>tak</a:t>
            </a:r>
            <a:r>
              <a:rPr lang="en-US" sz="2300" dirty="0" smtClean="0"/>
              <a:t>,</a:t>
            </a:r>
            <a:r>
              <a:rPr lang="sk-SK" sz="2300" dirty="0" smtClean="0"/>
              <a:t> </a:t>
            </a:r>
          </a:p>
          <a:p>
            <a:r>
              <a:rPr lang="sk-SK" sz="2300" dirty="0" smtClean="0"/>
              <a:t> 	 </a:t>
            </a:r>
            <a:r>
              <a:rPr lang="en-US" sz="2300" dirty="0" err="1" smtClean="0"/>
              <a:t>ako</a:t>
            </a:r>
            <a:r>
              <a:rPr lang="en-US" sz="2300" dirty="0" smtClean="0"/>
              <a:t> </a:t>
            </a:r>
            <a:r>
              <a:rPr lang="en-US" sz="2300" dirty="0" err="1" smtClean="0"/>
              <a:t>majú</a:t>
            </a:r>
            <a:r>
              <a:rPr lang="sk-SK" sz="2300" dirty="0" smtClean="0"/>
              <a:t> </a:t>
            </a:r>
            <a:r>
              <a:rPr lang="en-US" sz="2300" dirty="0" err="1" smtClean="0"/>
              <a:t>za</a:t>
            </a:r>
            <a:r>
              <a:rPr lang="sk-SK" sz="2300" dirty="0" smtClean="0"/>
              <a:t> </a:t>
            </a:r>
            <a:r>
              <a:rPr lang="en-US" sz="2300" dirty="0" smtClean="0"/>
              <a:t> </a:t>
            </a:r>
            <a:r>
              <a:rPr lang="en-US" sz="2300" dirty="0" err="1" smtClean="0"/>
              <a:t>sebou</a:t>
            </a:r>
            <a:r>
              <a:rPr lang="en-US" sz="2300" dirty="0" smtClean="0"/>
              <a:t> </a:t>
            </a:r>
            <a:r>
              <a:rPr lang="en-US" sz="2300" dirty="0" err="1" smtClean="0"/>
              <a:t>nasledovať</a:t>
            </a:r>
            <a:r>
              <a:rPr lang="en-US" sz="2300" dirty="0" smtClean="0"/>
              <a:t>.</a:t>
            </a:r>
            <a:endParaRPr lang="sk-SK" sz="2300" dirty="0" smtClean="0"/>
          </a:p>
          <a:p>
            <a:pPr>
              <a:buFont typeface="Arial" pitchFamily="34" charset="0"/>
              <a:buChar char="•"/>
            </a:pPr>
            <a:r>
              <a:rPr lang="sk-SK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</a:rPr>
              <a:t>Prečítajte</a:t>
            </a:r>
            <a:r>
              <a:rPr lang="en-US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</a:rPr>
              <a:t>si</a:t>
            </a:r>
            <a:r>
              <a:rPr lang="en-US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</a:rPr>
              <a:t>novoutvorený</a:t>
            </a:r>
            <a:r>
              <a:rPr lang="en-US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</a:rPr>
              <a:t>celok</a:t>
            </a:r>
            <a:r>
              <a:rPr lang="en-US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</a:rPr>
              <a:t>nahlas</a:t>
            </a:r>
            <a:r>
              <a:rPr lang="en-US" sz="23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sk-SK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</a:rPr>
              <a:t>Prezentujte</a:t>
            </a:r>
            <a:r>
              <a:rPr lang="en-US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</a:rPr>
              <a:t>utvorený</a:t>
            </a:r>
            <a:r>
              <a:rPr lang="en-US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</a:rPr>
              <a:t>celok</a:t>
            </a:r>
            <a:r>
              <a:rPr lang="en-US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err="1" smtClean="0"/>
              <a:t>pred</a:t>
            </a:r>
            <a:r>
              <a:rPr lang="en-US" sz="2300" dirty="0" smtClean="0"/>
              <a:t> </a:t>
            </a:r>
            <a:r>
              <a:rPr lang="en-US" sz="2300" dirty="0" err="1" smtClean="0"/>
              <a:t>nezávislými</a:t>
            </a:r>
            <a:r>
              <a:rPr lang="en-US" sz="2300" dirty="0" smtClean="0"/>
              <a:t> </a:t>
            </a:r>
            <a:r>
              <a:rPr lang="en-US" sz="2300" dirty="0" err="1" smtClean="0"/>
              <a:t>poslucháčmi</a:t>
            </a:r>
            <a:r>
              <a:rPr lang="en-US" sz="23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sk-SK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</a:rPr>
              <a:t>Upravte</a:t>
            </a:r>
            <a:r>
              <a:rPr lang="en-US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</a:rPr>
              <a:t>utvorený</a:t>
            </a:r>
            <a:r>
              <a:rPr lang="en-US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</a:rPr>
              <a:t>celok</a:t>
            </a:r>
            <a:r>
              <a:rPr lang="en-US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</a:rPr>
              <a:t>podľa</a:t>
            </a:r>
            <a:r>
              <a:rPr lang="en-US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err="1" smtClean="0">
                <a:solidFill>
                  <a:srgbClr val="C00000"/>
                </a:solidFill>
              </a:rPr>
              <a:t>pripomienok</a:t>
            </a:r>
            <a:r>
              <a:rPr lang="en-US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err="1" smtClean="0"/>
              <a:t>poslucháčov</a:t>
            </a:r>
            <a:r>
              <a:rPr lang="en-US" sz="2300" dirty="0" smtClean="0"/>
              <a:t> a </a:t>
            </a:r>
            <a:r>
              <a:rPr lang="sk-SK" sz="2300" dirty="0" smtClean="0"/>
              <a:t>						</a:t>
            </a:r>
            <a:r>
              <a:rPr lang="en-US" sz="2300" dirty="0" err="1" smtClean="0"/>
              <a:t>vlastných</a:t>
            </a:r>
            <a:r>
              <a:rPr lang="en-US" sz="2300" dirty="0" smtClean="0"/>
              <a:t> </a:t>
            </a:r>
            <a:r>
              <a:rPr lang="en-US" sz="2300" dirty="0" err="1" smtClean="0"/>
              <a:t>úvah</a:t>
            </a:r>
            <a:r>
              <a:rPr lang="en-US" sz="23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sk-SK" sz="2300" dirty="0" smtClean="0"/>
              <a:t> Znovu p</a:t>
            </a:r>
            <a:r>
              <a:rPr lang="en-US" sz="2300" dirty="0" err="1" smtClean="0"/>
              <a:t>rezentujte</a:t>
            </a:r>
            <a:r>
              <a:rPr lang="en-US" sz="2300" dirty="0" smtClean="0"/>
              <a:t> </a:t>
            </a:r>
            <a:r>
              <a:rPr lang="en-US" sz="2300" dirty="0" err="1" smtClean="0"/>
              <a:t>celok</a:t>
            </a:r>
            <a:r>
              <a:rPr lang="en-US" sz="2300" dirty="0" smtClean="0"/>
              <a:t> </a:t>
            </a:r>
            <a:r>
              <a:rPr lang="en-US" sz="2300" dirty="0" err="1" smtClean="0"/>
              <a:t>pred</a:t>
            </a:r>
            <a:r>
              <a:rPr lang="en-US" sz="2300" dirty="0" smtClean="0"/>
              <a:t> </a:t>
            </a:r>
            <a:r>
              <a:rPr lang="en-US" sz="2300" dirty="0" err="1" smtClean="0"/>
              <a:t>poslucháčmi</a:t>
            </a:r>
            <a:r>
              <a:rPr lang="en-US" sz="2300" dirty="0" smtClean="0"/>
              <a:t>.</a:t>
            </a:r>
            <a:endParaRPr lang="sk-SK" sz="2300" dirty="0" smtClean="0"/>
          </a:p>
          <a:p>
            <a:pPr>
              <a:buFont typeface="Arial" pitchFamily="34" charset="0"/>
              <a:buChar char="•"/>
            </a:pPr>
            <a:endParaRPr lang="en-US" sz="2300" dirty="0" smtClean="0"/>
          </a:p>
          <a:p>
            <a:pPr>
              <a:buFont typeface="Arial" pitchFamily="34" charset="0"/>
              <a:buChar char="•"/>
            </a:pPr>
            <a:r>
              <a:rPr lang="pl-PL" sz="3200" b="1" dirty="0" smtClean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A stále dookola, kým celok nie je kompaktný.</a:t>
            </a:r>
            <a:endParaRPr lang="en-US" sz="2300" b="1" dirty="0">
              <a:solidFill>
                <a:srgbClr val="FF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357166"/>
            <a:ext cx="7854696" cy="4623970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chemeClr val="accent4"/>
                </a:solidFill>
              </a:rPr>
              <a:t>Práca s textom</a:t>
            </a:r>
            <a:r>
              <a:rPr lang="cs-CZ" sz="5400" dirty="0" smtClean="0">
                <a:solidFill>
                  <a:schemeClr val="accent4"/>
                </a:solidFill>
              </a:rPr>
              <a:t> </a:t>
            </a:r>
          </a:p>
          <a:p>
            <a:pPr algn="ctr"/>
            <a:endParaRPr lang="cs-CZ" sz="5400" dirty="0" smtClean="0">
              <a:solidFill>
                <a:schemeClr val="accent4"/>
              </a:solidFill>
            </a:endParaRPr>
          </a:p>
          <a:p>
            <a:pPr algn="ctr"/>
            <a:r>
              <a:rPr lang="cs-CZ" dirty="0" smtClean="0"/>
              <a:t>(pred vlastným učením spamäti) </a:t>
            </a:r>
          </a:p>
          <a:p>
            <a:pPr algn="ctr"/>
            <a:endParaRPr lang="cs-CZ" dirty="0" smtClean="0"/>
          </a:p>
          <a:p>
            <a:pPr algn="ctr"/>
            <a:r>
              <a:rPr lang="cs-CZ" sz="4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trvá najdlhšie,</a:t>
            </a:r>
          </a:p>
          <a:p>
            <a:pPr algn="ctr"/>
            <a:r>
              <a:rPr lang="cs-CZ" sz="4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chce to dozrievanie!</a:t>
            </a:r>
            <a:endParaRPr lang="en-US" sz="4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28662" y="3857628"/>
            <a:ext cx="7854696" cy="285752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k-SK" sz="3400" dirty="0" smtClean="0">
                <a:solidFill>
                  <a:schemeClr val="tx1"/>
                </a:solidFill>
              </a:rPr>
              <a:t> </a:t>
            </a:r>
            <a:r>
              <a:rPr lang="en-US" sz="3400" dirty="0" smtClean="0">
                <a:solidFill>
                  <a:schemeClr val="tx1"/>
                </a:solidFill>
              </a:rPr>
              <a:t>Na </a:t>
            </a:r>
            <a:r>
              <a:rPr lang="en-US" sz="3400" dirty="0" err="1" smtClean="0"/>
              <a:t>začiatku</a:t>
            </a:r>
            <a:r>
              <a:rPr lang="en-US" sz="3400" dirty="0" smtClean="0"/>
              <a:t> </a:t>
            </a:r>
            <a:r>
              <a:rPr lang="en-US" sz="3400" dirty="0" err="1" smtClean="0"/>
              <a:t>práce</a:t>
            </a:r>
            <a:r>
              <a:rPr lang="en-US" sz="3400" dirty="0" smtClean="0"/>
              <a:t> s </a:t>
            </a:r>
            <a:r>
              <a:rPr lang="en-US" sz="3400" dirty="0" err="1" smtClean="0"/>
              <a:t>textom</a:t>
            </a:r>
            <a:r>
              <a:rPr lang="en-US" sz="3400" dirty="0" smtClean="0"/>
              <a:t> je </a:t>
            </a:r>
            <a:r>
              <a:rPr lang="en-US" sz="3400" dirty="0" err="1" smtClean="0"/>
              <a:t>dôležité</a:t>
            </a:r>
            <a:r>
              <a:rPr lang="en-US" sz="3400" dirty="0" smtClean="0"/>
              <a:t> </a:t>
            </a:r>
            <a:r>
              <a:rPr lang="en-US" sz="3400" dirty="0" err="1" smtClean="0">
                <a:solidFill>
                  <a:srgbClr val="FF6699"/>
                </a:solidFill>
              </a:rPr>
              <a:t>poznať</a:t>
            </a:r>
            <a:r>
              <a:rPr lang="en-US" sz="3400" dirty="0" smtClean="0">
                <a:solidFill>
                  <a:srgbClr val="FF6699"/>
                </a:solidFill>
              </a:rPr>
              <a:t> </a:t>
            </a:r>
            <a:r>
              <a:rPr lang="sk-SK" sz="3400" dirty="0" smtClean="0">
                <a:solidFill>
                  <a:srgbClr val="FF6699"/>
                </a:solidFill>
              </a:rPr>
              <a:t> </a:t>
            </a:r>
            <a:r>
              <a:rPr lang="en-US" sz="3400" dirty="0" err="1" smtClean="0">
                <a:solidFill>
                  <a:srgbClr val="FF6699"/>
                </a:solidFill>
              </a:rPr>
              <a:t>kontext</a:t>
            </a:r>
            <a:r>
              <a:rPr lang="en-US" sz="3400" dirty="0" smtClean="0">
                <a:solidFill>
                  <a:srgbClr val="FF6699"/>
                </a:solidFill>
              </a:rPr>
              <a:t> </a:t>
            </a:r>
            <a:r>
              <a:rPr lang="sk-SK" sz="3400" dirty="0" smtClean="0">
                <a:solidFill>
                  <a:srgbClr val="FF6699"/>
                </a:solidFill>
              </a:rPr>
              <a:t> </a:t>
            </a:r>
            <a:r>
              <a:rPr lang="en-US" sz="3400" dirty="0" err="1" smtClean="0">
                <a:solidFill>
                  <a:srgbClr val="FF6699"/>
                </a:solidFill>
              </a:rPr>
              <a:t>jeho</a:t>
            </a:r>
            <a:r>
              <a:rPr lang="sk-SK" sz="3400" dirty="0" smtClean="0">
                <a:solidFill>
                  <a:srgbClr val="FF6699"/>
                </a:solidFill>
              </a:rPr>
              <a:t> </a:t>
            </a:r>
            <a:r>
              <a:rPr lang="en-US" sz="3400" dirty="0" smtClean="0">
                <a:solidFill>
                  <a:srgbClr val="FF6699"/>
                </a:solidFill>
              </a:rPr>
              <a:t> </a:t>
            </a:r>
            <a:r>
              <a:rPr lang="en-US" sz="3400" dirty="0" err="1" smtClean="0">
                <a:solidFill>
                  <a:srgbClr val="FF6699"/>
                </a:solidFill>
              </a:rPr>
              <a:t>vzniku</a:t>
            </a:r>
            <a:r>
              <a:rPr lang="sk-SK" sz="3400" dirty="0" smtClean="0">
                <a:solidFill>
                  <a:schemeClr val="tx1"/>
                </a:solidFill>
              </a:rPr>
              <a:t>.</a:t>
            </a:r>
            <a:r>
              <a:rPr lang="sk-SK" sz="3400" dirty="0" smtClean="0">
                <a:solidFill>
                  <a:srgbClr val="FF6699"/>
                </a:solidFill>
              </a:rPr>
              <a:t> </a:t>
            </a:r>
            <a:r>
              <a:rPr lang="en-US" sz="3400" dirty="0" err="1" smtClean="0"/>
              <a:t>Rozširujeme</a:t>
            </a:r>
            <a:r>
              <a:rPr lang="en-US" sz="3400" dirty="0" smtClean="0"/>
              <a:t> </a:t>
            </a:r>
            <a:r>
              <a:rPr lang="en-US" sz="3400" dirty="0" err="1" smtClean="0">
                <a:solidFill>
                  <a:srgbClr val="FF6699"/>
                </a:solidFill>
              </a:rPr>
              <a:t>základné</a:t>
            </a:r>
            <a:r>
              <a:rPr lang="en-US" sz="3400" dirty="0" smtClean="0">
                <a:solidFill>
                  <a:srgbClr val="FF6699"/>
                </a:solidFill>
              </a:rPr>
              <a:t> </a:t>
            </a:r>
            <a:r>
              <a:rPr lang="en-US" sz="3400" dirty="0" err="1" smtClean="0">
                <a:solidFill>
                  <a:srgbClr val="FF6699"/>
                </a:solidFill>
              </a:rPr>
              <a:t>informácie</a:t>
            </a:r>
            <a:r>
              <a:rPr lang="en-US" sz="3400" dirty="0" smtClean="0">
                <a:solidFill>
                  <a:srgbClr val="FF6699"/>
                </a:solidFill>
              </a:rPr>
              <a:t> o </a:t>
            </a:r>
            <a:r>
              <a:rPr lang="en-US" sz="3400" dirty="0" err="1" smtClean="0">
                <a:solidFill>
                  <a:srgbClr val="FF6699"/>
                </a:solidFill>
              </a:rPr>
              <a:t>autorovi</a:t>
            </a:r>
            <a:r>
              <a:rPr lang="en-US" sz="3400" dirty="0" smtClean="0">
                <a:solidFill>
                  <a:schemeClr val="tx1"/>
                </a:solidFill>
              </a:rPr>
              <a:t>,</a:t>
            </a:r>
            <a:r>
              <a:rPr lang="sk-SK" sz="3400" dirty="0" smtClean="0"/>
              <a:t> bližšie </a:t>
            </a:r>
            <a:r>
              <a:rPr lang="en-US" sz="3400" dirty="0" smtClean="0"/>
              <a:t>s</a:t>
            </a:r>
            <a:r>
              <a:rPr lang="sk-SK" sz="3400" dirty="0" smtClean="0"/>
              <a:t>a zoznámime s</a:t>
            </a:r>
            <a:r>
              <a:rPr lang="en-US" sz="3400" dirty="0" smtClean="0"/>
              <a:t> </a:t>
            </a:r>
            <a:r>
              <a:rPr lang="en-US" sz="3400" dirty="0" err="1" smtClean="0"/>
              <a:t>jeho</a:t>
            </a:r>
            <a:r>
              <a:rPr lang="sk-SK" sz="3400" dirty="0" smtClean="0"/>
              <a:t> </a:t>
            </a:r>
            <a:r>
              <a:rPr lang="en-US" sz="3400" dirty="0" err="1" smtClean="0">
                <a:solidFill>
                  <a:srgbClr val="FF6699"/>
                </a:solidFill>
              </a:rPr>
              <a:t>tvorbou</a:t>
            </a:r>
            <a:r>
              <a:rPr lang="en-US" sz="3400" dirty="0" smtClean="0">
                <a:solidFill>
                  <a:srgbClr val="FF6699"/>
                </a:solidFill>
              </a:rPr>
              <a:t>.</a:t>
            </a:r>
            <a:r>
              <a:rPr lang="en-US" sz="3400" dirty="0" smtClean="0">
                <a:solidFill>
                  <a:srgbClr val="FFC000"/>
                </a:solidFill>
              </a:rPr>
              <a:t> </a:t>
            </a:r>
            <a:endParaRPr lang="sk-SK" sz="3400" dirty="0" smtClean="0">
              <a:solidFill>
                <a:srgbClr val="FFC000"/>
              </a:solidFill>
            </a:endParaRP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28662" y="2000240"/>
            <a:ext cx="785818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sz="3400" dirty="0" smtClean="0"/>
              <a:t>Veľmi je dôležité </a:t>
            </a:r>
            <a:r>
              <a:rPr lang="cs-CZ" sz="3400" dirty="0" smtClean="0">
                <a:solidFill>
                  <a:srgbClr val="FF6699"/>
                </a:solidFill>
              </a:rPr>
              <a:t>zaoberať sa textom</a:t>
            </a:r>
            <a:r>
              <a:rPr lang="cs-CZ" sz="3400" dirty="0" smtClean="0"/>
              <a:t>. Práca učiteľa so žiakom sa začína už po prvom, resp. druhom prečítaní.</a:t>
            </a:r>
          </a:p>
          <a:p>
            <a:pPr algn="just"/>
            <a:r>
              <a:rPr lang="cs-CZ" sz="3600" dirty="0" smtClean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0100" y="285728"/>
            <a:ext cx="742955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 smtClean="0">
                <a:solidFill>
                  <a:schemeClr val="accent4"/>
                </a:solidFill>
              </a:rPr>
              <a:t>2. AKO  PRACOVAŤ  S  VYBRANÝM  LITERÁRNYM TEXTOM?</a:t>
            </a:r>
          </a:p>
          <a:p>
            <a:pPr algn="ctr"/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28662" y="1285860"/>
            <a:ext cx="74295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cs-CZ" sz="4000" dirty="0" smtClean="0"/>
              <a:t> Vtedy treba so žiakom text rozobrať tak, ako ho pochopil on a vysvetliť mu, ako to chápe autor, teda </a:t>
            </a:r>
          </a:p>
          <a:p>
            <a:pPr algn="ctr"/>
            <a:endParaRPr lang="cs-CZ" sz="4000" b="1" dirty="0" smtClean="0">
              <a:solidFill>
                <a:srgbClr val="C00000"/>
              </a:solidFill>
            </a:endParaRPr>
          </a:p>
          <a:p>
            <a:pPr algn="ctr"/>
            <a:r>
              <a:rPr lang="cs-CZ" sz="4000" b="1" dirty="0" smtClean="0">
                <a:solidFill>
                  <a:srgbClr val="C00000"/>
                </a:solidFill>
              </a:rPr>
              <a:t>rozobrať svet za textom</a:t>
            </a:r>
            <a:r>
              <a:rPr lang="cs-CZ" sz="4000" dirty="0" smtClean="0"/>
              <a:t>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9304" y="714356"/>
            <a:ext cx="7568976" cy="2571768"/>
          </a:xfrm>
        </p:spPr>
        <p:txBody>
          <a:bodyPr>
            <a:noAutofit/>
          </a:bodyPr>
          <a:lstStyle/>
          <a:p>
            <a:pPr algn="just"/>
            <a:r>
              <a:rPr lang="cs-CZ" sz="3600" dirty="0" smtClean="0"/>
              <a:t>Umelecký prednes je predovšetkým umenie vnímania textu, individuálna </a:t>
            </a:r>
            <a:r>
              <a:rPr lang="cs-CZ" sz="4000" dirty="0" smtClean="0">
                <a:solidFill>
                  <a:srgbClr val="C00000"/>
                </a:solidFill>
              </a:rPr>
              <a:t>tvorba sveta za textom</a:t>
            </a:r>
            <a:r>
              <a:rPr lang="cs-CZ" sz="3600" dirty="0" smtClean="0"/>
              <a:t>, t. j. </a:t>
            </a:r>
            <a:r>
              <a:rPr lang="cs-CZ" sz="3600" dirty="0" smtClean="0">
                <a:solidFill>
                  <a:srgbClr val="C00000"/>
                </a:solidFill>
              </a:rPr>
              <a:t>vidieť svet</a:t>
            </a:r>
            <a:r>
              <a:rPr lang="cs-CZ" sz="3600" dirty="0" smtClean="0">
                <a:solidFill>
                  <a:schemeClr val="tx1"/>
                </a:solidFill>
              </a:rPr>
              <a:t>,</a:t>
            </a:r>
            <a:r>
              <a:rPr lang="cs-CZ" sz="3600" dirty="0" smtClean="0">
                <a:solidFill>
                  <a:srgbClr val="C00000"/>
                </a:solidFill>
              </a:rPr>
              <a:t> obraz </a:t>
            </a:r>
            <a:r>
              <a:rPr lang="cs-CZ" sz="3600" dirty="0" smtClean="0"/>
              <a:t>(hra: </a:t>
            </a:r>
            <a:r>
              <a:rPr lang="cs-CZ" sz="3600" i="1" dirty="0" smtClean="0"/>
              <a:t>Oko kamery</a:t>
            </a:r>
            <a:r>
              <a:rPr lang="cs-CZ" sz="3600" dirty="0" smtClean="0"/>
              <a:t>).</a:t>
            </a:r>
          </a:p>
          <a:p>
            <a:pPr algn="just"/>
            <a:endParaRPr lang="cs-CZ" sz="3600" dirty="0" smtClean="0"/>
          </a:p>
          <a:p>
            <a:pPr algn="just"/>
            <a:r>
              <a:rPr lang="cs-CZ" sz="3600" dirty="0" smtClean="0"/>
              <a:t>Uvedomiť si </a:t>
            </a:r>
            <a:r>
              <a:rPr lang="cs-CZ" sz="3600" dirty="0" smtClean="0">
                <a:solidFill>
                  <a:srgbClr val="C00000"/>
                </a:solidFill>
              </a:rPr>
              <a:t>podstatu autorovej myšlienky</a:t>
            </a:r>
            <a:r>
              <a:rPr lang="cs-CZ" sz="3600" dirty="0" smtClean="0">
                <a:solidFill>
                  <a:srgbClr val="00B050"/>
                </a:solidFill>
              </a:rPr>
              <a:t> </a:t>
            </a:r>
            <a:r>
              <a:rPr lang="cs-CZ" sz="3600" dirty="0" smtClean="0"/>
              <a:t>a hľadať spôsob, ako to dosiahnuť. 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28662" y="1000108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cs-CZ" sz="3600" dirty="0" smtClean="0"/>
              <a:t>Dôležité je </a:t>
            </a:r>
            <a:r>
              <a:rPr lang="cs-CZ" sz="3600" dirty="0" smtClean="0">
                <a:solidFill>
                  <a:srgbClr val="C00000"/>
                </a:solidFill>
              </a:rPr>
              <a:t>fixovanie predstáv, </a:t>
            </a:r>
          </a:p>
          <a:p>
            <a:pPr algn="ctr"/>
            <a:r>
              <a:rPr lang="cs-CZ" sz="3600" dirty="0" smtClean="0"/>
              <a:t>vtedy prednes </a:t>
            </a:r>
            <a:r>
              <a:rPr lang="cs-CZ" sz="3600" dirty="0" smtClean="0">
                <a:solidFill>
                  <a:schemeClr val="tx2">
                    <a:lumMod val="90000"/>
                  </a:schemeClr>
                </a:solidFill>
              </a:rPr>
              <a:t>,,</a:t>
            </a:r>
            <a:r>
              <a:rPr lang="cs-CZ" sz="3600" b="1" dirty="0" smtClean="0">
                <a:solidFill>
                  <a:srgbClr val="FF6699"/>
                </a:solidFill>
              </a:rPr>
              <a:t>žije</a:t>
            </a:r>
            <a:r>
              <a:rPr lang="cs-CZ" sz="3600" dirty="0" smtClean="0">
                <a:solidFill>
                  <a:schemeClr val="tx2">
                    <a:lumMod val="90000"/>
                  </a:schemeClr>
                </a:solidFill>
              </a:rPr>
              <a:t>“, </a:t>
            </a:r>
          </a:p>
          <a:p>
            <a:pPr algn="ctr"/>
            <a:r>
              <a:rPr lang="cs-CZ" sz="3600" dirty="0" smtClean="0"/>
              <a:t>nie referovanie, tzv. </a:t>
            </a:r>
            <a:r>
              <a:rPr lang="cs-CZ" sz="3600" i="1" dirty="0" smtClean="0"/>
              <a:t>hrkot kolies </a:t>
            </a:r>
            <a:r>
              <a:rPr lang="cs-CZ" sz="3600" dirty="0" smtClean="0"/>
              <a:t>(rovnaká  rytmizácia, melódia a pod.).</a:t>
            </a:r>
          </a:p>
          <a:p>
            <a:pPr algn="ctr"/>
            <a:endParaRPr lang="cs-CZ" sz="3600" dirty="0" smtClean="0"/>
          </a:p>
          <a:p>
            <a:pPr algn="ctr"/>
            <a:r>
              <a:rPr lang="cs-CZ" sz="3600" dirty="0" smtClean="0">
                <a:solidFill>
                  <a:srgbClr val="C00000"/>
                </a:solidFill>
              </a:rPr>
              <a:t>Nezafixovať  text </a:t>
            </a:r>
            <a:r>
              <a:rPr lang="cs-CZ" sz="3600" dirty="0" smtClean="0"/>
              <a:t>– najprv sa má pracovať s textom, až v záverčnej časti sa text naučiť spamäti!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00100" y="428604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sk-SK" sz="6600" dirty="0" smtClean="0">
                <a:solidFill>
                  <a:srgbClr val="FFC000"/>
                </a:solidFill>
              </a:rPr>
              <a:t>Recitátor  musí vedieť, o čom recituje.</a:t>
            </a:r>
          </a:p>
          <a:p>
            <a:pPr algn="ctr"/>
            <a:endParaRPr lang="sk-SK" sz="6600" dirty="0" smtClean="0">
              <a:solidFill>
                <a:srgbClr val="C00000"/>
              </a:solidFill>
            </a:endParaRPr>
          </a:p>
          <a:p>
            <a:pPr algn="ctr"/>
            <a:r>
              <a:rPr lang="sk-SK" sz="6600" dirty="0" smtClean="0">
                <a:solidFill>
                  <a:srgbClr val="C00000"/>
                </a:solidFill>
              </a:rPr>
              <a:t>Prvoradý je obsah textu.</a:t>
            </a:r>
            <a:endParaRPr lang="en-US" sz="66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232" y="3714752"/>
            <a:ext cx="5500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Aby dokázal recitovať, musí mať  živý obraz v predstavách.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4294967295"/>
          </p:nvPr>
        </p:nvSpPr>
        <p:spPr>
          <a:xfrm>
            <a:off x="642910" y="428604"/>
            <a:ext cx="7772400" cy="150971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5400" b="1" dirty="0" smtClean="0"/>
              <a:t> </a:t>
            </a:r>
            <a:r>
              <a:rPr lang="en-US" sz="5400" b="1" dirty="0" smtClean="0"/>
              <a:t>Motto:</a:t>
            </a:r>
          </a:p>
          <a:p>
            <a:pPr>
              <a:buNone/>
            </a:pPr>
            <a:endParaRPr lang="en-US" sz="6000" b="1" i="1" dirty="0" smtClean="0">
              <a:solidFill>
                <a:schemeClr val="accent4"/>
              </a:solidFill>
            </a:endParaRPr>
          </a:p>
          <a:p>
            <a:pPr algn="r">
              <a:lnSpc>
                <a:spcPct val="100000"/>
              </a:lnSpc>
              <a:buNone/>
            </a:pPr>
            <a:r>
              <a:rPr lang="en-US" sz="60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  </a:t>
            </a:r>
            <a:r>
              <a:rPr lang="en-US" sz="54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Nie</a:t>
            </a:r>
            <a:r>
              <a:rPr lang="en-US" sz="5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 </a:t>
            </a:r>
            <a:r>
              <a:rPr lang="en-US" sz="54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cez</a:t>
            </a:r>
            <a:r>
              <a:rPr lang="en-US" sz="5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 </a:t>
            </a:r>
            <a:r>
              <a:rPr lang="en-US" sz="54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hlas</a:t>
            </a:r>
            <a:r>
              <a:rPr lang="en-US" sz="5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, ale </a:t>
            </a:r>
            <a:r>
              <a:rPr lang="en-US" sz="54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cez</a:t>
            </a:r>
            <a:r>
              <a:rPr lang="en-US" sz="5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 </a:t>
            </a:r>
            <a:r>
              <a:rPr lang="en-US" sz="54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recitátorovu</a:t>
            </a:r>
            <a:r>
              <a:rPr lang="en-US" sz="5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 </a:t>
            </a:r>
            <a:r>
              <a:rPr lang="en-US" sz="54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dušu</a:t>
            </a:r>
            <a:r>
              <a:rPr lang="en-US" sz="5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 </a:t>
            </a:r>
          </a:p>
          <a:p>
            <a:pPr algn="r">
              <a:lnSpc>
                <a:spcPct val="100000"/>
              </a:lnSpc>
              <a:buNone/>
            </a:pPr>
            <a:r>
              <a:rPr lang="en-US" sz="54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sa</a:t>
            </a:r>
            <a:r>
              <a:rPr lang="en-US" sz="5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 </a:t>
            </a:r>
            <a:r>
              <a:rPr lang="en-US" sz="54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rodí</a:t>
            </a:r>
            <a:r>
              <a:rPr lang="en-US" sz="5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 </a:t>
            </a:r>
            <a:r>
              <a:rPr lang="en-US" sz="54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prednes</a:t>
            </a:r>
            <a:r>
              <a:rPr lang="en-US" sz="5400" i="1" dirty="0" smtClean="0">
                <a:solidFill>
                  <a:schemeClr val="accent4"/>
                </a:solidFill>
              </a:rPr>
              <a:t>.“</a:t>
            </a:r>
          </a:p>
          <a:p>
            <a:pPr algn="r">
              <a:buNone/>
            </a:pPr>
            <a:r>
              <a:rPr lang="en-US" sz="4400" dirty="0" smtClean="0"/>
              <a:t>J. </a:t>
            </a:r>
            <a:r>
              <a:rPr lang="en-US" sz="4400" dirty="0" err="1" smtClean="0"/>
              <a:t>Čajková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14414" y="1285860"/>
            <a:ext cx="692948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dirty="0"/>
              <a:t>Pracovať </a:t>
            </a:r>
            <a:endParaRPr lang="cs-CZ" sz="4400" dirty="0" smtClean="0"/>
          </a:p>
          <a:p>
            <a:pPr algn="ctr"/>
            <a:r>
              <a:rPr lang="cs-CZ" sz="4400" dirty="0" smtClean="0"/>
              <a:t>sa </a:t>
            </a:r>
            <a:r>
              <a:rPr lang="cs-CZ" sz="4400" dirty="0"/>
              <a:t>dá </a:t>
            </a:r>
            <a:r>
              <a:rPr lang="cs-CZ" sz="4400" dirty="0" smtClean="0"/>
              <a:t>s </a:t>
            </a:r>
            <a:r>
              <a:rPr lang="cs-CZ" sz="4400" dirty="0">
                <a:solidFill>
                  <a:srgbClr val="FF6699"/>
                </a:solidFill>
              </a:rPr>
              <a:t>jednotlivcom</a:t>
            </a:r>
            <a:r>
              <a:rPr lang="cs-CZ" sz="4400" dirty="0"/>
              <a:t>, </a:t>
            </a:r>
            <a:endParaRPr lang="cs-CZ" sz="4400" dirty="0" smtClean="0"/>
          </a:p>
          <a:p>
            <a:pPr algn="ctr"/>
            <a:r>
              <a:rPr lang="cs-CZ" sz="4400" dirty="0" smtClean="0"/>
              <a:t>ale </a:t>
            </a:r>
            <a:r>
              <a:rPr lang="cs-CZ" sz="4400" dirty="0"/>
              <a:t>i v </a:t>
            </a:r>
            <a:r>
              <a:rPr lang="cs-CZ" sz="4400" dirty="0">
                <a:solidFill>
                  <a:srgbClr val="FF6699"/>
                </a:solidFill>
              </a:rPr>
              <a:t>kolektíve</a:t>
            </a:r>
            <a:r>
              <a:rPr lang="cs-CZ" sz="4400" dirty="0"/>
              <a:t>, kde 1 </a:t>
            </a:r>
            <a:r>
              <a:rPr lang="cs-CZ" sz="4400" dirty="0" smtClean="0"/>
              <a:t>až 4 </a:t>
            </a:r>
            <a:r>
              <a:rPr lang="cs-CZ" sz="4400" dirty="0"/>
              <a:t>žiaci prednesú tú istú ukážku a potom nasleduje selekcia.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2352" y="1357298"/>
            <a:ext cx="7851648" cy="3271846"/>
          </a:xfrm>
        </p:spPr>
        <p:txBody>
          <a:bodyPr>
            <a:normAutofit/>
          </a:bodyPr>
          <a:lstStyle/>
          <a:p>
            <a:pPr algn="ctr"/>
            <a:r>
              <a:rPr lang="en-US" sz="7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Prvú</a:t>
            </a:r>
            <a:r>
              <a:rPr lang="sk-SK" sz="7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7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7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interpretáciu</a:t>
            </a:r>
            <a:r>
              <a:rPr lang="en-US" sz="7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7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prináša</a:t>
            </a:r>
            <a:r>
              <a:rPr lang="sk-SK" sz="7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7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7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dieťa</a:t>
            </a:r>
            <a:r>
              <a:rPr lang="sk-SK" sz="7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!</a:t>
            </a:r>
            <a:r>
              <a:rPr lang="en-US" sz="6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6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sk-SK" sz="4000" dirty="0" smtClean="0">
                <a:solidFill>
                  <a:schemeClr val="accent4"/>
                </a:solidFill>
              </a:rPr>
              <a:t>3. </a:t>
            </a:r>
            <a:r>
              <a:rPr lang="pt-BR" sz="4000" dirty="0" smtClean="0">
                <a:solidFill>
                  <a:schemeClr val="accent4"/>
                </a:solidFill>
              </a:rPr>
              <a:t>PRIEBEŽNÁ </a:t>
            </a:r>
            <a:r>
              <a:rPr lang="sk-SK" sz="4000" dirty="0" smtClean="0">
                <a:solidFill>
                  <a:schemeClr val="accent4"/>
                </a:solidFill>
              </a:rPr>
              <a:t> </a:t>
            </a:r>
            <a:r>
              <a:rPr lang="pt-BR" sz="4000" dirty="0" smtClean="0">
                <a:solidFill>
                  <a:schemeClr val="accent4"/>
                </a:solidFill>
              </a:rPr>
              <a:t>PRÍPRAVA </a:t>
            </a:r>
            <a:r>
              <a:rPr lang="sk-SK" sz="4000" dirty="0" smtClean="0">
                <a:solidFill>
                  <a:schemeClr val="accent4"/>
                </a:solidFill>
              </a:rPr>
              <a:t> </a:t>
            </a:r>
            <a:r>
              <a:rPr lang="pt-BR" sz="4000" dirty="0" smtClean="0">
                <a:solidFill>
                  <a:schemeClr val="accent4"/>
                </a:solidFill>
              </a:rPr>
              <a:t>RECITÁTORA</a:t>
            </a:r>
            <a:r>
              <a:rPr lang="sk-SK" sz="4000" dirty="0" smtClean="0">
                <a:solidFill>
                  <a:schemeClr val="accent4"/>
                </a:solidFill>
              </a:rPr>
              <a:t> </a:t>
            </a:r>
            <a:r>
              <a:rPr lang="pt-BR" sz="4000" dirty="0" smtClean="0">
                <a:solidFill>
                  <a:schemeClr val="accent4"/>
                </a:solidFill>
              </a:rPr>
              <a:t> NA</a:t>
            </a:r>
            <a:r>
              <a:rPr lang="sk-SK" sz="4000" dirty="0" smtClean="0">
                <a:solidFill>
                  <a:schemeClr val="accent4"/>
                </a:solidFill>
              </a:rPr>
              <a:t> </a:t>
            </a:r>
            <a:r>
              <a:rPr lang="pt-BR" sz="4000" dirty="0" smtClean="0">
                <a:solidFill>
                  <a:schemeClr val="accent4"/>
                </a:solidFill>
              </a:rPr>
              <a:t> PREDNES</a:t>
            </a:r>
            <a:r>
              <a:rPr lang="sk-SK" sz="4400" dirty="0" smtClean="0">
                <a:solidFill>
                  <a:schemeClr val="accent4"/>
                </a:solidFill>
              </a:rPr>
              <a:t/>
            </a:r>
            <a:br>
              <a:rPr lang="sk-SK" sz="4400" dirty="0" smtClean="0">
                <a:solidFill>
                  <a:schemeClr val="accent4"/>
                </a:solidFill>
              </a:rPr>
            </a:br>
            <a:endParaRPr lang="en-US" sz="4400" dirty="0">
              <a:solidFill>
                <a:schemeClr val="accent4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00100" y="2143116"/>
            <a:ext cx="7854696" cy="420096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sz="2800" dirty="0" smtClean="0">
                <a:solidFill>
                  <a:schemeClr val="tx1"/>
                </a:solidFill>
              </a:rPr>
              <a:t>*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3400" dirty="0" err="1" smtClean="0">
                <a:solidFill>
                  <a:srgbClr val="C00000"/>
                </a:solidFill>
              </a:rPr>
              <a:t>Začína</a:t>
            </a:r>
            <a:r>
              <a:rPr lang="sk-SK" sz="3400" dirty="0" smtClean="0">
                <a:solidFill>
                  <a:srgbClr val="C00000"/>
                </a:solidFill>
              </a:rPr>
              <a:t> sa </a:t>
            </a:r>
            <a:r>
              <a:rPr lang="en-US" sz="3400" dirty="0" err="1" smtClean="0">
                <a:solidFill>
                  <a:srgbClr val="C00000"/>
                </a:solidFill>
              </a:rPr>
              <a:t>správnym</a:t>
            </a:r>
            <a:r>
              <a:rPr lang="en-US" sz="3400" dirty="0" smtClean="0">
                <a:solidFill>
                  <a:srgbClr val="C00000"/>
                </a:solidFill>
              </a:rPr>
              <a:t> </a:t>
            </a:r>
            <a:r>
              <a:rPr lang="en-US" sz="3400" dirty="0" err="1" smtClean="0">
                <a:solidFill>
                  <a:srgbClr val="C00000"/>
                </a:solidFill>
              </a:rPr>
              <a:t>držaním</a:t>
            </a:r>
            <a:r>
              <a:rPr lang="en-US" sz="3400" dirty="0" smtClean="0">
                <a:solidFill>
                  <a:srgbClr val="C00000"/>
                </a:solidFill>
              </a:rPr>
              <a:t> </a:t>
            </a:r>
            <a:r>
              <a:rPr lang="en-US" sz="3400" dirty="0" err="1" smtClean="0">
                <a:solidFill>
                  <a:srgbClr val="C00000"/>
                </a:solidFill>
              </a:rPr>
              <a:t>tela</a:t>
            </a:r>
            <a:r>
              <a:rPr lang="en-US" sz="3400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so </a:t>
            </a:r>
            <a:r>
              <a:rPr lang="en-US" dirty="0" err="1" smtClean="0"/>
              <a:t>spevneným</a:t>
            </a:r>
            <a:r>
              <a:rPr lang="en-US" dirty="0" smtClean="0"/>
              <a:t> </a:t>
            </a:r>
            <a:r>
              <a:rPr lang="en-US" dirty="0" err="1" smtClean="0"/>
              <a:t>ťažiskom</a:t>
            </a:r>
            <a:r>
              <a:rPr lang="en-US" dirty="0" smtClean="0"/>
              <a:t> (</a:t>
            </a:r>
            <a:r>
              <a:rPr lang="en-US" dirty="0" err="1" smtClean="0"/>
              <a:t>brucho</a:t>
            </a:r>
            <a:r>
              <a:rPr lang="en-US" dirty="0" smtClean="0"/>
              <a:t> </a:t>
            </a:r>
            <a:r>
              <a:rPr lang="en-US" dirty="0" err="1" smtClean="0"/>
              <a:t>stiahnuť</a:t>
            </a:r>
            <a:r>
              <a:rPr lang="en-US" dirty="0" smtClean="0"/>
              <a:t>, </a:t>
            </a:r>
            <a:r>
              <a:rPr lang="en-US" dirty="0" err="1" smtClean="0"/>
              <a:t>ruk</a:t>
            </a:r>
            <a:r>
              <a:rPr lang="sk-SK" dirty="0" smtClean="0"/>
              <a:t>y </a:t>
            </a:r>
            <a:r>
              <a:rPr lang="en-US" dirty="0" err="1" smtClean="0"/>
              <a:t>voľne</a:t>
            </a:r>
            <a:r>
              <a:rPr lang="en-US" dirty="0" smtClean="0"/>
              <a:t> </a:t>
            </a:r>
            <a:r>
              <a:rPr lang="en-US" dirty="0" err="1" smtClean="0"/>
              <a:t>pozdĺž</a:t>
            </a:r>
            <a:r>
              <a:rPr lang="en-US" dirty="0" smtClean="0"/>
              <a:t> </a:t>
            </a:r>
            <a:r>
              <a:rPr lang="en-US" dirty="0" err="1" smtClean="0"/>
              <a:t>tela</a:t>
            </a:r>
            <a:r>
              <a:rPr lang="en-US" dirty="0" smtClean="0"/>
              <a:t>, </a:t>
            </a:r>
            <a:r>
              <a:rPr lang="en-US" dirty="0" err="1" smtClean="0"/>
              <a:t>plecia</a:t>
            </a:r>
            <a:r>
              <a:rPr lang="en-US" dirty="0" smtClean="0"/>
              <a:t> </a:t>
            </a:r>
            <a:r>
              <a:rPr lang="en-US" dirty="0" err="1" smtClean="0"/>
              <a:t>nedvíhať</a:t>
            </a:r>
            <a:r>
              <a:rPr lang="en-US" dirty="0" smtClean="0"/>
              <a:t>), </a:t>
            </a:r>
            <a:r>
              <a:rPr lang="en-US" dirty="0" err="1" smtClean="0"/>
              <a:t>nadväzovaním</a:t>
            </a:r>
            <a:r>
              <a:rPr lang="en-US" dirty="0" smtClean="0"/>
              <a:t> </a:t>
            </a:r>
            <a:r>
              <a:rPr lang="en-US" dirty="0" err="1" smtClean="0"/>
              <a:t>očného</a:t>
            </a:r>
            <a:r>
              <a:rPr lang="en-US" dirty="0" smtClean="0"/>
              <a:t> </a:t>
            </a:r>
            <a:r>
              <a:rPr lang="en-US" dirty="0" err="1" smtClean="0"/>
              <a:t>kontaktu</a:t>
            </a:r>
            <a:r>
              <a:rPr lang="sk-SK" dirty="0" smtClean="0"/>
              <a:t>.</a:t>
            </a:r>
          </a:p>
          <a:p>
            <a:pPr algn="just"/>
            <a:endParaRPr lang="sk-SK" dirty="0" smtClean="0"/>
          </a:p>
          <a:p>
            <a:pPr algn="just"/>
            <a:r>
              <a:rPr lang="en-US" sz="2900" dirty="0" smtClean="0"/>
              <a:t>*</a:t>
            </a:r>
            <a:r>
              <a:rPr lang="en-US" dirty="0" smtClean="0"/>
              <a:t> </a:t>
            </a:r>
            <a:r>
              <a:rPr lang="en-US" dirty="0" err="1" smtClean="0"/>
              <a:t>Prednes</a:t>
            </a:r>
            <a:r>
              <a:rPr lang="en-US" dirty="0" smtClean="0"/>
              <a:t> je </a:t>
            </a:r>
            <a:r>
              <a:rPr lang="en-US" dirty="0" err="1" smtClean="0"/>
              <a:t>istým</a:t>
            </a:r>
            <a:r>
              <a:rPr lang="en-US" dirty="0" smtClean="0"/>
              <a:t> </a:t>
            </a:r>
            <a:r>
              <a:rPr lang="en-US" dirty="0" err="1" smtClean="0"/>
              <a:t>druhom</a:t>
            </a:r>
            <a:r>
              <a:rPr lang="en-US" dirty="0" smtClean="0"/>
              <a:t> </a:t>
            </a:r>
            <a:r>
              <a:rPr lang="en-US" dirty="0" err="1" smtClean="0"/>
              <a:t>umeleckej</a:t>
            </a:r>
            <a:r>
              <a:rPr lang="en-US" dirty="0" smtClean="0"/>
              <a:t> </a:t>
            </a:r>
            <a:r>
              <a:rPr lang="en-US" dirty="0" err="1" smtClean="0"/>
              <a:t>komunikácie</a:t>
            </a:r>
            <a:r>
              <a:rPr lang="en-US" dirty="0" smtClean="0"/>
              <a:t> so </a:t>
            </a:r>
            <a:r>
              <a:rPr lang="en-US" dirty="0" err="1" smtClean="0"/>
              <a:t>spätnou</a:t>
            </a:r>
            <a:r>
              <a:rPr lang="en-US" dirty="0" smtClean="0"/>
              <a:t> </a:t>
            </a:r>
            <a:r>
              <a:rPr lang="en-US" dirty="0" err="1" smtClean="0"/>
              <a:t>väzbou</a:t>
            </a:r>
            <a:r>
              <a:rPr lang="en-US" dirty="0" smtClean="0"/>
              <a:t>, </a:t>
            </a:r>
            <a:r>
              <a:rPr lang="en-US" dirty="0" err="1" smtClean="0"/>
              <a:t>preto</a:t>
            </a:r>
            <a:r>
              <a:rPr lang="sk-SK" dirty="0" smtClean="0"/>
              <a:t> </a:t>
            </a:r>
            <a:r>
              <a:rPr lang="en-US" dirty="0" err="1" smtClean="0"/>
              <a:t>recitátor</a:t>
            </a:r>
            <a:r>
              <a:rPr lang="en-US" dirty="0" smtClean="0"/>
              <a:t> </a:t>
            </a:r>
            <a:r>
              <a:rPr lang="en-US" dirty="0" err="1" smtClean="0"/>
              <a:t>potrebuje</a:t>
            </a:r>
            <a:r>
              <a:rPr lang="en-US" dirty="0" smtClean="0"/>
              <a:t> </a:t>
            </a:r>
            <a:r>
              <a:rPr lang="en-US" dirty="0" err="1" smtClean="0"/>
              <a:t>svoju</a:t>
            </a:r>
            <a:r>
              <a:rPr lang="sk-SK" dirty="0" smtClean="0"/>
              <a:t> </a:t>
            </a:r>
            <a:r>
              <a:rPr lang="en-US" dirty="0" err="1" smtClean="0"/>
              <a:t>výpoveď</a:t>
            </a:r>
            <a:r>
              <a:rPr lang="en-US" dirty="0" smtClean="0"/>
              <a:t> „</a:t>
            </a:r>
            <a:r>
              <a:rPr lang="en-US" dirty="0" err="1" smtClean="0"/>
              <a:t>odovzdať</a:t>
            </a:r>
            <a:r>
              <a:rPr lang="en-US" dirty="0" smtClean="0"/>
              <a:t>“ </a:t>
            </a:r>
            <a:r>
              <a:rPr lang="en-US" dirty="0" err="1" smtClean="0"/>
              <a:t>poslucháčom</a:t>
            </a:r>
            <a:r>
              <a:rPr lang="en-US" dirty="0" smtClean="0"/>
              <a:t>. </a:t>
            </a:r>
            <a:endParaRPr lang="sk-SK" dirty="0" smtClean="0"/>
          </a:p>
          <a:p>
            <a:pPr algn="just"/>
            <a:endParaRPr lang="en-US" sz="3400" dirty="0" smtClean="0"/>
          </a:p>
          <a:p>
            <a:pPr algn="just"/>
            <a:r>
              <a:rPr lang="sk-SK" sz="2900" dirty="0" smtClean="0"/>
              <a:t>*</a:t>
            </a:r>
            <a:r>
              <a:rPr lang="sk-SK" sz="3400" dirty="0" smtClean="0"/>
              <a:t> </a:t>
            </a:r>
            <a:r>
              <a:rPr lang="en-US" sz="3400" dirty="0" err="1" smtClean="0">
                <a:solidFill>
                  <a:srgbClr val="C00000"/>
                </a:solidFill>
              </a:rPr>
              <a:t>Rozhýba</a:t>
            </a:r>
            <a:r>
              <a:rPr lang="sk-SK" sz="3400" dirty="0" smtClean="0">
                <a:solidFill>
                  <a:srgbClr val="C00000"/>
                </a:solidFill>
              </a:rPr>
              <a:t>ť </a:t>
            </a:r>
            <a:r>
              <a:rPr lang="en-US" sz="3400" dirty="0" smtClean="0">
                <a:solidFill>
                  <a:srgbClr val="C00000"/>
                </a:solidFill>
              </a:rPr>
              <a:t> </a:t>
            </a:r>
            <a:r>
              <a:rPr lang="en-US" sz="3400" dirty="0" err="1" smtClean="0">
                <a:solidFill>
                  <a:srgbClr val="C00000"/>
                </a:solidFill>
              </a:rPr>
              <a:t>artikulačn</a:t>
            </a:r>
            <a:r>
              <a:rPr lang="sk-SK" sz="3400" dirty="0" smtClean="0">
                <a:solidFill>
                  <a:srgbClr val="C00000"/>
                </a:solidFill>
              </a:rPr>
              <a:t>é</a:t>
            </a:r>
            <a:r>
              <a:rPr lang="en-US" sz="3400" dirty="0" smtClean="0">
                <a:solidFill>
                  <a:srgbClr val="C00000"/>
                </a:solidFill>
              </a:rPr>
              <a:t> </a:t>
            </a:r>
            <a:r>
              <a:rPr lang="en-US" sz="3400" dirty="0" err="1" smtClean="0">
                <a:solidFill>
                  <a:srgbClr val="C00000"/>
                </a:solidFill>
              </a:rPr>
              <a:t>orgán</a:t>
            </a:r>
            <a:r>
              <a:rPr lang="sk-SK" sz="3400" dirty="0" smtClean="0">
                <a:solidFill>
                  <a:srgbClr val="C00000"/>
                </a:solidFill>
              </a:rPr>
              <a:t>y</a:t>
            </a:r>
            <a:r>
              <a:rPr lang="sk-SK" dirty="0" smtClean="0">
                <a:solidFill>
                  <a:srgbClr val="C00000"/>
                </a:solidFill>
              </a:rPr>
              <a:t> </a:t>
            </a:r>
            <a:r>
              <a:rPr lang="sk-SK" dirty="0" smtClean="0">
                <a:solidFill>
                  <a:schemeClr val="tx1"/>
                </a:solidFill>
              </a:rPr>
              <a:t>(p</a:t>
            </a:r>
            <a:r>
              <a:rPr lang="en-US" dirty="0" err="1" smtClean="0"/>
              <a:t>ri</a:t>
            </a:r>
            <a:r>
              <a:rPr lang="en-US" dirty="0" smtClean="0"/>
              <a:t> </a:t>
            </a:r>
            <a:r>
              <a:rPr lang="en-US" dirty="0" err="1" smtClean="0"/>
              <a:t>výslovnosti</a:t>
            </a:r>
            <a:r>
              <a:rPr lang="en-US" dirty="0" smtClean="0"/>
              <a:t> je </a:t>
            </a:r>
            <a:r>
              <a:rPr lang="en-US" dirty="0" err="1" smtClean="0"/>
              <a:t>najdôležitejší</a:t>
            </a:r>
            <a:r>
              <a:rPr lang="sk-SK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jazyk</a:t>
            </a:r>
            <a:r>
              <a:rPr lang="sk-SK" dirty="0" smtClean="0"/>
              <a:t>):</a:t>
            </a:r>
          </a:p>
          <a:p>
            <a:pPr algn="just"/>
            <a:endParaRPr lang="sk-SK" dirty="0" smtClean="0"/>
          </a:p>
          <a:p>
            <a:pPr algn="just"/>
            <a:r>
              <a:rPr lang="sk-SK" sz="2800" dirty="0" smtClean="0">
                <a:solidFill>
                  <a:schemeClr val="tx1"/>
                </a:solidFill>
              </a:rPr>
              <a:t>	 </a:t>
            </a:r>
            <a:r>
              <a:rPr lang="sk-SK" sz="2800" b="1" dirty="0" smtClean="0">
                <a:solidFill>
                  <a:srgbClr val="C00000"/>
                </a:solidFill>
              </a:rPr>
              <a:t>-</a:t>
            </a:r>
            <a:r>
              <a:rPr lang="sk-SK" sz="2800" dirty="0" smtClean="0">
                <a:solidFill>
                  <a:schemeClr val="tx1"/>
                </a:solidFill>
              </a:rPr>
              <a:t>  </a:t>
            </a:r>
            <a:r>
              <a:rPr lang="en-US" sz="3400" dirty="0" err="1" smtClean="0">
                <a:solidFill>
                  <a:srgbClr val="C00000"/>
                </a:solidFill>
              </a:rPr>
              <a:t>hlasovými</a:t>
            </a:r>
            <a:r>
              <a:rPr lang="sk-SK" sz="3400" dirty="0" smtClean="0">
                <a:solidFill>
                  <a:srgbClr val="C00000"/>
                </a:solidFill>
              </a:rPr>
              <a:t> </a:t>
            </a:r>
            <a:r>
              <a:rPr lang="en-US" sz="3400" dirty="0" err="1" smtClean="0">
                <a:solidFill>
                  <a:srgbClr val="C00000"/>
                </a:solidFill>
              </a:rPr>
              <a:t>cvičeniami</a:t>
            </a:r>
            <a:r>
              <a:rPr lang="sk-SK" sz="3400" dirty="0" smtClean="0">
                <a:solidFill>
                  <a:srgbClr val="C00000"/>
                </a:solidFill>
              </a:rPr>
              <a:t>,</a:t>
            </a:r>
          </a:p>
          <a:p>
            <a:pPr algn="just"/>
            <a:endParaRPr lang="sk-SK" sz="2900" dirty="0" smtClean="0">
              <a:solidFill>
                <a:srgbClr val="C00000"/>
              </a:solidFill>
            </a:endParaRPr>
          </a:p>
          <a:p>
            <a:pPr algn="just"/>
            <a:r>
              <a:rPr lang="sk-SK" sz="2900" dirty="0" smtClean="0">
                <a:solidFill>
                  <a:srgbClr val="C00000"/>
                </a:solidFill>
              </a:rPr>
              <a:t>	 </a:t>
            </a:r>
            <a:r>
              <a:rPr lang="sk-SK" sz="2900" b="1" dirty="0" smtClean="0">
                <a:solidFill>
                  <a:srgbClr val="C00000"/>
                </a:solidFill>
              </a:rPr>
              <a:t>-</a:t>
            </a:r>
            <a:r>
              <a:rPr lang="sk-SK" sz="2900" dirty="0" smtClean="0">
                <a:solidFill>
                  <a:srgbClr val="C00000"/>
                </a:solidFill>
              </a:rPr>
              <a:t> </a:t>
            </a:r>
            <a:r>
              <a:rPr lang="sk-SK" sz="2900" b="1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dychovými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cvičeniami</a:t>
            </a:r>
            <a:r>
              <a:rPr lang="sk-SK" sz="3200" dirty="0" smtClean="0">
                <a:solidFill>
                  <a:srgbClr val="C00000"/>
                </a:solidFill>
              </a:rPr>
              <a:t>, </a:t>
            </a:r>
          </a:p>
          <a:p>
            <a:pPr algn="just"/>
            <a:endParaRPr lang="sk-SK" sz="3200" dirty="0" smtClean="0">
              <a:solidFill>
                <a:srgbClr val="C00000"/>
              </a:solidFill>
            </a:endParaRPr>
          </a:p>
          <a:p>
            <a:pPr algn="just"/>
            <a:r>
              <a:rPr lang="sk-SK" sz="3200" dirty="0" smtClean="0">
                <a:solidFill>
                  <a:srgbClr val="C00000"/>
                </a:solidFill>
              </a:rPr>
              <a:t>	 - jazykolamy, rečňovanky a pod.</a:t>
            </a:r>
            <a:endParaRPr lang="sk-SK" sz="2900" dirty="0" smtClean="0">
              <a:solidFill>
                <a:srgbClr val="C00000"/>
              </a:solidFill>
            </a:endParaRPr>
          </a:p>
          <a:p>
            <a:pPr algn="just"/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9304" y="428604"/>
            <a:ext cx="7640414" cy="6429396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sz="4100" b="1" dirty="0" err="1" smtClean="0">
                <a:solidFill>
                  <a:schemeClr val="accent4"/>
                </a:solidFill>
              </a:rPr>
              <a:t>Dýchanie</a:t>
            </a:r>
            <a:endParaRPr lang="sk-SK" sz="4100" b="1" dirty="0" smtClean="0">
              <a:solidFill>
                <a:schemeClr val="accent4"/>
              </a:solidFill>
            </a:endParaRPr>
          </a:p>
          <a:p>
            <a:pPr algn="just"/>
            <a:endParaRPr lang="en-US" sz="4100" b="1" dirty="0" smtClean="0">
              <a:solidFill>
                <a:schemeClr val="accent4"/>
              </a:solidFill>
            </a:endParaRPr>
          </a:p>
          <a:p>
            <a:pPr algn="just"/>
            <a:r>
              <a:rPr lang="en-US" sz="3100" b="1" dirty="0" err="1" smtClean="0"/>
              <a:t>Venovať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pozornosť</a:t>
            </a:r>
            <a:r>
              <a:rPr lang="en-US" sz="3100" b="1" dirty="0" smtClean="0"/>
              <a:t> </a:t>
            </a:r>
            <a:r>
              <a:rPr lang="en-US" sz="3100" b="1" dirty="0" err="1" smtClean="0">
                <a:solidFill>
                  <a:srgbClr val="FFC000"/>
                </a:solidFill>
              </a:rPr>
              <a:t>správnemu</a:t>
            </a:r>
            <a:r>
              <a:rPr lang="en-US" sz="3100" b="1" dirty="0" smtClean="0">
                <a:solidFill>
                  <a:srgbClr val="FFC000"/>
                </a:solidFill>
              </a:rPr>
              <a:t> </a:t>
            </a:r>
            <a:r>
              <a:rPr lang="en-US" sz="3100" b="1" dirty="0" err="1" smtClean="0">
                <a:solidFill>
                  <a:srgbClr val="FFC000"/>
                </a:solidFill>
              </a:rPr>
              <a:t>dýchaniu</a:t>
            </a:r>
            <a:r>
              <a:rPr lang="en-US" sz="3100" b="1" dirty="0" smtClean="0">
                <a:solidFill>
                  <a:srgbClr val="FFC000"/>
                </a:solidFill>
              </a:rPr>
              <a:t> </a:t>
            </a:r>
            <a:r>
              <a:rPr lang="en-US" sz="3100" b="1" dirty="0" err="1" smtClean="0"/>
              <a:t>prostredníctvom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cvičení</a:t>
            </a:r>
            <a:r>
              <a:rPr lang="en-US" sz="3100" b="1" dirty="0" smtClean="0"/>
              <a:t> je</a:t>
            </a:r>
            <a:r>
              <a:rPr lang="sk-SK" sz="3100" b="1" dirty="0" smtClean="0"/>
              <a:t> </a:t>
            </a:r>
            <a:r>
              <a:rPr lang="en-US" sz="3100" b="1" dirty="0" err="1" smtClean="0"/>
              <a:t>veľmi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dôležité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najmä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pri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tvorbe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hlasu</a:t>
            </a:r>
            <a:r>
              <a:rPr lang="en-US" sz="3100" b="1" dirty="0" smtClean="0"/>
              <a:t>. </a:t>
            </a:r>
          </a:p>
          <a:p>
            <a:pPr algn="just">
              <a:buFontTx/>
              <a:buChar char="-"/>
            </a:pPr>
            <a:endParaRPr lang="sk-SK" sz="3100" b="1" dirty="0" smtClean="0"/>
          </a:p>
          <a:p>
            <a:pPr algn="just"/>
            <a:r>
              <a:rPr lang="en-US" sz="3100" b="1" dirty="0" err="1" smtClean="0"/>
              <a:t>Deti</a:t>
            </a:r>
            <a:r>
              <a:rPr lang="en-US" sz="3100" b="1" dirty="0" smtClean="0"/>
              <a:t>, </a:t>
            </a:r>
            <a:r>
              <a:rPr lang="en-US" sz="3100" b="1" dirty="0" err="1" smtClean="0"/>
              <a:t>ktoré</a:t>
            </a:r>
            <a:r>
              <a:rPr lang="sk-SK" sz="3100" b="1" dirty="0" smtClean="0"/>
              <a:t> </a:t>
            </a:r>
            <a:r>
              <a:rPr lang="en-US" sz="3100" b="1" dirty="0" err="1" smtClean="0"/>
              <a:t>nevedia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narábať</a:t>
            </a:r>
            <a:r>
              <a:rPr lang="en-US" sz="3100" b="1" dirty="0" smtClean="0"/>
              <a:t> s </a:t>
            </a:r>
            <a:r>
              <a:rPr lang="en-US" sz="3100" b="1" dirty="0" err="1" smtClean="0"/>
              <a:t>dychom</a:t>
            </a:r>
            <a:r>
              <a:rPr lang="en-US" sz="3100" b="1" dirty="0" smtClean="0"/>
              <a:t>,</a:t>
            </a:r>
            <a:r>
              <a:rPr lang="sk-SK" sz="3100" b="1" dirty="0" smtClean="0"/>
              <a:t> </a:t>
            </a:r>
            <a:r>
              <a:rPr lang="en-US" sz="3100" b="1" dirty="0" err="1" smtClean="0"/>
              <a:t>často</a:t>
            </a:r>
            <a:r>
              <a:rPr lang="en-US" sz="3100" b="1" dirty="0" smtClean="0"/>
              <a:t> </a:t>
            </a:r>
            <a:r>
              <a:rPr lang="en-US" sz="3100" b="1" dirty="0" err="1" smtClean="0">
                <a:solidFill>
                  <a:srgbClr val="FFC000"/>
                </a:solidFill>
              </a:rPr>
              <a:t>rozdelia</a:t>
            </a:r>
            <a:r>
              <a:rPr lang="en-US" sz="3100" b="1" dirty="0" smtClean="0">
                <a:solidFill>
                  <a:srgbClr val="FFC000"/>
                </a:solidFill>
              </a:rPr>
              <a:t> </a:t>
            </a:r>
            <a:r>
              <a:rPr lang="en-US" sz="3100" b="1" dirty="0" err="1" smtClean="0">
                <a:solidFill>
                  <a:srgbClr val="FFC000"/>
                </a:solidFill>
              </a:rPr>
              <a:t>vetu</a:t>
            </a:r>
            <a:r>
              <a:rPr lang="en-US" sz="3100" b="1" dirty="0" smtClean="0">
                <a:solidFill>
                  <a:srgbClr val="FFC000"/>
                </a:solidFill>
              </a:rPr>
              <a:t> – </a:t>
            </a:r>
            <a:r>
              <a:rPr lang="en-US" sz="3100" b="1" dirty="0" err="1" smtClean="0">
                <a:solidFill>
                  <a:srgbClr val="FFC000"/>
                </a:solidFill>
              </a:rPr>
              <a:t>myšlienku</a:t>
            </a:r>
            <a:r>
              <a:rPr lang="sk-SK" sz="3100" b="1" dirty="0" smtClean="0">
                <a:solidFill>
                  <a:srgbClr val="FFC000"/>
                </a:solidFill>
              </a:rPr>
              <a:t> </a:t>
            </a:r>
            <a:r>
              <a:rPr lang="en-US" sz="3100" b="1" dirty="0" err="1" smtClean="0"/>
              <a:t>tak</a:t>
            </a:r>
            <a:r>
              <a:rPr lang="en-US" sz="3100" b="1" dirty="0" smtClean="0"/>
              <a:t>, </a:t>
            </a:r>
            <a:r>
              <a:rPr lang="en-US" sz="3100" b="1" dirty="0" err="1" smtClean="0"/>
              <a:t>že</a:t>
            </a:r>
            <a:r>
              <a:rPr lang="en-US" sz="3100" b="1" dirty="0" smtClean="0"/>
              <a:t> </a:t>
            </a:r>
            <a:r>
              <a:rPr lang="sk-SK" sz="3100" b="1" dirty="0" smtClean="0"/>
              <a:t>sa </a:t>
            </a:r>
            <a:r>
              <a:rPr lang="en-US" sz="3100" b="1" dirty="0" err="1" smtClean="0"/>
              <a:t>jej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obsah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stáva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nezrozumiteľným</a:t>
            </a:r>
            <a:r>
              <a:rPr lang="en-US" sz="3100" b="1" dirty="0" smtClean="0"/>
              <a:t>.</a:t>
            </a:r>
          </a:p>
          <a:p>
            <a:pPr algn="just">
              <a:buFontTx/>
              <a:buChar char="-"/>
            </a:pPr>
            <a:endParaRPr lang="en-US" sz="3100" b="1" dirty="0" smtClean="0"/>
          </a:p>
          <a:p>
            <a:pPr algn="just"/>
            <a:r>
              <a:rPr lang="en-US" sz="3100" b="1" dirty="0" err="1" smtClean="0"/>
              <a:t>Prípadne</a:t>
            </a:r>
            <a:r>
              <a:rPr lang="en-US" sz="3100" b="1" dirty="0" smtClean="0"/>
              <a:t> v </a:t>
            </a:r>
            <a:r>
              <a:rPr lang="en-US" sz="3100" b="1" dirty="0" err="1" smtClean="0"/>
              <a:t>snahe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dohovoriť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myšlienku</a:t>
            </a:r>
            <a:r>
              <a:rPr lang="en-US" sz="3100" b="1" dirty="0" smtClean="0"/>
              <a:t> </a:t>
            </a:r>
            <a:r>
              <a:rPr lang="en-US" sz="3100" b="1" dirty="0" err="1" smtClean="0">
                <a:solidFill>
                  <a:srgbClr val="FFC000"/>
                </a:solidFill>
              </a:rPr>
              <a:t>zrýchľujú</a:t>
            </a:r>
            <a:r>
              <a:rPr lang="en-US" sz="3100" b="1" dirty="0" smtClean="0">
                <a:solidFill>
                  <a:srgbClr val="FFC000"/>
                </a:solidFill>
              </a:rPr>
              <a:t> tempo</a:t>
            </a:r>
            <a:r>
              <a:rPr lang="sk-SK" sz="3100" b="1" dirty="0" smtClean="0">
                <a:solidFill>
                  <a:srgbClr val="FFC000"/>
                </a:solidFill>
              </a:rPr>
              <a:t> </a:t>
            </a:r>
            <a:r>
              <a:rPr lang="en-US" sz="3100" b="1" dirty="0" err="1" smtClean="0">
                <a:solidFill>
                  <a:srgbClr val="FFC000"/>
                </a:solidFill>
              </a:rPr>
              <a:t>reč</a:t>
            </a:r>
            <a:r>
              <a:rPr lang="sk-SK" sz="3100" b="1" dirty="0" smtClean="0">
                <a:solidFill>
                  <a:srgbClr val="FFC000"/>
                </a:solidFill>
              </a:rPr>
              <a:t>i</a:t>
            </a:r>
            <a:r>
              <a:rPr lang="en-US" sz="3100" b="1" dirty="0" smtClean="0"/>
              <a:t>. </a:t>
            </a:r>
          </a:p>
          <a:p>
            <a:pPr algn="just">
              <a:buFontTx/>
              <a:buChar char="-"/>
            </a:pPr>
            <a:endParaRPr lang="sk-SK" sz="3100" b="1" dirty="0" smtClean="0"/>
          </a:p>
          <a:p>
            <a:pPr algn="just"/>
            <a:r>
              <a:rPr lang="en-US" sz="3100" b="1" dirty="0" err="1" smtClean="0"/>
              <a:t>Často</a:t>
            </a:r>
            <a:r>
              <a:rPr lang="en-US" sz="3100" b="1" dirty="0" smtClean="0"/>
              <a:t> </a:t>
            </a:r>
            <a:r>
              <a:rPr lang="en-US" sz="3100" b="1" dirty="0" err="1" smtClean="0">
                <a:solidFill>
                  <a:srgbClr val="FFC000"/>
                </a:solidFill>
              </a:rPr>
              <a:t>nedopovedia</a:t>
            </a:r>
            <a:r>
              <a:rPr lang="sk-SK" sz="3100" b="1" dirty="0" smtClean="0">
                <a:solidFill>
                  <a:srgbClr val="FFC000"/>
                </a:solidFill>
              </a:rPr>
              <a:t> </a:t>
            </a:r>
            <a:r>
              <a:rPr lang="en-US" sz="3100" b="1" dirty="0" err="1" smtClean="0">
                <a:solidFill>
                  <a:srgbClr val="FFC000"/>
                </a:solidFill>
              </a:rPr>
              <a:t>kon</a:t>
            </a:r>
            <a:r>
              <a:rPr lang="sk-SK" sz="3100" b="1" dirty="0" smtClean="0">
                <a:solidFill>
                  <a:srgbClr val="FFC000"/>
                </a:solidFill>
              </a:rPr>
              <a:t>iec</a:t>
            </a:r>
            <a:r>
              <a:rPr lang="en-US" sz="3100" b="1" dirty="0" smtClean="0">
                <a:solidFill>
                  <a:srgbClr val="FFC000"/>
                </a:solidFill>
              </a:rPr>
              <a:t> </a:t>
            </a:r>
            <a:r>
              <a:rPr lang="en-US" sz="3100" b="1" dirty="0" err="1" smtClean="0">
                <a:solidFill>
                  <a:srgbClr val="FFC000"/>
                </a:solidFill>
              </a:rPr>
              <a:t>slov</a:t>
            </a:r>
            <a:r>
              <a:rPr lang="sk-SK" sz="3100" b="1" dirty="0" smtClean="0">
                <a:solidFill>
                  <a:srgbClr val="FFC000"/>
                </a:solidFill>
              </a:rPr>
              <a:t>a</a:t>
            </a:r>
            <a:r>
              <a:rPr lang="en-US" sz="3100" b="1" dirty="0" smtClean="0">
                <a:solidFill>
                  <a:schemeClr val="tx1"/>
                </a:solidFill>
              </a:rPr>
              <a:t>,</a:t>
            </a:r>
            <a:r>
              <a:rPr lang="en-US" sz="3100" b="1" dirty="0" smtClean="0">
                <a:solidFill>
                  <a:srgbClr val="FFC000"/>
                </a:solidFill>
              </a:rPr>
              <a:t> </a:t>
            </a:r>
            <a:r>
              <a:rPr lang="en-US" sz="3100" b="1" dirty="0" err="1" smtClean="0">
                <a:solidFill>
                  <a:srgbClr val="FFC000"/>
                </a:solidFill>
              </a:rPr>
              <a:t>krátia</a:t>
            </a:r>
            <a:r>
              <a:rPr lang="en-US" sz="3100" b="1" dirty="0" smtClean="0">
                <a:solidFill>
                  <a:srgbClr val="FFC000"/>
                </a:solidFill>
              </a:rPr>
              <a:t> </a:t>
            </a:r>
            <a:r>
              <a:rPr lang="en-US" sz="3100" b="1" dirty="0" err="1" smtClean="0">
                <a:solidFill>
                  <a:srgbClr val="FFC000"/>
                </a:solidFill>
              </a:rPr>
              <a:t>samohlásky</a:t>
            </a:r>
            <a:r>
              <a:rPr lang="en-US" sz="3100" b="1" dirty="0" smtClean="0"/>
              <a:t>, a </a:t>
            </a:r>
            <a:r>
              <a:rPr lang="en-US" sz="3100" b="1" dirty="0" err="1" smtClean="0"/>
              <a:t>tak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vznikajú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skomoleniny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čast</a:t>
            </a:r>
            <a:r>
              <a:rPr lang="sk-SK" sz="3100" b="1" dirty="0" smtClean="0"/>
              <a:t>í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slov</a:t>
            </a:r>
            <a:r>
              <a:rPr lang="en-US" sz="3100" b="1" dirty="0" smtClean="0"/>
              <a:t>.</a:t>
            </a:r>
          </a:p>
          <a:p>
            <a:pPr algn="just">
              <a:buFontTx/>
              <a:buChar char="-"/>
            </a:pPr>
            <a:endParaRPr lang="en-US" sz="3100" b="1" dirty="0" smtClean="0"/>
          </a:p>
          <a:p>
            <a:pPr algn="just"/>
            <a:r>
              <a:rPr lang="en-US" sz="3100" b="1" dirty="0" err="1" smtClean="0"/>
              <a:t>Najčastejšie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sa</a:t>
            </a:r>
            <a:r>
              <a:rPr lang="en-US" sz="3100" b="1" dirty="0" smtClean="0"/>
              <a:t> u </a:t>
            </a:r>
            <a:r>
              <a:rPr lang="en-US" sz="3100" b="1" dirty="0" err="1" smtClean="0"/>
              <a:t>detí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stretávame</a:t>
            </a:r>
            <a:r>
              <a:rPr lang="en-US" sz="3100" b="1" dirty="0" smtClean="0"/>
              <a:t> so </a:t>
            </a:r>
            <a:r>
              <a:rPr lang="en-US" sz="3100" b="1" dirty="0" err="1" smtClean="0"/>
              <a:t>zlým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spôsobom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dýchania</a:t>
            </a:r>
            <a:r>
              <a:rPr lang="en-US" sz="3100" b="1" dirty="0" smtClean="0"/>
              <a:t>, </a:t>
            </a:r>
            <a:r>
              <a:rPr lang="en-US" sz="3100" b="1" dirty="0" err="1" smtClean="0"/>
              <a:t>ktorého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sprievodným</a:t>
            </a:r>
            <a:r>
              <a:rPr lang="sk-SK" sz="3100" b="1" dirty="0" smtClean="0"/>
              <a:t> </a:t>
            </a:r>
            <a:r>
              <a:rPr lang="en-US" sz="3100" b="1" dirty="0" err="1" smtClean="0"/>
              <a:t>znakom</a:t>
            </a:r>
            <a:r>
              <a:rPr lang="en-US" sz="3100" b="1" dirty="0" smtClean="0"/>
              <a:t> je </a:t>
            </a:r>
            <a:r>
              <a:rPr lang="en-US" sz="3100" b="1" dirty="0" err="1" smtClean="0">
                <a:solidFill>
                  <a:srgbClr val="FFC000"/>
                </a:solidFill>
              </a:rPr>
              <a:t>dvíhanie</a:t>
            </a:r>
            <a:r>
              <a:rPr lang="en-US" sz="3100" b="1" dirty="0" smtClean="0">
                <a:solidFill>
                  <a:srgbClr val="FFC000"/>
                </a:solidFill>
              </a:rPr>
              <a:t> </a:t>
            </a:r>
            <a:r>
              <a:rPr lang="en-US" sz="3100" b="1" dirty="0" err="1" smtClean="0">
                <a:solidFill>
                  <a:srgbClr val="FFC000"/>
                </a:solidFill>
              </a:rPr>
              <a:t>pliec</a:t>
            </a:r>
            <a:r>
              <a:rPr lang="en-US" sz="3100" b="1" dirty="0" smtClean="0">
                <a:solidFill>
                  <a:srgbClr val="FFC000"/>
                </a:solidFill>
              </a:rPr>
              <a:t> (</a:t>
            </a:r>
            <a:r>
              <a:rPr lang="en-US" sz="3100" b="1" dirty="0" err="1" smtClean="0">
                <a:solidFill>
                  <a:srgbClr val="FFC000"/>
                </a:solidFill>
              </a:rPr>
              <a:t>kľúčne</a:t>
            </a:r>
            <a:r>
              <a:rPr lang="en-US" sz="3100" b="1" dirty="0" smtClean="0">
                <a:solidFill>
                  <a:srgbClr val="FFC000"/>
                </a:solidFill>
              </a:rPr>
              <a:t> </a:t>
            </a:r>
            <a:r>
              <a:rPr lang="en-US" sz="3100" b="1" dirty="0" err="1" smtClean="0">
                <a:solidFill>
                  <a:srgbClr val="FFC000"/>
                </a:solidFill>
              </a:rPr>
              <a:t>dýchanie</a:t>
            </a:r>
            <a:r>
              <a:rPr lang="en-US" sz="3100" b="1" dirty="0" smtClean="0">
                <a:solidFill>
                  <a:srgbClr val="FFC000"/>
                </a:solidFill>
              </a:rPr>
              <a:t>), </a:t>
            </a:r>
            <a:r>
              <a:rPr lang="en-US" sz="3100" b="1" dirty="0" err="1" smtClean="0">
                <a:solidFill>
                  <a:srgbClr val="FFC000"/>
                </a:solidFill>
              </a:rPr>
              <a:t>skreslený</a:t>
            </a:r>
            <a:r>
              <a:rPr lang="en-US" sz="3100" b="1" dirty="0" smtClean="0">
                <a:solidFill>
                  <a:srgbClr val="FFC000"/>
                </a:solidFill>
              </a:rPr>
              <a:t> (</a:t>
            </a:r>
            <a:r>
              <a:rPr lang="en-US" sz="3100" b="1" dirty="0" err="1" smtClean="0">
                <a:solidFill>
                  <a:srgbClr val="FFC000"/>
                </a:solidFill>
              </a:rPr>
              <a:t>vykričaný</a:t>
            </a:r>
            <a:r>
              <a:rPr lang="en-US" sz="3100" b="1" dirty="0" smtClean="0">
                <a:solidFill>
                  <a:srgbClr val="FFC000"/>
                </a:solidFill>
              </a:rPr>
              <a:t>)</a:t>
            </a:r>
            <a:r>
              <a:rPr lang="sk-SK" sz="3100" b="1" dirty="0" smtClean="0">
                <a:solidFill>
                  <a:srgbClr val="FFC000"/>
                </a:solidFill>
              </a:rPr>
              <a:t> </a:t>
            </a:r>
            <a:r>
              <a:rPr lang="en-US" sz="3100" b="1" dirty="0" err="1" smtClean="0">
                <a:solidFill>
                  <a:srgbClr val="FFC000"/>
                </a:solidFill>
              </a:rPr>
              <a:t>hlas</a:t>
            </a:r>
            <a:r>
              <a:rPr lang="en-US" sz="3100" b="1" dirty="0" smtClean="0">
                <a:solidFill>
                  <a:srgbClr val="FFC000"/>
                </a:solidFill>
              </a:rPr>
              <a:t> </a:t>
            </a:r>
            <a:r>
              <a:rPr lang="en-US" sz="3100" b="1" dirty="0" smtClean="0"/>
              <a:t>a </a:t>
            </a:r>
            <a:r>
              <a:rPr lang="en-US" sz="3100" b="1" dirty="0" err="1" smtClean="0"/>
              <a:t>napínanie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krčných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svalov</a:t>
            </a:r>
            <a:r>
              <a:rPr lang="en-US" sz="3100" b="1" dirty="0" smtClean="0"/>
              <a:t>.</a:t>
            </a:r>
            <a:endParaRPr lang="en-US" sz="31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1472" y="3357562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6000" dirty="0" smtClean="0">
                <a:solidFill>
                  <a:schemeClr val="accent4"/>
                </a:solidFill>
              </a:rPr>
              <a:t/>
            </a:r>
            <a:br>
              <a:rPr lang="sk-SK" sz="6000" dirty="0" smtClean="0">
                <a:solidFill>
                  <a:schemeClr val="accent4"/>
                </a:solidFill>
              </a:rPr>
            </a:br>
            <a:r>
              <a:rPr lang="sk-SK" sz="6000" dirty="0" smtClean="0">
                <a:solidFill>
                  <a:schemeClr val="accent4"/>
                </a:solidFill>
              </a:rPr>
              <a:t/>
            </a:r>
            <a:br>
              <a:rPr lang="sk-SK" sz="6000" dirty="0" smtClean="0">
                <a:solidFill>
                  <a:schemeClr val="accent4"/>
                </a:solidFill>
              </a:rPr>
            </a:br>
            <a:r>
              <a:rPr lang="sk-SK" sz="6000" dirty="0" smtClean="0">
                <a:solidFill>
                  <a:schemeClr val="accent4"/>
                </a:solidFill>
              </a:rPr>
              <a:t/>
            </a:r>
            <a:br>
              <a:rPr lang="sk-SK" sz="6000" dirty="0" smtClean="0">
                <a:solidFill>
                  <a:schemeClr val="accent4"/>
                </a:solidFill>
              </a:rPr>
            </a:br>
            <a:r>
              <a:rPr lang="sk-SK" sz="6000" dirty="0" smtClean="0">
                <a:solidFill>
                  <a:schemeClr val="accent4"/>
                </a:solidFill>
              </a:rPr>
              <a:t>Podstata úspešného prednesu: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sz="67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Vedieť sa uvoľniť!</a:t>
            </a:r>
            <a:br>
              <a:rPr lang="sk-SK" sz="67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</a:br>
            <a:r>
              <a:rPr lang="sk-SK" dirty="0" smtClean="0">
                <a:solidFill>
                  <a:srgbClr val="C00000"/>
                </a:solidFill>
              </a:rPr>
              <a:t/>
            </a:r>
            <a:br>
              <a:rPr lang="sk-SK" dirty="0" smtClean="0">
                <a:solidFill>
                  <a:srgbClr val="C00000"/>
                </a:solidFill>
              </a:rPr>
            </a:br>
            <a:r>
              <a:rPr lang="sk-SK" dirty="0" smtClean="0">
                <a:solidFill>
                  <a:srgbClr val="C00000"/>
                </a:solidFill>
              </a:rPr>
              <a:t> </a:t>
            </a:r>
            <a:r>
              <a:rPr lang="sk-SK" dirty="0" smtClean="0"/>
              <a:t>pred prednesom aj počas prednesu</a:t>
            </a:r>
            <a:endParaRPr lang="en-US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71538" y="-428652"/>
            <a:ext cx="7670700" cy="2486044"/>
          </a:xfrm>
        </p:spPr>
        <p:txBody>
          <a:bodyPr>
            <a:normAutofit/>
          </a:bodyPr>
          <a:lstStyle/>
          <a:p>
            <a:pPr algn="ctr"/>
            <a:r>
              <a:rPr lang="sk-SK" sz="4000" dirty="0" smtClean="0">
                <a:solidFill>
                  <a:schemeClr val="accent4"/>
                </a:solidFill>
                <a:effectLst/>
              </a:rPr>
              <a:t>4. </a:t>
            </a:r>
            <a:r>
              <a:rPr lang="en-US" sz="4000" dirty="0" smtClean="0">
                <a:solidFill>
                  <a:schemeClr val="accent4"/>
                </a:solidFill>
                <a:effectLst/>
              </a:rPr>
              <a:t>TECHNICKÁ PRIPRAVENOSŤ</a:t>
            </a:r>
            <a:r>
              <a:rPr lang="sk-SK" sz="4000" dirty="0" smtClean="0">
                <a:solidFill>
                  <a:schemeClr val="accent4"/>
                </a:solidFill>
                <a:effectLst/>
              </a:rPr>
              <a:t> </a:t>
            </a:r>
            <a:r>
              <a:rPr lang="en-US" sz="4000" dirty="0" smtClean="0">
                <a:solidFill>
                  <a:schemeClr val="accent4"/>
                </a:solidFill>
                <a:effectLst/>
              </a:rPr>
              <a:t> RECITÁTORA</a:t>
            </a:r>
            <a:r>
              <a:rPr lang="sk-SK" sz="4800" dirty="0" smtClean="0"/>
              <a:t/>
            </a:r>
            <a:br>
              <a:rPr lang="sk-SK" sz="4800" dirty="0" smtClean="0"/>
            </a:b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71538" y="2143116"/>
            <a:ext cx="7854696" cy="435771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3000" b="1" dirty="0" err="1" smtClean="0">
                <a:solidFill>
                  <a:srgbClr val="FFC000"/>
                </a:solidFill>
              </a:rPr>
              <a:t>Výslovnosť</a:t>
            </a:r>
            <a:r>
              <a:rPr lang="en-US" sz="3000" b="1" dirty="0" smtClean="0">
                <a:solidFill>
                  <a:srgbClr val="FFC000"/>
                </a:solidFill>
              </a:rPr>
              <a:t> (</a:t>
            </a:r>
            <a:r>
              <a:rPr lang="en-US" sz="3000" b="1" dirty="0" err="1" smtClean="0">
                <a:solidFill>
                  <a:srgbClr val="FFC000"/>
                </a:solidFill>
              </a:rPr>
              <a:t>artikulácia</a:t>
            </a:r>
            <a:r>
              <a:rPr lang="en-US" sz="3000" b="1" dirty="0" smtClean="0">
                <a:solidFill>
                  <a:srgbClr val="FFC000"/>
                </a:solidFill>
              </a:rPr>
              <a:t>)</a:t>
            </a:r>
            <a:endParaRPr lang="sk-SK" sz="3000" b="1" dirty="0" smtClean="0">
              <a:solidFill>
                <a:srgbClr val="FFC000"/>
              </a:solidFill>
            </a:endParaRPr>
          </a:p>
          <a:p>
            <a:pPr algn="just"/>
            <a:endParaRPr lang="en-US" sz="3000" b="1" dirty="0" smtClean="0">
              <a:solidFill>
                <a:srgbClr val="FFC000"/>
              </a:solidFill>
            </a:endParaRPr>
          </a:p>
          <a:p>
            <a:pPr algn="just">
              <a:buFontTx/>
              <a:buChar char="-"/>
            </a:pPr>
            <a:r>
              <a:rPr lang="sk-SK" dirty="0" smtClean="0">
                <a:solidFill>
                  <a:schemeClr val="tx1"/>
                </a:solidFill>
              </a:rPr>
              <a:t> s</a:t>
            </a:r>
            <a:r>
              <a:rPr lang="en-US" dirty="0" err="1" smtClean="0"/>
              <a:t>plývav</a:t>
            </a:r>
            <a:r>
              <a:rPr lang="sk-SK" dirty="0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výslovnosť</a:t>
            </a:r>
            <a:r>
              <a:rPr lang="sk-SK" dirty="0" smtClean="0"/>
              <a:t>, z</a:t>
            </a:r>
            <a:r>
              <a:rPr lang="en-US" dirty="0" err="1" smtClean="0"/>
              <a:t>rozumiteľnosť</a:t>
            </a:r>
            <a:r>
              <a:rPr lang="sk-SK" dirty="0" smtClean="0"/>
              <a:t>  </a:t>
            </a:r>
            <a:r>
              <a:rPr lang="en-US" dirty="0" smtClean="0"/>
              <a:t>a </a:t>
            </a:r>
            <a:r>
              <a:rPr lang="en-US" dirty="0" err="1" smtClean="0"/>
              <a:t>správnosť</a:t>
            </a:r>
            <a:r>
              <a:rPr lang="en-US" dirty="0" smtClean="0"/>
              <a:t> </a:t>
            </a:r>
            <a:r>
              <a:rPr lang="en-US" dirty="0" err="1" smtClean="0"/>
              <a:t>výslovnosti</a:t>
            </a:r>
            <a:r>
              <a:rPr lang="sk-SK" dirty="0" smtClean="0"/>
              <a:t>, </a:t>
            </a:r>
            <a:r>
              <a:rPr lang="sk-SK" dirty="0" smtClean="0">
                <a:solidFill>
                  <a:srgbClr val="C00000"/>
                </a:solidFill>
              </a:rPr>
              <a:t>prirodzenosť</a:t>
            </a:r>
          </a:p>
          <a:p>
            <a:pPr algn="just">
              <a:buFontTx/>
              <a:buChar char="-"/>
            </a:pPr>
            <a:endParaRPr lang="sk-SK" dirty="0" smtClean="0">
              <a:solidFill>
                <a:srgbClr val="C00000"/>
              </a:solidFill>
            </a:endParaRPr>
          </a:p>
          <a:p>
            <a:pPr algn="just">
              <a:buFontTx/>
              <a:buChar char="-"/>
            </a:pPr>
            <a:r>
              <a:rPr lang="sk-SK" dirty="0" smtClean="0">
                <a:solidFill>
                  <a:srgbClr val="C00000"/>
                </a:solidFill>
              </a:rPr>
              <a:t> S</a:t>
            </a:r>
            <a:r>
              <a:rPr lang="en-US" dirty="0" err="1" smtClean="0">
                <a:solidFill>
                  <a:srgbClr val="C00000"/>
                </a:solidFill>
              </a:rPr>
              <a:t>ykavky</a:t>
            </a:r>
            <a:r>
              <a:rPr lang="sk-SK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/>
              <a:t>nesmieme</a:t>
            </a:r>
            <a:r>
              <a:rPr lang="en-US" dirty="0" smtClean="0"/>
              <a:t> </a:t>
            </a:r>
            <a:r>
              <a:rPr lang="en-US" dirty="0" err="1" smtClean="0"/>
              <a:t>vyslovovať</a:t>
            </a:r>
            <a:r>
              <a:rPr lang="en-US" dirty="0" smtClean="0"/>
              <a:t> </a:t>
            </a:r>
            <a:r>
              <a:rPr lang="en-US" dirty="0" err="1" smtClean="0"/>
              <a:t>veľmi</a:t>
            </a:r>
            <a:r>
              <a:rPr lang="sk-SK" dirty="0" smtClean="0"/>
              <a:t> </a:t>
            </a:r>
            <a:r>
              <a:rPr lang="en-US" dirty="0" err="1" smtClean="0"/>
              <a:t>výrazne</a:t>
            </a:r>
            <a:r>
              <a:rPr lang="en-US" dirty="0" smtClean="0"/>
              <a:t>,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náš</a:t>
            </a:r>
            <a:r>
              <a:rPr lang="en-US" dirty="0" smtClean="0"/>
              <a:t> </a:t>
            </a:r>
            <a:r>
              <a:rPr lang="en-US" dirty="0" err="1" smtClean="0"/>
              <a:t>hlasový</a:t>
            </a:r>
            <a:r>
              <a:rPr lang="en-US" dirty="0" smtClean="0"/>
              <a:t> </a:t>
            </a:r>
            <a:r>
              <a:rPr lang="en-US" dirty="0" err="1" smtClean="0"/>
              <a:t>prejav</a:t>
            </a:r>
            <a:r>
              <a:rPr lang="en-US" dirty="0" smtClean="0"/>
              <a:t> </a:t>
            </a:r>
            <a:r>
              <a:rPr lang="en-US" dirty="0" err="1" smtClean="0"/>
              <a:t>nebol</a:t>
            </a:r>
            <a:r>
              <a:rPr lang="en-US" dirty="0" smtClean="0"/>
              <a:t> </a:t>
            </a:r>
            <a:r>
              <a:rPr lang="en-US" dirty="0" err="1" smtClean="0"/>
              <a:t>poznačený</a:t>
            </a:r>
            <a:r>
              <a:rPr lang="en-US" dirty="0" smtClean="0"/>
              <a:t> </a:t>
            </a:r>
            <a:r>
              <a:rPr lang="en-US" dirty="0" err="1" smtClean="0"/>
              <a:t>neestetickým</a:t>
            </a:r>
            <a:r>
              <a:rPr lang="en-US" dirty="0" smtClean="0"/>
              <a:t> </a:t>
            </a:r>
            <a:r>
              <a:rPr lang="en-US" dirty="0" err="1" smtClean="0"/>
              <a:t>sykotom</a:t>
            </a:r>
            <a:r>
              <a:rPr lang="sk-SK" dirty="0" smtClean="0"/>
              <a:t>.</a:t>
            </a:r>
          </a:p>
          <a:p>
            <a:pPr algn="just">
              <a:buFontTx/>
              <a:buChar char="-"/>
            </a:pPr>
            <a:endParaRPr lang="sk-SK" dirty="0" smtClean="0"/>
          </a:p>
          <a:p>
            <a:pPr algn="just">
              <a:buFontTx/>
              <a:buChar char="-"/>
            </a:pPr>
            <a:r>
              <a:rPr lang="sk-SK" dirty="0" smtClean="0"/>
              <a:t>  </a:t>
            </a:r>
            <a:r>
              <a:rPr lang="en-US" dirty="0" err="1" smtClean="0">
                <a:solidFill>
                  <a:srgbClr val="C00000"/>
                </a:solidFill>
              </a:rPr>
              <a:t>presn</a:t>
            </a:r>
            <a:r>
              <a:rPr lang="sk-SK" dirty="0" smtClean="0">
                <a:solidFill>
                  <a:srgbClr val="C00000"/>
                </a:solidFill>
              </a:rPr>
              <a:t>á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výslovnos</a:t>
            </a:r>
            <a:r>
              <a:rPr lang="sk-SK" dirty="0" smtClean="0">
                <a:solidFill>
                  <a:srgbClr val="C00000"/>
                </a:solidFill>
              </a:rPr>
              <a:t>ť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sk-SK" dirty="0" smtClean="0">
                <a:solidFill>
                  <a:srgbClr val="C00000"/>
                </a:solidFill>
              </a:rPr>
              <a:t>spoluhlások</a:t>
            </a:r>
          </a:p>
          <a:p>
            <a:pPr algn="just">
              <a:buFontTx/>
              <a:buChar char="-"/>
            </a:pPr>
            <a:endParaRPr lang="sk-SK" dirty="0" smtClean="0"/>
          </a:p>
          <a:p>
            <a:pPr algn="just">
              <a:buFontTx/>
              <a:buChar char="-"/>
            </a:pPr>
            <a:r>
              <a:rPr lang="sk-SK" dirty="0" smtClean="0">
                <a:solidFill>
                  <a:srgbClr val="C00000"/>
                </a:solidFill>
              </a:rPr>
              <a:t> S</a:t>
            </a:r>
            <a:r>
              <a:rPr lang="en-US" dirty="0" err="1" smtClean="0">
                <a:solidFill>
                  <a:srgbClr val="C00000"/>
                </a:solidFill>
              </a:rPr>
              <a:t>poluhlásky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na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konci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slova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/>
              <a:t>nesmieme</a:t>
            </a:r>
            <a:r>
              <a:rPr lang="en-US" dirty="0" smtClean="0"/>
              <a:t> </a:t>
            </a:r>
            <a:r>
              <a:rPr lang="en-US" dirty="0" err="1" smtClean="0"/>
              <a:t>vyrážať</a:t>
            </a:r>
            <a:r>
              <a:rPr lang="en-US" dirty="0" smtClean="0"/>
              <a:t> 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 smtClean="0"/>
              <a:t>hltať</a:t>
            </a:r>
            <a:r>
              <a:rPr lang="en-US" dirty="0" smtClean="0"/>
              <a:t>, </a:t>
            </a:r>
            <a:r>
              <a:rPr lang="sk-SK" dirty="0" smtClean="0"/>
              <a:t>ale </a:t>
            </a:r>
            <a:r>
              <a:rPr lang="en-US" dirty="0" err="1" smtClean="0"/>
              <a:t>ich</a:t>
            </a:r>
            <a:r>
              <a:rPr lang="sk-SK" dirty="0" smtClean="0"/>
              <a:t> máme</a:t>
            </a:r>
            <a:r>
              <a:rPr lang="en-US" dirty="0" smtClean="0"/>
              <a:t> </a:t>
            </a:r>
            <a:r>
              <a:rPr lang="en-US" dirty="0" err="1" smtClean="0"/>
              <a:t>vysloviť</a:t>
            </a:r>
            <a:r>
              <a:rPr lang="sk-SK" dirty="0" smtClean="0"/>
              <a:t> </a:t>
            </a:r>
            <a:r>
              <a:rPr lang="en-US" dirty="0" err="1" smtClean="0"/>
              <a:t>mäkko</a:t>
            </a:r>
            <a:r>
              <a:rPr lang="en-US" dirty="0" smtClean="0"/>
              <a:t> a </a:t>
            </a:r>
            <a:r>
              <a:rPr lang="en-US" dirty="0" err="1" smtClean="0"/>
              <a:t>zreteľne</a:t>
            </a:r>
            <a:r>
              <a:rPr lang="sk-SK" dirty="0" smtClean="0"/>
              <a:t>.</a:t>
            </a:r>
          </a:p>
          <a:p>
            <a:pPr algn="just">
              <a:buFontTx/>
              <a:buChar char="-"/>
            </a:pPr>
            <a:endParaRPr lang="sk-SK" dirty="0" smtClean="0"/>
          </a:p>
          <a:p>
            <a:pPr algn="just">
              <a:buFontTx/>
              <a:buChar char="-"/>
            </a:pP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4414" y="214290"/>
            <a:ext cx="7929586" cy="664371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k-SK" sz="2800" dirty="0" smtClean="0"/>
              <a:t> 	</a:t>
            </a:r>
            <a:r>
              <a:rPr lang="en-US" sz="2800" dirty="0" err="1" smtClean="0"/>
              <a:t>Keď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 v </a:t>
            </a:r>
            <a:r>
              <a:rPr lang="en-US" sz="2800" dirty="0" err="1" smtClean="0"/>
              <a:t>slove</a:t>
            </a:r>
            <a:r>
              <a:rPr lang="en-US" sz="2800" dirty="0" smtClean="0"/>
              <a:t> </a:t>
            </a:r>
            <a:r>
              <a:rPr lang="en-US" sz="2800" dirty="0" err="1" smtClean="0"/>
              <a:t>vyskytujú</a:t>
            </a:r>
            <a:r>
              <a:rPr lang="en-US" sz="2800" dirty="0" smtClean="0"/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zdvojené</a:t>
            </a:r>
            <a:r>
              <a:rPr lang="sk-SK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spoluhlásky</a:t>
            </a:r>
            <a:r>
              <a:rPr lang="en-US" sz="2800" dirty="0" smtClean="0"/>
              <a:t>,</a:t>
            </a:r>
            <a:r>
              <a:rPr lang="sk-SK" sz="2800" dirty="0" smtClean="0"/>
              <a:t> </a:t>
            </a:r>
            <a:r>
              <a:rPr lang="en-US" sz="2800" dirty="0" smtClean="0"/>
              <a:t>v </a:t>
            </a:r>
            <a:r>
              <a:rPr lang="en-US" sz="2800" dirty="0" err="1" smtClean="0"/>
              <a:t>slovenčine</a:t>
            </a:r>
            <a:r>
              <a:rPr lang="en-US" sz="2800" dirty="0" smtClean="0"/>
              <a:t> </a:t>
            </a:r>
            <a:r>
              <a:rPr lang="sk-SK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 </a:t>
            </a:r>
            <a:r>
              <a:rPr lang="en-US" sz="2800" dirty="0" err="1" smtClean="0"/>
              <a:t>vyslovujú</a:t>
            </a:r>
            <a:r>
              <a:rPr lang="sk-SK" sz="2800" dirty="0" smtClean="0"/>
              <a:t> </a:t>
            </a:r>
            <a:r>
              <a:rPr lang="pl-PL" sz="2800" dirty="0" smtClean="0"/>
              <a:t>tak, ako keby išlo o jednu predlženú, prípadne pichádza k redukcii.</a:t>
            </a:r>
          </a:p>
          <a:p>
            <a:r>
              <a:rPr lang="pl-PL" sz="2800" dirty="0" smtClean="0"/>
              <a:t>* skupiny </a:t>
            </a:r>
            <a:r>
              <a:rPr lang="pl-PL" sz="2400" dirty="0" smtClean="0">
                <a:solidFill>
                  <a:srgbClr val="0070C0"/>
                </a:solidFill>
              </a:rPr>
              <a:t>TS, DS,DZS vyslovujeme ako C:</a:t>
            </a:r>
            <a:endParaRPr lang="pl-PL" sz="2800" dirty="0" smtClean="0">
              <a:solidFill>
                <a:srgbClr val="0070C0"/>
              </a:solidFill>
            </a:endParaRPr>
          </a:p>
          <a:p>
            <a:r>
              <a:rPr lang="pl-PL" sz="2800" dirty="0" smtClean="0">
                <a:solidFill>
                  <a:srgbClr val="7030A0"/>
                </a:solidFill>
              </a:rPr>
              <a:t>               svetský, ľudskosť, loďstvo  </a:t>
            </a:r>
          </a:p>
          <a:p>
            <a:r>
              <a:rPr lang="pl-PL" sz="2800" dirty="0" smtClean="0">
                <a:solidFill>
                  <a:srgbClr val="0070C0"/>
                </a:solidFill>
              </a:rPr>
              <a:t>              </a:t>
            </a:r>
            <a:r>
              <a:rPr lang="pl-PL" sz="2800" dirty="0" smtClean="0"/>
              <a:t> </a:t>
            </a:r>
            <a:r>
              <a:rPr lang="pl-PL" sz="2800" dirty="0" smtClean="0">
                <a:solidFill>
                  <a:srgbClr val="7030A0"/>
                </a:solidFill>
              </a:rPr>
              <a:t>[</a:t>
            </a:r>
            <a:r>
              <a:rPr lang="pl-PL" sz="2400" b="1" dirty="0" smtClean="0">
                <a:solidFill>
                  <a:srgbClr val="7030A0"/>
                </a:solidFill>
              </a:rPr>
              <a:t>svecký, ľuckosť, loctvo</a:t>
            </a:r>
            <a:r>
              <a:rPr lang="pl-PL" sz="24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]</a:t>
            </a:r>
            <a:endParaRPr lang="pl-PL" sz="2800" b="1" dirty="0" smtClean="0">
              <a:solidFill>
                <a:srgbClr val="7030A0"/>
              </a:solidFill>
            </a:endParaRPr>
          </a:p>
          <a:p>
            <a:r>
              <a:rPr lang="pl-PL" sz="2800" b="1" dirty="0" smtClean="0">
                <a:solidFill>
                  <a:schemeClr val="tx1"/>
                </a:solidFill>
              </a:rPr>
              <a:t>*</a:t>
            </a:r>
            <a:r>
              <a:rPr lang="pl-PL" sz="2800" b="1" dirty="0" smtClean="0">
                <a:solidFill>
                  <a:srgbClr val="7030A0"/>
                </a:solidFill>
              </a:rPr>
              <a:t> </a:t>
            </a:r>
            <a:r>
              <a:rPr lang="pl-PL" sz="2400" dirty="0" smtClean="0">
                <a:solidFill>
                  <a:schemeClr val="tx1"/>
                </a:solidFill>
              </a:rPr>
              <a:t>v skupinách </a:t>
            </a:r>
            <a:r>
              <a:rPr lang="pl-PL" sz="2400" dirty="0" smtClean="0">
                <a:solidFill>
                  <a:srgbClr val="0070C0"/>
                </a:solidFill>
              </a:rPr>
              <a:t>PTSK, STSK, STSV sa T vynecháva:</a:t>
            </a:r>
            <a:endParaRPr lang="pl-PL" sz="2800" dirty="0" smtClean="0">
              <a:solidFill>
                <a:srgbClr val="0070C0"/>
              </a:solidFill>
            </a:endParaRPr>
          </a:p>
          <a:p>
            <a:r>
              <a:rPr lang="pl-PL" sz="2400" b="1" dirty="0" smtClean="0">
                <a:solidFill>
                  <a:srgbClr val="7030A0"/>
                </a:solidFill>
              </a:rPr>
              <a:t>                 </a:t>
            </a:r>
            <a:r>
              <a:rPr lang="pl-PL" sz="2400" dirty="0" smtClean="0">
                <a:solidFill>
                  <a:srgbClr val="7030A0"/>
                </a:solidFill>
              </a:rPr>
              <a:t>egyptský</a:t>
            </a:r>
            <a:r>
              <a:rPr lang="pl-PL" sz="2400" b="1" dirty="0" smtClean="0">
                <a:solidFill>
                  <a:srgbClr val="7030A0"/>
                </a:solidFill>
              </a:rPr>
              <a:t> </a:t>
            </a:r>
            <a:r>
              <a:rPr lang="pl-PL" sz="24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[</a:t>
            </a:r>
            <a:r>
              <a:rPr lang="pl-PL" sz="2400" b="1" dirty="0" smtClean="0">
                <a:solidFill>
                  <a:srgbClr val="7030A0"/>
                </a:solidFill>
              </a:rPr>
              <a:t>egipský</a:t>
            </a:r>
            <a:r>
              <a:rPr lang="pl-PL" sz="24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]</a:t>
            </a:r>
            <a:endParaRPr lang="pl-PL" sz="2400" b="1" dirty="0" smtClean="0">
              <a:solidFill>
                <a:srgbClr val="7030A0"/>
              </a:solidFill>
            </a:endParaRPr>
          </a:p>
          <a:p>
            <a:r>
              <a:rPr lang="pl-PL" sz="2400" b="1" dirty="0" smtClean="0">
                <a:solidFill>
                  <a:srgbClr val="7030A0"/>
                </a:solidFill>
              </a:rPr>
              <a:t>                </a:t>
            </a:r>
            <a:r>
              <a:rPr lang="pl-PL" sz="2400" dirty="0" smtClean="0">
                <a:solidFill>
                  <a:srgbClr val="7030A0"/>
                </a:solidFill>
              </a:rPr>
              <a:t> mestský  </a:t>
            </a:r>
            <a:r>
              <a:rPr lang="pl-PL" sz="24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[</a:t>
            </a:r>
            <a:r>
              <a:rPr lang="pl-PL" sz="2400" b="1" dirty="0" smtClean="0">
                <a:solidFill>
                  <a:srgbClr val="7030A0"/>
                </a:solidFill>
              </a:rPr>
              <a:t>meský</a:t>
            </a:r>
            <a:r>
              <a:rPr lang="pl-PL" sz="24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]</a:t>
            </a:r>
            <a:endParaRPr lang="pl-PL" sz="2400" b="1" dirty="0" smtClean="0">
              <a:solidFill>
                <a:srgbClr val="7030A0"/>
              </a:solidFill>
            </a:endParaRPr>
          </a:p>
          <a:p>
            <a:r>
              <a:rPr lang="pl-PL" sz="2400" b="1" dirty="0" smtClean="0">
                <a:solidFill>
                  <a:srgbClr val="7030A0"/>
                </a:solidFill>
              </a:rPr>
              <a:t>                 </a:t>
            </a:r>
            <a:r>
              <a:rPr lang="pl-PL" sz="2400" dirty="0" smtClean="0">
                <a:solidFill>
                  <a:srgbClr val="7030A0"/>
                </a:solidFill>
              </a:rPr>
              <a:t>šesťsto</a:t>
            </a:r>
            <a:r>
              <a:rPr lang="pl-PL" sz="2400" b="1" dirty="0" smtClean="0">
                <a:solidFill>
                  <a:srgbClr val="7030A0"/>
                </a:solidFill>
              </a:rPr>
              <a:t>    </a:t>
            </a:r>
            <a:r>
              <a:rPr lang="pl-PL" sz="24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[</a:t>
            </a:r>
            <a:r>
              <a:rPr lang="pl-PL" sz="2400" b="1" dirty="0" smtClean="0">
                <a:solidFill>
                  <a:srgbClr val="7030A0"/>
                </a:solidFill>
              </a:rPr>
              <a:t>šesto</a:t>
            </a:r>
            <a:r>
              <a:rPr lang="pl-PL" sz="24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]</a:t>
            </a:r>
            <a:endParaRPr lang="pl-PL" sz="2400" b="1" dirty="0" smtClean="0">
              <a:solidFill>
                <a:srgbClr val="7030A0"/>
              </a:solidFill>
            </a:endParaRPr>
          </a:p>
          <a:p>
            <a:r>
              <a:rPr lang="pl-PL" sz="2400" dirty="0" smtClean="0">
                <a:solidFill>
                  <a:schemeClr val="tx1"/>
                </a:solidFill>
              </a:rPr>
              <a:t>* skupiny </a:t>
            </a:r>
            <a:r>
              <a:rPr lang="pl-PL" sz="2400" dirty="0" smtClean="0">
                <a:solidFill>
                  <a:srgbClr val="0070C0"/>
                </a:solidFill>
              </a:rPr>
              <a:t>NTSK, NDSK vyslovujeme ako C</a:t>
            </a:r>
            <a:r>
              <a:rPr lang="pl-PL" sz="2400" dirty="0" smtClean="0">
                <a:solidFill>
                  <a:schemeClr val="tx1"/>
                </a:solidFill>
              </a:rPr>
              <a:t>:</a:t>
            </a:r>
          </a:p>
          <a:p>
            <a:r>
              <a:rPr lang="pl-PL" sz="2400" b="1" dirty="0" smtClean="0">
                <a:solidFill>
                  <a:srgbClr val="7030A0"/>
                </a:solidFill>
              </a:rPr>
              <a:t>                </a:t>
            </a:r>
            <a:r>
              <a:rPr lang="pl-PL" sz="2400" dirty="0" smtClean="0">
                <a:solidFill>
                  <a:srgbClr val="7030A0"/>
                </a:solidFill>
              </a:rPr>
              <a:t> študenský </a:t>
            </a:r>
            <a:r>
              <a:rPr lang="pl-PL" sz="24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[</a:t>
            </a:r>
            <a:r>
              <a:rPr lang="pl-PL" sz="2400" b="1" dirty="0" smtClean="0">
                <a:solidFill>
                  <a:srgbClr val="7030A0"/>
                </a:solidFill>
              </a:rPr>
              <a:t>študencký</a:t>
            </a:r>
            <a:r>
              <a:rPr lang="pl-PL" sz="24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]</a:t>
            </a:r>
            <a:endParaRPr lang="pl-PL" sz="2400" b="1" dirty="0" smtClean="0">
              <a:solidFill>
                <a:srgbClr val="7030A0"/>
              </a:solidFill>
            </a:endParaRPr>
          </a:p>
          <a:p>
            <a:r>
              <a:rPr lang="pl-PL" sz="2400" b="1" dirty="0" smtClean="0">
                <a:solidFill>
                  <a:srgbClr val="7030A0"/>
                </a:solidFill>
              </a:rPr>
              <a:t>                 </a:t>
            </a:r>
            <a:r>
              <a:rPr lang="pl-PL" sz="2400" dirty="0" smtClean="0">
                <a:solidFill>
                  <a:srgbClr val="7030A0"/>
                </a:solidFill>
              </a:rPr>
              <a:t>holandský</a:t>
            </a:r>
            <a:r>
              <a:rPr lang="pl-PL" sz="2400" b="1" dirty="0" smtClean="0">
                <a:solidFill>
                  <a:srgbClr val="7030A0"/>
                </a:solidFill>
              </a:rPr>
              <a:t> </a:t>
            </a:r>
            <a:r>
              <a:rPr lang="pl-PL" sz="24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[</a:t>
            </a:r>
            <a:r>
              <a:rPr lang="pl-PL" sz="2400" b="1" dirty="0" smtClean="0">
                <a:solidFill>
                  <a:srgbClr val="7030A0"/>
                </a:solidFill>
              </a:rPr>
              <a:t>holancký</a:t>
            </a:r>
            <a:r>
              <a:rPr lang="pl-PL" sz="24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]</a:t>
            </a:r>
            <a:endParaRPr lang="pl-P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28728" y="2071678"/>
            <a:ext cx="7498080" cy="4297688"/>
          </a:xfrm>
        </p:spPr>
        <p:txBody>
          <a:bodyPr>
            <a:normAutofit fontScale="90000"/>
          </a:bodyPr>
          <a:lstStyle/>
          <a:p>
            <a:r>
              <a:rPr lang="sk-SK" sz="4000" b="1" dirty="0" smtClean="0">
                <a:solidFill>
                  <a:srgbClr val="0070C0"/>
                </a:solidFill>
                <a:effectLst/>
              </a:rPr>
              <a:t/>
            </a:r>
            <a:br>
              <a:rPr lang="sk-SK" sz="4000" b="1" dirty="0" smtClean="0">
                <a:solidFill>
                  <a:srgbClr val="0070C0"/>
                </a:solidFill>
                <a:effectLst/>
              </a:rPr>
            </a:br>
            <a:r>
              <a:rPr lang="sk-SK" sz="4000" b="1" dirty="0" smtClean="0">
                <a:solidFill>
                  <a:srgbClr val="0070C0"/>
                </a:solidFill>
                <a:effectLst/>
              </a:rPr>
              <a:t>	</a:t>
            </a:r>
            <a:r>
              <a:rPr lang="en-US" sz="4000" dirty="0" err="1" smtClean="0"/>
              <a:t>raný</a:t>
            </a:r>
            <a:r>
              <a:rPr lang="sk-SK" sz="4000" dirty="0" smtClean="0"/>
              <a:t>		–	</a:t>
            </a:r>
            <a:r>
              <a:rPr lang="en-US" sz="4000" dirty="0" err="1" smtClean="0"/>
              <a:t>ranný</a:t>
            </a:r>
            <a:r>
              <a:rPr lang="sk-SK" sz="4000" dirty="0" smtClean="0"/>
              <a:t> </a:t>
            </a:r>
            <a:br>
              <a:rPr lang="sk-SK" sz="4000" dirty="0" smtClean="0"/>
            </a:br>
            <a:r>
              <a:rPr lang="sk-SK" sz="4000" dirty="0" smtClean="0"/>
              <a:t>	</a:t>
            </a:r>
            <a:r>
              <a:rPr lang="en-US" sz="4000" dirty="0" err="1" smtClean="0"/>
              <a:t>cenný</a:t>
            </a:r>
            <a:r>
              <a:rPr lang="sk-SK" sz="4000" dirty="0" smtClean="0"/>
              <a:t>	</a:t>
            </a:r>
            <a:r>
              <a:rPr lang="en-US" sz="4000" dirty="0" smtClean="0"/>
              <a:t>–</a:t>
            </a:r>
            <a:r>
              <a:rPr lang="sk-SK" sz="4000" dirty="0" smtClean="0"/>
              <a:t>	</a:t>
            </a:r>
            <a:r>
              <a:rPr lang="en-US" sz="4000" dirty="0" err="1" smtClean="0"/>
              <a:t>ceny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</a:t>
            </a:r>
            <a:r>
              <a:rPr lang="sk-SK" sz="4000" dirty="0" smtClean="0"/>
              <a:t>	</a:t>
            </a:r>
            <a:r>
              <a:rPr lang="en-US" sz="4000" dirty="0" err="1" smtClean="0"/>
              <a:t>podaný</a:t>
            </a:r>
            <a:r>
              <a:rPr lang="sk-SK" sz="4000" dirty="0" smtClean="0"/>
              <a:t>	</a:t>
            </a:r>
            <a:r>
              <a:rPr lang="en-US" sz="4000" dirty="0" smtClean="0"/>
              <a:t>–</a:t>
            </a:r>
            <a:r>
              <a:rPr lang="sk-SK" sz="4000" dirty="0" smtClean="0"/>
              <a:t>	</a:t>
            </a:r>
            <a:r>
              <a:rPr lang="en-US" sz="4000" dirty="0" err="1" smtClean="0"/>
              <a:t>poddaný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</a:t>
            </a:r>
            <a:r>
              <a:rPr lang="sk-SK" sz="4000" dirty="0" smtClean="0"/>
              <a:t>	</a:t>
            </a:r>
            <a:r>
              <a:rPr lang="en-US" sz="4000" dirty="0" err="1" smtClean="0"/>
              <a:t>otlačiť</a:t>
            </a:r>
            <a:r>
              <a:rPr lang="sk-SK" sz="4000" dirty="0" smtClean="0"/>
              <a:t>	</a:t>
            </a:r>
            <a:r>
              <a:rPr lang="en-US" sz="4000" dirty="0" smtClean="0"/>
              <a:t>–</a:t>
            </a:r>
            <a:r>
              <a:rPr lang="sk-SK" sz="4000" dirty="0" smtClean="0"/>
              <a:t>	</a:t>
            </a:r>
            <a:r>
              <a:rPr lang="en-US" sz="4000" dirty="0" err="1" smtClean="0"/>
              <a:t>odtlačiť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</a:t>
            </a:r>
            <a:r>
              <a:rPr lang="sk-SK" sz="4000" dirty="0" smtClean="0"/>
              <a:t>	</a:t>
            </a:r>
            <a:r>
              <a:rPr lang="en-US" sz="4000" dirty="0" err="1" smtClean="0"/>
              <a:t>sudca</a:t>
            </a:r>
            <a:r>
              <a:rPr lang="sk-SK" sz="4000" dirty="0" smtClean="0"/>
              <a:t>	</a:t>
            </a:r>
            <a:r>
              <a:rPr lang="en-US" sz="4000" dirty="0" smtClean="0"/>
              <a:t>– </a:t>
            </a:r>
            <a:r>
              <a:rPr lang="sk-SK" sz="4000" dirty="0" smtClean="0"/>
              <a:t>	</a:t>
            </a:r>
            <a:r>
              <a:rPr lang="en-US" sz="4000" dirty="0" err="1" smtClean="0"/>
              <a:t>súca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sk-SK" sz="4000" dirty="0" smtClean="0"/>
              <a:t>	</a:t>
            </a:r>
            <a:r>
              <a:rPr lang="en-US" sz="4000" dirty="0" smtClean="0"/>
              <a:t>vie </a:t>
            </a:r>
            <a:r>
              <a:rPr lang="en-US" sz="4000" dirty="0" err="1" smtClean="0"/>
              <a:t>šiť</a:t>
            </a:r>
            <a:r>
              <a:rPr lang="sk-SK" sz="4000" dirty="0" smtClean="0"/>
              <a:t>	</a:t>
            </a:r>
            <a:r>
              <a:rPr lang="en-US" sz="4000" dirty="0" smtClean="0"/>
              <a:t>–</a:t>
            </a:r>
            <a:r>
              <a:rPr lang="sk-SK" sz="4000" dirty="0" smtClean="0"/>
              <a:t>	</a:t>
            </a:r>
            <a:r>
              <a:rPr lang="en-US" sz="4000" dirty="0" err="1" smtClean="0"/>
              <a:t>vieš</a:t>
            </a:r>
            <a:r>
              <a:rPr lang="en-US" sz="4000" dirty="0" smtClean="0"/>
              <a:t> </a:t>
            </a:r>
            <a:r>
              <a:rPr lang="en-US" sz="4000" dirty="0" err="1" smtClean="0"/>
              <a:t>šiť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642918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200" b="1" dirty="0" smtClean="0">
                <a:solidFill>
                  <a:srgbClr val="0070C0"/>
                </a:solidFill>
              </a:rPr>
              <a:t>C</a:t>
            </a:r>
            <a:r>
              <a:rPr lang="en-US" sz="3200" b="1" dirty="0" err="1" smtClean="0">
                <a:solidFill>
                  <a:srgbClr val="0070C0"/>
                </a:solidFill>
              </a:rPr>
              <a:t>vičenia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na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nácvik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správnej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výslovnosti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zdvojených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spoluhlások</a:t>
            </a:r>
            <a:r>
              <a:rPr lang="sk-SK" sz="3200" b="1" dirty="0" smtClean="0">
                <a:solidFill>
                  <a:srgbClr val="0070C0"/>
                </a:solidFill>
              </a:rPr>
              <a:t>: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71538" y="928670"/>
            <a:ext cx="7854696" cy="4786346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sk-SK" dirty="0" smtClean="0"/>
              <a:t> S</a:t>
            </a:r>
            <a:r>
              <a:rPr lang="en-US" dirty="0" err="1" smtClean="0"/>
              <a:t>tupeň</a:t>
            </a:r>
            <a:r>
              <a:rPr lang="en-US" dirty="0" smtClean="0"/>
              <a:t> </a:t>
            </a:r>
            <a:r>
              <a:rPr lang="en-US" dirty="0" err="1" smtClean="0"/>
              <a:t>mäkkosti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spoluhlásky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i="1" dirty="0" smtClean="0">
                <a:solidFill>
                  <a:srgbClr val="C00000"/>
                </a:solidFill>
              </a:rPr>
              <a:t>ľ</a:t>
            </a:r>
            <a:r>
              <a:rPr lang="sk-SK" dirty="0" smtClean="0">
                <a:solidFill>
                  <a:srgbClr val="C00000"/>
                </a:solidFill>
              </a:rPr>
              <a:t> </a:t>
            </a:r>
            <a:r>
              <a:rPr lang="sk-SK" dirty="0" smtClean="0"/>
              <a:t>(</a:t>
            </a:r>
            <a:r>
              <a:rPr lang="en-US" dirty="0" err="1" smtClean="0"/>
              <a:t>výslovnosť</a:t>
            </a:r>
            <a:r>
              <a:rPr lang="en-US" dirty="0" smtClean="0"/>
              <a:t> </a:t>
            </a:r>
            <a:r>
              <a:rPr lang="en-US" dirty="0" err="1" smtClean="0"/>
              <a:t>tejto</a:t>
            </a:r>
            <a:r>
              <a:rPr lang="en-US" dirty="0" smtClean="0"/>
              <a:t> </a:t>
            </a:r>
            <a:r>
              <a:rPr lang="en-US" dirty="0" err="1" smtClean="0"/>
              <a:t>spoluhlásky</a:t>
            </a:r>
            <a:r>
              <a:rPr lang="en-US" dirty="0" smtClean="0"/>
              <a:t> je </a:t>
            </a:r>
            <a:r>
              <a:rPr lang="en-US" dirty="0" err="1" smtClean="0"/>
              <a:t>rozkolísaná</a:t>
            </a:r>
            <a:r>
              <a:rPr lang="sk-SK" dirty="0" smtClean="0"/>
              <a:t>).</a:t>
            </a:r>
          </a:p>
          <a:p>
            <a:pPr algn="just"/>
            <a:r>
              <a:rPr lang="sk-SK" dirty="0" smtClean="0"/>
              <a:t>Dávať si pozor na skupiny </a:t>
            </a:r>
            <a:r>
              <a:rPr lang="sk-SK" sz="2800" b="1" i="1" dirty="0" smtClean="0">
                <a:solidFill>
                  <a:srgbClr val="0070C0"/>
                </a:solidFill>
              </a:rPr>
              <a:t>li</a:t>
            </a:r>
            <a:r>
              <a:rPr lang="sk-SK" sz="2800" b="1" dirty="0" smtClean="0">
                <a:solidFill>
                  <a:srgbClr val="0070C0"/>
                </a:solidFill>
              </a:rPr>
              <a:t>, </a:t>
            </a:r>
            <a:r>
              <a:rPr lang="sk-SK" sz="2800" b="1" i="1" dirty="0" smtClean="0">
                <a:solidFill>
                  <a:srgbClr val="0070C0"/>
                </a:solidFill>
              </a:rPr>
              <a:t>le</a:t>
            </a:r>
            <a:r>
              <a:rPr lang="sk-SK" sz="2800" b="1" dirty="0" smtClean="0">
                <a:solidFill>
                  <a:srgbClr val="0070C0"/>
                </a:solidFill>
              </a:rPr>
              <a:t>.</a:t>
            </a:r>
            <a:endParaRPr lang="sk-SK" b="1" dirty="0" smtClean="0">
              <a:solidFill>
                <a:srgbClr val="0070C0"/>
              </a:solidFill>
            </a:endParaRPr>
          </a:p>
          <a:p>
            <a:pPr algn="just"/>
            <a:r>
              <a:rPr lang="sk-SK" b="1" dirty="0" smtClean="0"/>
              <a:t>Pozor: </a:t>
            </a:r>
            <a:r>
              <a:rPr lang="sk-SK" dirty="0" smtClean="0"/>
              <a:t>V slovách cudzieho pôvodu sa vyslovujú tvrdo!</a:t>
            </a:r>
          </a:p>
          <a:p>
            <a:pPr algn="just">
              <a:buFontTx/>
              <a:buChar char="-"/>
            </a:pPr>
            <a:endParaRPr lang="sk-SK" dirty="0" smtClean="0"/>
          </a:p>
          <a:p>
            <a:pPr algn="just">
              <a:buFont typeface="Wingdings" pitchFamily="2" charset="2"/>
              <a:buChar char="Ø"/>
            </a:pPr>
            <a:r>
              <a:rPr lang="sk-SK" b="1" dirty="0" smtClean="0">
                <a:solidFill>
                  <a:srgbClr val="C00000"/>
                </a:solidFill>
              </a:rPr>
              <a:t> V</a:t>
            </a:r>
            <a:r>
              <a:rPr lang="en-US" b="1" dirty="0" err="1" smtClean="0">
                <a:solidFill>
                  <a:srgbClr val="C00000"/>
                </a:solidFill>
              </a:rPr>
              <a:t>ýslovnosť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predložiek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i="1" dirty="0" smtClean="0">
                <a:solidFill>
                  <a:srgbClr val="C00000"/>
                </a:solidFill>
              </a:rPr>
              <a:t>s</a:t>
            </a:r>
            <a:r>
              <a:rPr lang="en-US" b="1" dirty="0" smtClean="0">
                <a:solidFill>
                  <a:srgbClr val="C00000"/>
                </a:solidFill>
              </a:rPr>
              <a:t>, </a:t>
            </a:r>
            <a:r>
              <a:rPr lang="en-US" b="1" i="1" dirty="0" smtClean="0">
                <a:solidFill>
                  <a:srgbClr val="C00000"/>
                </a:solidFill>
              </a:rPr>
              <a:t>so</a:t>
            </a:r>
            <a:r>
              <a:rPr lang="en-US" b="1" dirty="0" smtClean="0">
                <a:solidFill>
                  <a:srgbClr val="C00000"/>
                </a:solidFill>
              </a:rPr>
              <a:t>, </a:t>
            </a:r>
            <a:r>
              <a:rPr lang="en-US" b="1" i="1" dirty="0" smtClean="0">
                <a:solidFill>
                  <a:srgbClr val="C00000"/>
                </a:solidFill>
              </a:rPr>
              <a:t>k</a:t>
            </a:r>
            <a:r>
              <a:rPr lang="en-US" b="1" dirty="0" smtClean="0">
                <a:solidFill>
                  <a:srgbClr val="C00000"/>
                </a:solidFill>
              </a:rPr>
              <a:t>, </a:t>
            </a:r>
            <a:r>
              <a:rPr lang="en-US" b="1" i="1" dirty="0" err="1" smtClean="0">
                <a:solidFill>
                  <a:srgbClr val="C00000"/>
                </a:solidFill>
              </a:rPr>
              <a:t>ku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  <a:r>
              <a:rPr lang="sk-SK" b="1" dirty="0" smtClean="0">
                <a:solidFill>
                  <a:srgbClr val="C00000"/>
                </a:solidFill>
              </a:rPr>
              <a:t> </a:t>
            </a:r>
          </a:p>
          <a:p>
            <a:pPr algn="just"/>
            <a:r>
              <a:rPr lang="sk-SK" i="1" dirty="0" smtClean="0">
                <a:solidFill>
                  <a:schemeClr val="tx1"/>
                </a:solidFill>
              </a:rPr>
              <a:t>(</a:t>
            </a:r>
            <a:r>
              <a:rPr lang="sk-SK" dirty="0" smtClean="0">
                <a:solidFill>
                  <a:schemeClr val="tx1"/>
                </a:solidFill>
              </a:rPr>
              <a:t>vyslovujeme: </a:t>
            </a:r>
            <a:r>
              <a:rPr lang="sk-SK" i="1" dirty="0" smtClean="0">
                <a:solidFill>
                  <a:schemeClr val="tx1"/>
                </a:solidFill>
              </a:rPr>
              <a:t>so mnou, s tebou, s ním, s ňou, s vami, </a:t>
            </a:r>
          </a:p>
          <a:p>
            <a:pPr algn="just"/>
            <a:r>
              <a:rPr lang="sk-SK" i="1" dirty="0" smtClean="0">
                <a:solidFill>
                  <a:schemeClr val="tx1"/>
                </a:solidFill>
              </a:rPr>
              <a:t>k vám, k ním,  </a:t>
            </a:r>
            <a:r>
              <a:rPr lang="sk-SK" b="1" dirty="0" smtClean="0">
                <a:solidFill>
                  <a:schemeClr val="tx1"/>
                </a:solidFill>
              </a:rPr>
              <a:t>ale: </a:t>
            </a:r>
            <a:r>
              <a:rPr lang="sk-SK" i="1" dirty="0" smtClean="0">
                <a:solidFill>
                  <a:schemeClr val="tx1"/>
                </a:solidFill>
              </a:rPr>
              <a:t>g vašim, g našim / </a:t>
            </a:r>
          </a:p>
          <a:p>
            <a:pPr algn="just"/>
            <a:r>
              <a:rPr lang="sk-SK" i="1" dirty="0" smtClean="0">
                <a:solidFill>
                  <a:schemeClr val="tx1"/>
                </a:solidFill>
              </a:rPr>
              <a:t>s babkou – z babkou, k dedkovi – g detkovi </a:t>
            </a:r>
            <a:r>
              <a:rPr lang="sk-SK" dirty="0" smtClean="0">
                <a:solidFill>
                  <a:schemeClr val="tx1"/>
                </a:solidFill>
              </a:rPr>
              <a:t>atď.)</a:t>
            </a:r>
          </a:p>
          <a:p>
            <a:pPr algn="just"/>
            <a:endParaRPr lang="sk-SK" i="1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endParaRPr lang="sk-SK" dirty="0" smtClean="0"/>
          </a:p>
          <a:p>
            <a:pPr algn="just">
              <a:buFontTx/>
              <a:buChar char="-"/>
            </a:pPr>
            <a:endParaRPr lang="en-US" dirty="0" smtClean="0"/>
          </a:p>
          <a:p>
            <a:pPr algn="just">
              <a:buFontTx/>
              <a:buChar char="-"/>
            </a:pP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0100" y="785794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3600" dirty="0" smtClean="0">
                <a:solidFill>
                  <a:srgbClr val="C00000"/>
                </a:solidFill>
              </a:rPr>
              <a:t> Z</a:t>
            </a:r>
            <a:r>
              <a:rPr lang="en-US" sz="3600" dirty="0" err="1" smtClean="0">
                <a:solidFill>
                  <a:srgbClr val="C00000"/>
                </a:solidFill>
              </a:rPr>
              <a:t>nelostn</a:t>
            </a:r>
            <a:r>
              <a:rPr lang="sk-SK" sz="3600" dirty="0" smtClean="0">
                <a:solidFill>
                  <a:srgbClr val="C00000"/>
                </a:solidFill>
              </a:rPr>
              <a:t>á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asimiláci</a:t>
            </a:r>
            <a:r>
              <a:rPr lang="sk-SK" sz="3600" dirty="0" smtClean="0">
                <a:solidFill>
                  <a:srgbClr val="C00000"/>
                </a:solidFill>
              </a:rPr>
              <a:t>a - spodobovanie</a:t>
            </a:r>
            <a:r>
              <a:rPr lang="sk-SK" dirty="0" smtClean="0"/>
              <a:t/>
            </a:r>
            <a:br>
              <a:rPr lang="sk-SK" dirty="0" smtClean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4414" y="1500174"/>
            <a:ext cx="764386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70C0"/>
                </a:solidFill>
              </a:rPr>
              <a:t>Znelé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sk-SK" sz="2800" b="1" dirty="0" smtClean="0">
                <a:solidFill>
                  <a:srgbClr val="0070C0"/>
                </a:solidFill>
              </a:rPr>
              <a:t>:  </a:t>
            </a:r>
            <a:r>
              <a:rPr lang="en-US" sz="2800" b="1" dirty="0" smtClean="0">
                <a:solidFill>
                  <a:srgbClr val="0070C0"/>
                </a:solidFill>
              </a:rPr>
              <a:t>b, d, ď, </a:t>
            </a:r>
            <a:r>
              <a:rPr lang="en-US" sz="2800" b="1" dirty="0" err="1" smtClean="0">
                <a:solidFill>
                  <a:srgbClr val="0070C0"/>
                </a:solidFill>
              </a:rPr>
              <a:t>dz</a:t>
            </a:r>
            <a:r>
              <a:rPr lang="en-US" sz="2800" b="1" dirty="0" smtClean="0">
                <a:solidFill>
                  <a:srgbClr val="0070C0"/>
                </a:solidFill>
              </a:rPr>
              <a:t>, </a:t>
            </a:r>
            <a:r>
              <a:rPr lang="en-US" sz="2800" b="1" dirty="0" err="1" smtClean="0">
                <a:solidFill>
                  <a:srgbClr val="0070C0"/>
                </a:solidFill>
              </a:rPr>
              <a:t>dž</a:t>
            </a:r>
            <a:r>
              <a:rPr lang="en-US" sz="2800" b="1" dirty="0" smtClean="0">
                <a:solidFill>
                  <a:srgbClr val="0070C0"/>
                </a:solidFill>
              </a:rPr>
              <a:t>, z, ž, g, h, v</a:t>
            </a:r>
          </a:p>
          <a:p>
            <a:pPr algn="ctr"/>
            <a:r>
              <a:rPr lang="en-US" sz="2800" b="1" dirty="0" err="1" smtClean="0">
                <a:solidFill>
                  <a:srgbClr val="0070C0"/>
                </a:solidFill>
              </a:rPr>
              <a:t>Neznelé</a:t>
            </a:r>
            <a:r>
              <a:rPr lang="en-US" sz="2800" b="1" dirty="0" smtClean="0">
                <a:solidFill>
                  <a:srgbClr val="0070C0"/>
                </a:solidFill>
              </a:rPr>
              <a:t> : </a:t>
            </a:r>
            <a:r>
              <a:rPr lang="sk-SK" sz="2800" b="1" dirty="0" smtClean="0">
                <a:solidFill>
                  <a:srgbClr val="0070C0"/>
                </a:solidFill>
              </a:rPr>
              <a:t>  </a:t>
            </a:r>
            <a:r>
              <a:rPr lang="en-US" sz="2800" b="1" dirty="0" smtClean="0">
                <a:solidFill>
                  <a:srgbClr val="0070C0"/>
                </a:solidFill>
              </a:rPr>
              <a:t>p, t, ť, c, č, s, š, k, </a:t>
            </a:r>
            <a:r>
              <a:rPr lang="en-US" sz="2800" b="1" dirty="0" err="1" smtClean="0">
                <a:solidFill>
                  <a:srgbClr val="0070C0"/>
                </a:solidFill>
              </a:rPr>
              <a:t>ch</a:t>
            </a:r>
            <a:r>
              <a:rPr lang="en-US" sz="2800" b="1" dirty="0" smtClean="0">
                <a:solidFill>
                  <a:srgbClr val="0070C0"/>
                </a:solidFill>
              </a:rPr>
              <a:t>, f</a:t>
            </a:r>
            <a:endParaRPr lang="sk-SK" sz="2800" b="1" dirty="0" smtClean="0">
              <a:solidFill>
                <a:srgbClr val="0070C0"/>
              </a:solidFill>
            </a:endParaRPr>
          </a:p>
          <a:p>
            <a:pPr algn="ctr"/>
            <a:r>
              <a:rPr lang="sk-SK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N+Z=Z+Z     Z+N=N+N</a:t>
            </a:r>
          </a:p>
          <a:p>
            <a:r>
              <a:rPr lang="sk-SK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Príklad:</a:t>
            </a:r>
          </a:p>
          <a:p>
            <a:r>
              <a:rPr lang="sk-SK" sz="2400" dirty="0" smtClean="0">
                <a:solidFill>
                  <a:srgbClr val="0070C0"/>
                </a:solidFill>
              </a:rPr>
              <a:t>babka  </a:t>
            </a:r>
            <a:r>
              <a:rPr lang="sk-SK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[</a:t>
            </a:r>
            <a:r>
              <a:rPr lang="sk-SK" sz="2400" b="1" dirty="0" smtClean="0">
                <a:solidFill>
                  <a:srgbClr val="0070C0"/>
                </a:solidFill>
              </a:rPr>
              <a:t>bapka</a:t>
            </a:r>
            <a:r>
              <a:rPr lang="sk-SK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]</a:t>
            </a:r>
            <a:endParaRPr lang="sk-SK" sz="2400" b="1" dirty="0" smtClean="0">
              <a:solidFill>
                <a:srgbClr val="0070C0"/>
              </a:solidFill>
            </a:endParaRPr>
          </a:p>
          <a:p>
            <a:r>
              <a:rPr lang="sk-SK" sz="2400" dirty="0" smtClean="0">
                <a:solidFill>
                  <a:srgbClr val="0070C0"/>
                </a:solidFill>
              </a:rPr>
              <a:t>hladkať </a:t>
            </a:r>
            <a:r>
              <a:rPr lang="sk-SK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[</a:t>
            </a:r>
            <a:r>
              <a:rPr lang="sk-SK" sz="2400" b="1" dirty="0" smtClean="0">
                <a:solidFill>
                  <a:srgbClr val="0070C0"/>
                </a:solidFill>
              </a:rPr>
              <a:t>hlatkať</a:t>
            </a:r>
            <a:r>
              <a:rPr lang="sk-SK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]</a:t>
            </a:r>
            <a:endParaRPr lang="sk-SK" sz="2400" b="1" dirty="0" smtClean="0">
              <a:solidFill>
                <a:srgbClr val="0070C0"/>
              </a:solidFill>
            </a:endParaRPr>
          </a:p>
          <a:p>
            <a:r>
              <a:rPr lang="sk-SK" sz="2400" dirty="0" smtClean="0">
                <a:solidFill>
                  <a:srgbClr val="0070C0"/>
                </a:solidFill>
              </a:rPr>
              <a:t>loďka  </a:t>
            </a:r>
            <a:r>
              <a:rPr lang="sk-SK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[</a:t>
            </a:r>
            <a:r>
              <a:rPr lang="sk-SK" sz="2400" b="1" dirty="0" smtClean="0">
                <a:solidFill>
                  <a:srgbClr val="0070C0"/>
                </a:solidFill>
              </a:rPr>
              <a:t>loťka</a:t>
            </a:r>
            <a:r>
              <a:rPr lang="sk-SK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]</a:t>
            </a:r>
            <a:endParaRPr lang="sk-SK" sz="2400" b="1" dirty="0" smtClean="0">
              <a:solidFill>
                <a:srgbClr val="0070C0"/>
              </a:solidFill>
            </a:endParaRPr>
          </a:p>
          <a:p>
            <a:r>
              <a:rPr lang="sk-SK" sz="2400" dirty="0" smtClean="0">
                <a:solidFill>
                  <a:srgbClr val="0070C0"/>
                </a:solidFill>
              </a:rPr>
              <a:t>prechádzka </a:t>
            </a:r>
            <a:r>
              <a:rPr lang="sk-SK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[</a:t>
            </a:r>
            <a:r>
              <a:rPr lang="sk-SK" sz="2400" b="1" dirty="0" smtClean="0">
                <a:solidFill>
                  <a:srgbClr val="0070C0"/>
                </a:solidFill>
              </a:rPr>
              <a:t>prechácka</a:t>
            </a:r>
            <a:r>
              <a:rPr lang="sk-SK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]</a:t>
            </a:r>
            <a:endParaRPr lang="sk-SK" sz="2400" b="1" dirty="0" smtClean="0">
              <a:solidFill>
                <a:srgbClr val="0070C0"/>
              </a:solidFill>
            </a:endParaRPr>
          </a:p>
          <a:p>
            <a:r>
              <a:rPr lang="sk-SK" sz="2400" dirty="0" smtClean="0">
                <a:solidFill>
                  <a:srgbClr val="0070C0"/>
                </a:solidFill>
              </a:rPr>
              <a:t>sme </a:t>
            </a:r>
            <a:r>
              <a:rPr lang="sk-SK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[</a:t>
            </a:r>
            <a:r>
              <a:rPr lang="sk-SK" sz="2400" b="1" dirty="0" smtClean="0">
                <a:solidFill>
                  <a:srgbClr val="0070C0"/>
                </a:solidFill>
              </a:rPr>
              <a:t>zme</a:t>
            </a:r>
            <a:r>
              <a:rPr lang="sk-SK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]</a:t>
            </a:r>
            <a:endParaRPr lang="sk-SK" sz="2400" b="1" dirty="0" smtClean="0">
              <a:solidFill>
                <a:srgbClr val="0070C0"/>
              </a:solidFill>
            </a:endParaRPr>
          </a:p>
          <a:p>
            <a:r>
              <a:rPr lang="sk-SK" sz="2400" dirty="0" smtClean="0">
                <a:solidFill>
                  <a:srgbClr val="0070C0"/>
                </a:solidFill>
              </a:rPr>
              <a:t>niekde, nikdy, nikde </a:t>
            </a:r>
            <a:r>
              <a:rPr lang="sk-SK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[</a:t>
            </a:r>
            <a:r>
              <a:rPr lang="sk-SK" sz="2400" b="1" dirty="0" smtClean="0">
                <a:solidFill>
                  <a:srgbClr val="0070C0"/>
                </a:solidFill>
              </a:rPr>
              <a:t>niegde, nigdy, nigde</a:t>
            </a:r>
            <a:r>
              <a:rPr lang="sk-SK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]</a:t>
            </a:r>
            <a:r>
              <a:rPr lang="sk-SK" sz="2400" b="1" dirty="0" smtClean="0">
                <a:solidFill>
                  <a:srgbClr val="0070C0"/>
                </a:solidFill>
              </a:rPr>
              <a:t>      </a:t>
            </a:r>
            <a:r>
              <a:rPr lang="sk-SK" sz="2400" b="1" i="1" dirty="0" smtClean="0">
                <a:solidFill>
                  <a:srgbClr val="00B050"/>
                </a:solidFill>
              </a:rPr>
              <a:t>ALE:  kto </a:t>
            </a:r>
          </a:p>
          <a:p>
            <a:r>
              <a:rPr lang="sk-SK" sz="2400" dirty="0" smtClean="0">
                <a:solidFill>
                  <a:srgbClr val="0070C0"/>
                </a:solidFill>
              </a:rPr>
              <a:t>kosba, liečba, prosba </a:t>
            </a:r>
            <a:r>
              <a:rPr lang="sk-SK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[</a:t>
            </a:r>
            <a:r>
              <a:rPr lang="sk-SK" sz="2400" b="1" dirty="0" smtClean="0">
                <a:solidFill>
                  <a:srgbClr val="0070C0"/>
                </a:solidFill>
              </a:rPr>
              <a:t>kozba, liedžba, prozba</a:t>
            </a:r>
            <a:r>
              <a:rPr lang="sk-SK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]</a:t>
            </a:r>
            <a:endParaRPr lang="sk-SK" sz="2400" b="1" dirty="0" smtClean="0">
              <a:solidFill>
                <a:srgbClr val="0070C0"/>
              </a:solidFill>
            </a:endParaRPr>
          </a:p>
          <a:p>
            <a:r>
              <a:rPr lang="sk-SK" sz="2400" dirty="0" smtClean="0">
                <a:solidFill>
                  <a:srgbClr val="0070C0"/>
                </a:solidFill>
              </a:rPr>
              <a:t>náš, váš v G a A .sg. </a:t>
            </a:r>
            <a:r>
              <a:rPr lang="sk-SK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[</a:t>
            </a:r>
            <a:r>
              <a:rPr lang="sk-SK" sz="2400" b="1" dirty="0" smtClean="0">
                <a:solidFill>
                  <a:srgbClr val="0070C0"/>
                </a:solidFill>
              </a:rPr>
              <a:t>nážho, vážho, nážmu, vážmu</a:t>
            </a:r>
            <a:r>
              <a:rPr lang="sk-SK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]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Obsah:</a:t>
            </a:r>
            <a:br>
              <a:rPr lang="sk-SK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57224" y="1071546"/>
            <a:ext cx="8113713" cy="557212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en-US" sz="2400" b="1" dirty="0" smtClean="0"/>
              <a:t>1</a:t>
            </a:r>
            <a:r>
              <a:rPr lang="sk-SK" sz="2400" b="1" dirty="0" smtClean="0"/>
              <a:t>. ZÁSADY A KRITÉRIÁ VÝBERU LITERÁRNYCH TEXTOV  NA PREDNES</a:t>
            </a:r>
          </a:p>
          <a:p>
            <a:pPr>
              <a:lnSpc>
                <a:spcPct val="160000"/>
              </a:lnSpc>
            </a:pPr>
            <a:r>
              <a:rPr lang="pl-PL" sz="2400" b="1" dirty="0" smtClean="0"/>
              <a:t>2. AKO  PRACOVAŤ  S  VYBRANÝM  LITERÁRNYM TEXTOM?</a:t>
            </a:r>
          </a:p>
          <a:p>
            <a:pPr>
              <a:lnSpc>
                <a:spcPct val="160000"/>
              </a:lnSpc>
            </a:pPr>
            <a:r>
              <a:rPr lang="sk-SK" sz="2400" b="1" dirty="0" smtClean="0"/>
              <a:t>3. </a:t>
            </a:r>
            <a:r>
              <a:rPr lang="pt-BR" sz="2400" b="1" dirty="0" smtClean="0"/>
              <a:t>PRIEBEŽNÁ </a:t>
            </a:r>
            <a:r>
              <a:rPr lang="sk-SK" sz="2400" b="1" dirty="0" smtClean="0"/>
              <a:t> </a:t>
            </a:r>
            <a:r>
              <a:rPr lang="pt-BR" sz="2400" b="1" dirty="0" smtClean="0"/>
              <a:t>PRÍPRAVA </a:t>
            </a:r>
            <a:r>
              <a:rPr lang="sk-SK" sz="2400" b="1" dirty="0" smtClean="0"/>
              <a:t> </a:t>
            </a:r>
            <a:r>
              <a:rPr lang="pt-BR" sz="2400" b="1" dirty="0" smtClean="0"/>
              <a:t>RECITÁTORA</a:t>
            </a:r>
            <a:r>
              <a:rPr lang="sk-SK" sz="2400" b="1" dirty="0" smtClean="0"/>
              <a:t> </a:t>
            </a:r>
            <a:r>
              <a:rPr lang="pt-BR" sz="2400" b="1" dirty="0" smtClean="0"/>
              <a:t> NA</a:t>
            </a:r>
            <a:r>
              <a:rPr lang="sk-SK" sz="2400" b="1" dirty="0" smtClean="0"/>
              <a:t> </a:t>
            </a:r>
            <a:r>
              <a:rPr lang="pt-BR" sz="2400" b="1" dirty="0" smtClean="0"/>
              <a:t> PREDNES</a:t>
            </a:r>
            <a:endParaRPr lang="sk-SK" sz="2400" b="1" dirty="0" smtClean="0"/>
          </a:p>
          <a:p>
            <a:pPr>
              <a:lnSpc>
                <a:spcPct val="160000"/>
              </a:lnSpc>
            </a:pPr>
            <a:r>
              <a:rPr lang="sk-SK" sz="2400" b="1" dirty="0" smtClean="0"/>
              <a:t>4. </a:t>
            </a:r>
            <a:r>
              <a:rPr lang="en-US" sz="2400" b="1" dirty="0" smtClean="0"/>
              <a:t>TECHNICKÁ </a:t>
            </a:r>
            <a:r>
              <a:rPr lang="sk-SK" sz="2400" b="1" dirty="0" smtClean="0"/>
              <a:t> </a:t>
            </a:r>
            <a:r>
              <a:rPr lang="en-US" sz="2400" b="1" dirty="0" smtClean="0"/>
              <a:t>PRIPRAVENOSŤ</a:t>
            </a:r>
            <a:r>
              <a:rPr lang="sk-SK" sz="2400" b="1" dirty="0" smtClean="0"/>
              <a:t> </a:t>
            </a:r>
            <a:r>
              <a:rPr lang="en-US" sz="2400" b="1" dirty="0" smtClean="0"/>
              <a:t> RECITÁTORA</a:t>
            </a:r>
            <a:endParaRPr lang="sk-SK" sz="2400" b="1" dirty="0" smtClean="0"/>
          </a:p>
          <a:p>
            <a:pPr>
              <a:lnSpc>
                <a:spcPct val="160000"/>
              </a:lnSpc>
            </a:pPr>
            <a:r>
              <a:rPr lang="sk-SK" sz="2400" b="1" dirty="0" smtClean="0"/>
              <a:t>5. </a:t>
            </a:r>
            <a:r>
              <a:rPr lang="en-US" sz="2400" b="1" dirty="0" smtClean="0"/>
              <a:t>ESTETICKÁ </a:t>
            </a:r>
            <a:r>
              <a:rPr lang="sk-SK" sz="2400" b="1" dirty="0" smtClean="0"/>
              <a:t> </a:t>
            </a:r>
            <a:r>
              <a:rPr lang="en-US" sz="2400" b="1" dirty="0" smtClean="0"/>
              <a:t>STRÁNKA</a:t>
            </a:r>
            <a:r>
              <a:rPr lang="sk-SK" sz="2400" b="1" dirty="0" smtClean="0"/>
              <a:t> </a:t>
            </a:r>
            <a:r>
              <a:rPr lang="en-US" sz="2400" b="1" dirty="0" smtClean="0"/>
              <a:t> REČI</a:t>
            </a:r>
          </a:p>
          <a:p>
            <a:pPr>
              <a:lnSpc>
                <a:spcPct val="160000"/>
              </a:lnSpc>
            </a:pPr>
            <a:r>
              <a:rPr lang="sk-SK" sz="2400" b="1" dirty="0" smtClean="0"/>
              <a:t>6. </a:t>
            </a:r>
            <a:r>
              <a:rPr lang="en-US" sz="2400" b="1" dirty="0" smtClean="0"/>
              <a:t>ZÁKLADNÉ</a:t>
            </a:r>
            <a:r>
              <a:rPr lang="sk-SK" sz="2400" b="1" dirty="0" smtClean="0"/>
              <a:t>  </a:t>
            </a:r>
            <a:r>
              <a:rPr lang="en-US" sz="2400" b="1" dirty="0" smtClean="0"/>
              <a:t>TELESNÉ </a:t>
            </a:r>
            <a:r>
              <a:rPr lang="sk-SK" sz="2400" b="1" dirty="0" smtClean="0"/>
              <a:t> </a:t>
            </a:r>
            <a:r>
              <a:rPr lang="en-US" sz="2400" b="1" dirty="0" smtClean="0"/>
              <a:t>NALADENIE </a:t>
            </a:r>
            <a:r>
              <a:rPr lang="sk-SK" sz="2400" b="1" dirty="0" smtClean="0"/>
              <a:t> </a:t>
            </a:r>
            <a:r>
              <a:rPr lang="en-US" sz="2400" b="1" dirty="0" smtClean="0"/>
              <a:t>RECITÁTORA</a:t>
            </a:r>
          </a:p>
          <a:p>
            <a:pPr>
              <a:lnSpc>
                <a:spcPct val="160000"/>
              </a:lnSpc>
            </a:pPr>
            <a:r>
              <a:rPr lang="en-US" sz="2400" b="1" dirty="0" smtClean="0"/>
              <a:t> </a:t>
            </a:r>
            <a:r>
              <a:rPr lang="sk-SK" sz="2400" b="1" dirty="0" smtClean="0"/>
              <a:t>7. </a:t>
            </a:r>
            <a:r>
              <a:rPr lang="en-US" sz="2400" b="1" dirty="0" smtClean="0"/>
              <a:t>PRÁCA </a:t>
            </a:r>
            <a:r>
              <a:rPr lang="sk-SK" sz="2400" b="1" dirty="0" smtClean="0"/>
              <a:t> </a:t>
            </a:r>
            <a:r>
              <a:rPr lang="en-US" sz="2400" b="1" dirty="0" smtClean="0"/>
              <a:t>S </a:t>
            </a:r>
            <a:r>
              <a:rPr lang="sk-SK" sz="2400" b="1" dirty="0" smtClean="0"/>
              <a:t> </a:t>
            </a:r>
            <a:r>
              <a:rPr lang="en-US" sz="2400" b="1" dirty="0" smtClean="0"/>
              <a:t>VÝRAZOVÝMI</a:t>
            </a:r>
            <a:r>
              <a:rPr lang="sk-SK" sz="2400" b="1" dirty="0" smtClean="0"/>
              <a:t> </a:t>
            </a:r>
            <a:r>
              <a:rPr lang="en-US" sz="2400" b="1" dirty="0" smtClean="0"/>
              <a:t> PROSTRIEDKAMI</a:t>
            </a:r>
            <a:endParaRPr lang="sk-SK" sz="2400" b="1" dirty="0" smtClean="0"/>
          </a:p>
          <a:p>
            <a:pPr>
              <a:lnSpc>
                <a:spcPct val="160000"/>
              </a:lnSpc>
            </a:pPr>
            <a:r>
              <a:rPr lang="sk-SK" sz="2400" b="1" dirty="0" smtClean="0"/>
              <a:t>8. </a:t>
            </a:r>
            <a:r>
              <a:rPr lang="en-US" sz="2400" b="1" dirty="0" smtClean="0"/>
              <a:t>ZÁŽITKOVÉ</a:t>
            </a:r>
            <a:r>
              <a:rPr lang="sk-SK" sz="2400" b="1" dirty="0" smtClean="0"/>
              <a:t>  </a:t>
            </a:r>
            <a:r>
              <a:rPr lang="en-US" sz="2400" b="1" dirty="0" smtClean="0"/>
              <a:t>METÓDY </a:t>
            </a:r>
            <a:r>
              <a:rPr lang="sk-SK" sz="2400" b="1" dirty="0" smtClean="0"/>
              <a:t> </a:t>
            </a:r>
            <a:r>
              <a:rPr lang="en-US" sz="2400" b="1" dirty="0" smtClean="0"/>
              <a:t>PRÁCE</a:t>
            </a:r>
          </a:p>
          <a:p>
            <a:pPr>
              <a:lnSpc>
                <a:spcPct val="160000"/>
              </a:lnSpc>
            </a:pPr>
            <a:r>
              <a:rPr lang="en-US" sz="2400" b="1" dirty="0" smtClean="0"/>
              <a:t> </a:t>
            </a:r>
            <a:r>
              <a:rPr lang="sk-SK" sz="2400" b="1" dirty="0" smtClean="0"/>
              <a:t>9. </a:t>
            </a:r>
            <a:r>
              <a:rPr lang="en-US" sz="2400" b="1" dirty="0" smtClean="0"/>
              <a:t>HODNOTENIE </a:t>
            </a:r>
            <a:r>
              <a:rPr lang="sk-SK" sz="2400" b="1" dirty="0" smtClean="0"/>
              <a:t> </a:t>
            </a:r>
            <a:r>
              <a:rPr lang="en-US" sz="2400" b="1" dirty="0" smtClean="0"/>
              <a:t>PREDNESU</a:t>
            </a:r>
            <a:endParaRPr lang="en-US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9304" y="714356"/>
            <a:ext cx="7854696" cy="5072098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sz="4400" b="1" dirty="0" smtClean="0">
                <a:solidFill>
                  <a:schemeClr val="accent4"/>
                </a:solidFill>
              </a:rPr>
              <a:t> </a:t>
            </a:r>
          </a:p>
          <a:p>
            <a:pPr algn="l">
              <a:buFont typeface="Arial" pitchFamily="34" charset="0"/>
              <a:buChar char="•"/>
            </a:pPr>
            <a:r>
              <a:rPr lang="cs-CZ" b="1" dirty="0" smtClean="0"/>
              <a:t> členenie textu na logické celky (</a:t>
            </a:r>
            <a:r>
              <a:rPr lang="cs-CZ" b="1" dirty="0" smtClean="0">
                <a:solidFill>
                  <a:srgbClr val="C00000"/>
                </a:solidFill>
              </a:rPr>
              <a:t>nesekať text</a:t>
            </a:r>
            <a:r>
              <a:rPr lang="cs-CZ" b="1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 typeface="Arial" pitchFamily="34" charset="0"/>
              <a:buChar char="•"/>
            </a:pPr>
            <a:endParaRPr lang="cs-CZ" b="1" dirty="0" smtClean="0"/>
          </a:p>
          <a:p>
            <a:pPr algn="l">
              <a:buFont typeface="Arial" pitchFamily="34" charset="0"/>
              <a:buChar char="•"/>
            </a:pPr>
            <a:r>
              <a:rPr lang="cs-CZ" b="1" dirty="0" smtClean="0"/>
              <a:t> rytmizácia, melódia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(</a:t>
            </a:r>
            <a:r>
              <a:rPr lang="cs-CZ" b="1" dirty="0" smtClean="0">
                <a:solidFill>
                  <a:srgbClr val="C00000"/>
                </a:solidFill>
              </a:rPr>
              <a:t>nespievať</a:t>
            </a:r>
            <a:r>
              <a:rPr lang="cs-CZ" b="1" dirty="0" smtClean="0"/>
              <a:t>),</a:t>
            </a:r>
          </a:p>
          <a:p>
            <a:pPr algn="l">
              <a:buFont typeface="Arial" pitchFamily="34" charset="0"/>
              <a:buChar char="•"/>
            </a:pPr>
            <a:endParaRPr lang="cs-CZ" b="1" dirty="0" smtClean="0"/>
          </a:p>
          <a:p>
            <a:pPr algn="l">
              <a:buFont typeface="Arial" pitchFamily="34" charset="0"/>
              <a:buChar char="•"/>
            </a:pPr>
            <a:r>
              <a:rPr lang="cs-CZ" b="1" dirty="0" smtClean="0"/>
              <a:t> dôraz slovný i vetný</a:t>
            </a:r>
          </a:p>
          <a:p>
            <a:pPr algn="l"/>
            <a:endParaRPr lang="cs-CZ" b="1" dirty="0" smtClean="0"/>
          </a:p>
          <a:p>
            <a:pPr algn="l"/>
            <a:endParaRPr lang="cs-CZ" b="1" dirty="0" smtClean="0"/>
          </a:p>
          <a:p>
            <a:pPr algn="l"/>
            <a:endParaRPr lang="cs-CZ" b="1" dirty="0" smtClean="0"/>
          </a:p>
          <a:p>
            <a:pPr algn="ctr"/>
            <a:r>
              <a:rPr lang="cs-CZ" b="1" dirty="0" smtClean="0"/>
              <a:t> (podľa: Kráľ Á., </a:t>
            </a:r>
            <a:r>
              <a:rPr lang="cs-CZ" b="1" i="1" dirty="0" smtClean="0"/>
              <a:t>Pravidlá slovenskej výslovnosti</a:t>
            </a:r>
            <a:r>
              <a:rPr lang="cs-CZ" b="1" dirty="0" smtClean="0"/>
              <a:t>, 2009).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57224" y="21429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4900" dirty="0" smtClean="0">
                <a:solidFill>
                  <a:schemeClr val="accent4"/>
                </a:solidFill>
              </a:rPr>
              <a:t>5. </a:t>
            </a:r>
            <a:r>
              <a:rPr lang="en-US" sz="4900" dirty="0" smtClean="0">
                <a:solidFill>
                  <a:schemeClr val="accent4"/>
                </a:solidFill>
              </a:rPr>
              <a:t>ESTETICKÁ </a:t>
            </a:r>
            <a:r>
              <a:rPr lang="sk-SK" sz="4900" dirty="0" smtClean="0">
                <a:solidFill>
                  <a:schemeClr val="accent4"/>
                </a:solidFill>
              </a:rPr>
              <a:t> </a:t>
            </a:r>
            <a:r>
              <a:rPr lang="en-US" sz="4900" dirty="0" smtClean="0">
                <a:solidFill>
                  <a:schemeClr val="accent4"/>
                </a:solidFill>
              </a:rPr>
              <a:t>STRÁNKA</a:t>
            </a:r>
            <a:r>
              <a:rPr lang="sk-SK" sz="4900" dirty="0" smtClean="0">
                <a:solidFill>
                  <a:schemeClr val="accent4"/>
                </a:solidFill>
              </a:rPr>
              <a:t> </a:t>
            </a:r>
            <a:r>
              <a:rPr lang="en-US" sz="4900" dirty="0" smtClean="0">
                <a:solidFill>
                  <a:schemeClr val="accent4"/>
                </a:solidFill>
              </a:rPr>
              <a:t> REČI</a:t>
            </a:r>
            <a:r>
              <a:rPr lang="en-US" sz="6000" dirty="0" smtClean="0"/>
              <a:t/>
            </a:r>
            <a:br>
              <a:rPr lang="en-US" sz="6000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71538" y="1643050"/>
            <a:ext cx="7858180" cy="521495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</a:rPr>
              <a:t>Estetickú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stránku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reči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treba</a:t>
            </a:r>
            <a:r>
              <a:rPr lang="en-US" sz="2800" b="1" dirty="0" smtClean="0">
                <a:solidFill>
                  <a:srgbClr val="C00000"/>
                </a:solidFill>
              </a:rPr>
              <a:t> v </a:t>
            </a:r>
            <a:r>
              <a:rPr lang="en-US" sz="2800" b="1" dirty="0" err="1" smtClean="0">
                <a:solidFill>
                  <a:srgbClr val="C00000"/>
                </a:solidFill>
              </a:rPr>
              <a:t>deťoch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pestovať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odmalička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  <a:r>
              <a:rPr lang="sk-SK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endParaRPr lang="sk-SK" dirty="0" smtClean="0"/>
          </a:p>
          <a:p>
            <a:pPr algn="ctr"/>
            <a:r>
              <a:rPr lang="en-US" dirty="0" err="1" smtClean="0"/>
              <a:t>Neustále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dbať</a:t>
            </a:r>
            <a:r>
              <a:rPr lang="en-US" dirty="0" smtClean="0"/>
              <a:t> </a:t>
            </a:r>
            <a:r>
              <a:rPr lang="sk-SK" dirty="0" smtClean="0"/>
              <a:t>na</a:t>
            </a:r>
            <a:r>
              <a:rPr lang="en-US" dirty="0" smtClean="0"/>
              <a:t> to,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deti</a:t>
            </a:r>
            <a:r>
              <a:rPr lang="en-US" dirty="0" smtClean="0"/>
              <a:t> </a:t>
            </a:r>
            <a:r>
              <a:rPr lang="en-US" dirty="0" err="1" smtClean="0"/>
              <a:t>nevnímali</a:t>
            </a:r>
            <a:r>
              <a:rPr lang="en-US" dirty="0" smtClean="0"/>
              <a:t> </a:t>
            </a:r>
            <a:r>
              <a:rPr lang="en-US" dirty="0" err="1" smtClean="0"/>
              <a:t>reč</a:t>
            </a:r>
            <a:r>
              <a:rPr lang="en-US" dirty="0" smtClean="0"/>
              <a:t>, </a:t>
            </a:r>
            <a:r>
              <a:rPr lang="en-US" dirty="0" err="1" smtClean="0"/>
              <a:t>zvlášť</a:t>
            </a:r>
            <a:r>
              <a:rPr lang="en-US" dirty="0" smtClean="0"/>
              <a:t> </a:t>
            </a:r>
            <a:r>
              <a:rPr lang="en-US" dirty="0" err="1" smtClean="0"/>
              <a:t>rýmované</a:t>
            </a:r>
            <a:r>
              <a:rPr lang="en-US" dirty="0" smtClean="0"/>
              <a:t> </a:t>
            </a:r>
            <a:r>
              <a:rPr lang="en-US" dirty="0" err="1" smtClean="0"/>
              <a:t>riekanky</a:t>
            </a:r>
            <a:r>
              <a:rPr lang="en-US" dirty="0" smtClean="0"/>
              <a:t>,</a:t>
            </a:r>
            <a:r>
              <a:rPr lang="sk-SK" dirty="0" smtClean="0"/>
              <a:t> </a:t>
            </a:r>
            <a:r>
              <a:rPr lang="en-US" dirty="0" err="1" smtClean="0"/>
              <a:t>iba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zvukovej</a:t>
            </a:r>
            <a:r>
              <a:rPr lang="en-US" dirty="0" smtClean="0"/>
              <a:t> </a:t>
            </a:r>
            <a:r>
              <a:rPr lang="en-US" dirty="0" err="1" smtClean="0"/>
              <a:t>stránke</a:t>
            </a:r>
            <a:r>
              <a:rPr lang="en-US" dirty="0" smtClean="0"/>
              <a:t>, ale </a:t>
            </a:r>
            <a:r>
              <a:rPr lang="en-US" dirty="0" err="1" smtClean="0">
                <a:solidFill>
                  <a:srgbClr val="C00000"/>
                </a:solidFill>
              </a:rPr>
              <a:t>viesť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ich</a:t>
            </a:r>
            <a:r>
              <a:rPr lang="en-US" dirty="0" smtClean="0">
                <a:solidFill>
                  <a:srgbClr val="C00000"/>
                </a:solidFill>
              </a:rPr>
              <a:t> k </a:t>
            </a:r>
            <a:r>
              <a:rPr lang="en-US" dirty="0" err="1" smtClean="0">
                <a:solidFill>
                  <a:srgbClr val="C00000"/>
                </a:solidFill>
              </a:rPr>
              <a:t>zvukovo</a:t>
            </a:r>
            <a:r>
              <a:rPr lang="sk-SK" dirty="0" smtClean="0">
                <a:solidFill>
                  <a:srgbClr val="C00000"/>
                </a:solidFill>
              </a:rPr>
              <a:t>-</a:t>
            </a:r>
            <a:r>
              <a:rPr lang="en-US" dirty="0" err="1" smtClean="0">
                <a:solidFill>
                  <a:srgbClr val="C00000"/>
                </a:solidFill>
              </a:rPr>
              <a:t>obsahovému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významu</a:t>
            </a:r>
            <a:r>
              <a:rPr lang="sk-SK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reči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  <a:endParaRPr lang="sk-SK" dirty="0" smtClean="0">
              <a:solidFill>
                <a:srgbClr val="C00000"/>
              </a:solidFill>
            </a:endParaRPr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cvičný</a:t>
            </a:r>
            <a:r>
              <a:rPr lang="en-US" dirty="0" smtClean="0"/>
              <a:t> </a:t>
            </a:r>
            <a:r>
              <a:rPr lang="en-US" dirty="0" err="1" smtClean="0"/>
              <a:t>materiál</a:t>
            </a:r>
            <a:r>
              <a:rPr lang="en-US" dirty="0" smtClean="0"/>
              <a:t> </a:t>
            </a:r>
            <a:r>
              <a:rPr lang="en-US" dirty="0" err="1" smtClean="0"/>
              <a:t>poslúžia</a:t>
            </a:r>
            <a:r>
              <a:rPr lang="en-US" dirty="0" smtClean="0"/>
              <a:t> </a:t>
            </a:r>
            <a:r>
              <a:rPr lang="en-US" dirty="0" err="1" smtClean="0"/>
              <a:t>texty</a:t>
            </a:r>
            <a:r>
              <a:rPr lang="sk-SK" dirty="0" smtClean="0"/>
              <a:t>, ktoré</a:t>
            </a:r>
            <a:r>
              <a:rPr lang="en-US" dirty="0" smtClean="0"/>
              <a:t> </a:t>
            </a:r>
            <a:r>
              <a:rPr lang="en-US" dirty="0" err="1" smtClean="0"/>
              <a:t>akcent</a:t>
            </a:r>
            <a:r>
              <a:rPr lang="sk-SK" dirty="0" smtClean="0"/>
              <a:t> kladú na</a:t>
            </a:r>
            <a:r>
              <a:rPr lang="en-US" dirty="0" smtClean="0"/>
              <a:t> </a:t>
            </a:r>
            <a:r>
              <a:rPr lang="en-US" dirty="0" err="1" smtClean="0"/>
              <a:t>krásu</a:t>
            </a:r>
            <a:r>
              <a:rPr lang="en-US" dirty="0" smtClean="0"/>
              <a:t> </a:t>
            </a:r>
            <a:r>
              <a:rPr lang="en-US" dirty="0" err="1" smtClean="0"/>
              <a:t>jazyka</a:t>
            </a:r>
            <a:r>
              <a:rPr lang="en-US" dirty="0" smtClean="0"/>
              <a:t>,</a:t>
            </a:r>
            <a:r>
              <a:rPr lang="sk-SK" dirty="0" smtClean="0"/>
              <a:t> </a:t>
            </a:r>
            <a:r>
              <a:rPr lang="en-US" dirty="0" err="1" smtClean="0"/>
              <a:t>ľubozvučnosť</a:t>
            </a:r>
            <a:r>
              <a:rPr lang="en-US" dirty="0" smtClean="0"/>
              <a:t>, </a:t>
            </a:r>
            <a:r>
              <a:rPr lang="en-US" dirty="0" err="1" smtClean="0"/>
              <a:t>napr</a:t>
            </a:r>
            <a:r>
              <a:rPr lang="en-US" dirty="0" smtClean="0"/>
              <a:t>.:</a:t>
            </a:r>
            <a:endParaRPr lang="sk-SK" dirty="0" smtClean="0"/>
          </a:p>
          <a:p>
            <a:pPr algn="just">
              <a:buBlip>
                <a:blip r:embed="rId2"/>
              </a:buBlip>
            </a:pPr>
            <a:endParaRPr lang="sk-SK" dirty="0" smtClean="0"/>
          </a:p>
          <a:p>
            <a:pPr algn="just">
              <a:buBlip>
                <a:blip r:embed="rId2"/>
              </a:buBlip>
            </a:pPr>
            <a:r>
              <a:rPr lang="sk-SK" sz="3100" b="1" dirty="0" smtClean="0">
                <a:solidFill>
                  <a:srgbClr val="00B050"/>
                </a:solidFill>
              </a:rPr>
              <a:t> detská hra, dramatizácia,</a:t>
            </a:r>
          </a:p>
          <a:p>
            <a:pPr algn="just">
              <a:buBlip>
                <a:blip r:embed="rId2"/>
              </a:buBlip>
            </a:pPr>
            <a:r>
              <a:rPr lang="sk-SK" sz="3100" b="1" dirty="0" smtClean="0">
                <a:solidFill>
                  <a:srgbClr val="00B050"/>
                </a:solidFill>
              </a:rPr>
              <a:t> vyčítanky, riekanky, zaklínadlá,</a:t>
            </a:r>
          </a:p>
          <a:p>
            <a:pPr algn="just">
              <a:buBlip>
                <a:blip r:embed="rId2"/>
              </a:buBlip>
            </a:pPr>
            <a:r>
              <a:rPr lang="sk-SK" sz="3100" b="1" dirty="0" smtClean="0">
                <a:solidFill>
                  <a:srgbClr val="00B050"/>
                </a:solidFill>
              </a:rPr>
              <a:t> u</a:t>
            </a:r>
            <a:r>
              <a:rPr lang="en-US" sz="3100" b="1" dirty="0" smtClean="0">
                <a:solidFill>
                  <a:srgbClr val="00B050"/>
                </a:solidFill>
              </a:rPr>
              <a:t>plat</a:t>
            </a:r>
            <a:r>
              <a:rPr lang="sk-SK" sz="3100" b="1" dirty="0" smtClean="0">
                <a:solidFill>
                  <a:srgbClr val="00B050"/>
                </a:solidFill>
              </a:rPr>
              <a:t>ňovanie</a:t>
            </a:r>
            <a:r>
              <a:rPr lang="en-US" sz="3100" b="1" dirty="0" smtClean="0">
                <a:solidFill>
                  <a:srgbClr val="00B050"/>
                </a:solidFill>
              </a:rPr>
              <a:t> </a:t>
            </a:r>
            <a:r>
              <a:rPr lang="en-US" sz="3100" b="1" dirty="0" err="1" smtClean="0">
                <a:solidFill>
                  <a:srgbClr val="00B050"/>
                </a:solidFill>
              </a:rPr>
              <a:t>dramatick</a:t>
            </a:r>
            <a:r>
              <a:rPr lang="sk-SK" sz="3100" b="1" dirty="0" smtClean="0">
                <a:solidFill>
                  <a:srgbClr val="00B050"/>
                </a:solidFill>
              </a:rPr>
              <a:t>ého </a:t>
            </a:r>
            <a:r>
              <a:rPr lang="en-US" sz="3100" b="1" dirty="0" smtClean="0">
                <a:solidFill>
                  <a:srgbClr val="00B050"/>
                </a:solidFill>
              </a:rPr>
              <a:t> </a:t>
            </a:r>
            <a:r>
              <a:rPr lang="en-US" sz="3100" b="1" dirty="0" err="1" smtClean="0">
                <a:solidFill>
                  <a:srgbClr val="00B050"/>
                </a:solidFill>
              </a:rPr>
              <a:t>výraz</a:t>
            </a:r>
            <a:r>
              <a:rPr lang="sk-SK" sz="3100" b="1" dirty="0" smtClean="0">
                <a:solidFill>
                  <a:srgbClr val="00B050"/>
                </a:solidFill>
              </a:rPr>
              <a:t>u</a:t>
            </a:r>
            <a:r>
              <a:rPr lang="en-US" sz="3100" b="1" dirty="0" smtClean="0">
                <a:solidFill>
                  <a:srgbClr val="00B050"/>
                </a:solidFill>
              </a:rPr>
              <a:t>, </a:t>
            </a:r>
            <a:r>
              <a:rPr lang="en-US" sz="3100" b="1" dirty="0" err="1" smtClean="0">
                <a:solidFill>
                  <a:srgbClr val="00B050"/>
                </a:solidFill>
              </a:rPr>
              <a:t>gradáci</a:t>
            </a:r>
            <a:r>
              <a:rPr lang="sk-SK" sz="3100" b="1" dirty="0" smtClean="0">
                <a:solidFill>
                  <a:srgbClr val="00B050"/>
                </a:solidFill>
              </a:rPr>
              <a:t>e</a:t>
            </a:r>
            <a:r>
              <a:rPr lang="en-US" sz="3100" b="1" dirty="0" smtClean="0">
                <a:solidFill>
                  <a:srgbClr val="00B050"/>
                </a:solidFill>
              </a:rPr>
              <a:t>,</a:t>
            </a:r>
            <a:r>
              <a:rPr lang="sk-SK" sz="3100" b="1" dirty="0" smtClean="0">
                <a:solidFill>
                  <a:srgbClr val="00B050"/>
                </a:solidFill>
              </a:rPr>
              <a:t>    </a:t>
            </a:r>
          </a:p>
          <a:p>
            <a:pPr algn="just"/>
            <a:r>
              <a:rPr lang="sk-SK" sz="3100" b="1" dirty="0" smtClean="0">
                <a:solidFill>
                  <a:srgbClr val="00B050"/>
                </a:solidFill>
              </a:rPr>
              <a:t>   </a:t>
            </a:r>
            <a:r>
              <a:rPr lang="en-US" sz="3100" b="1" dirty="0" err="1" smtClean="0">
                <a:solidFill>
                  <a:srgbClr val="00B050"/>
                </a:solidFill>
              </a:rPr>
              <a:t>emfáz</a:t>
            </a:r>
            <a:r>
              <a:rPr lang="sk-SK" sz="3100" b="1" dirty="0" smtClean="0">
                <a:solidFill>
                  <a:srgbClr val="00B050"/>
                </a:solidFill>
              </a:rPr>
              <a:t>y </a:t>
            </a:r>
            <a:r>
              <a:rPr lang="en-US" sz="3100" b="1" dirty="0" smtClean="0">
                <a:solidFill>
                  <a:srgbClr val="00B050"/>
                </a:solidFill>
              </a:rPr>
              <a:t>(</a:t>
            </a:r>
            <a:r>
              <a:rPr lang="en-US" sz="3100" b="1" dirty="0" err="1" smtClean="0">
                <a:solidFill>
                  <a:srgbClr val="00B050"/>
                </a:solidFill>
              </a:rPr>
              <a:t>citový</a:t>
            </a:r>
            <a:r>
              <a:rPr lang="en-US" sz="3100" b="1" dirty="0" smtClean="0">
                <a:solidFill>
                  <a:srgbClr val="00B050"/>
                </a:solidFill>
              </a:rPr>
              <a:t> </a:t>
            </a:r>
            <a:r>
              <a:rPr lang="en-US" sz="3100" b="1" dirty="0" err="1" smtClean="0">
                <a:solidFill>
                  <a:srgbClr val="00B050"/>
                </a:solidFill>
              </a:rPr>
              <a:t>dôraz</a:t>
            </a:r>
            <a:r>
              <a:rPr lang="en-US" sz="3100" b="1" dirty="0" smtClean="0">
                <a:solidFill>
                  <a:srgbClr val="00B050"/>
                </a:solidFill>
              </a:rPr>
              <a:t>)</a:t>
            </a:r>
            <a:r>
              <a:rPr lang="sk-SK" sz="3100" b="1" dirty="0" smtClean="0">
                <a:solidFill>
                  <a:srgbClr val="00B050"/>
                </a:solidFill>
              </a:rPr>
              <a:t>,</a:t>
            </a:r>
          </a:p>
          <a:p>
            <a:pPr algn="just">
              <a:buBlip>
                <a:blip r:embed="rId2"/>
              </a:buBlip>
            </a:pPr>
            <a:r>
              <a:rPr lang="sk-SK" sz="3100" b="1" dirty="0" smtClean="0">
                <a:solidFill>
                  <a:srgbClr val="00B050"/>
                </a:solidFill>
              </a:rPr>
              <a:t> artikulačné  rozcvičky  a jazykolamy.</a:t>
            </a:r>
          </a:p>
          <a:p>
            <a:pPr algn="just"/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71538" y="571480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sk-SK" sz="4000" dirty="0" smtClean="0">
                <a:solidFill>
                  <a:schemeClr val="accent4"/>
                </a:solidFill>
              </a:rPr>
              <a:t>6. </a:t>
            </a:r>
            <a:r>
              <a:rPr lang="en-US" sz="4000" dirty="0" smtClean="0">
                <a:solidFill>
                  <a:schemeClr val="accent4"/>
                </a:solidFill>
              </a:rPr>
              <a:t>ZÁKLADNÉ</a:t>
            </a:r>
            <a:r>
              <a:rPr lang="sk-SK" sz="4000" dirty="0" smtClean="0">
                <a:solidFill>
                  <a:schemeClr val="accent4"/>
                </a:solidFill>
              </a:rPr>
              <a:t> </a:t>
            </a:r>
            <a:r>
              <a:rPr lang="en-US" sz="4000" dirty="0" smtClean="0">
                <a:solidFill>
                  <a:schemeClr val="accent4"/>
                </a:solidFill>
              </a:rPr>
              <a:t> </a:t>
            </a:r>
            <a:r>
              <a:rPr lang="sk-SK" sz="4000" dirty="0" smtClean="0">
                <a:solidFill>
                  <a:schemeClr val="accent4"/>
                </a:solidFill>
              </a:rPr>
              <a:t> </a:t>
            </a:r>
            <a:r>
              <a:rPr lang="en-US" sz="4000" dirty="0" smtClean="0">
                <a:solidFill>
                  <a:schemeClr val="accent4"/>
                </a:solidFill>
              </a:rPr>
              <a:t>TELESNÉ </a:t>
            </a:r>
            <a:r>
              <a:rPr lang="sk-SK" sz="4000" dirty="0" smtClean="0">
                <a:solidFill>
                  <a:schemeClr val="accent4"/>
                </a:solidFill>
              </a:rPr>
              <a:t> </a:t>
            </a:r>
            <a:r>
              <a:rPr lang="en-US" sz="4000" dirty="0" smtClean="0">
                <a:solidFill>
                  <a:schemeClr val="accent4"/>
                </a:solidFill>
              </a:rPr>
              <a:t>NALADENIE </a:t>
            </a:r>
            <a:r>
              <a:rPr lang="sk-SK" sz="4000" dirty="0" smtClean="0">
                <a:solidFill>
                  <a:schemeClr val="accent4"/>
                </a:solidFill>
              </a:rPr>
              <a:t> </a:t>
            </a:r>
            <a:r>
              <a:rPr lang="en-US" sz="4000" dirty="0" smtClean="0">
                <a:solidFill>
                  <a:schemeClr val="accent4"/>
                </a:solidFill>
              </a:rPr>
              <a:t>RECITÁTORA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2976" y="2285992"/>
            <a:ext cx="7854696" cy="4000528"/>
          </a:xfrm>
        </p:spPr>
        <p:txBody>
          <a:bodyPr>
            <a:normAutofit/>
          </a:bodyPr>
          <a:lstStyle/>
          <a:p>
            <a:pPr algn="ctr"/>
            <a:r>
              <a:rPr lang="en-US" sz="3200" dirty="0" err="1" smtClean="0"/>
              <a:t>Naladením</a:t>
            </a:r>
            <a:r>
              <a:rPr lang="en-US" sz="3200" dirty="0" smtClean="0"/>
              <a:t> </a:t>
            </a:r>
            <a:r>
              <a:rPr lang="en-US" sz="3200" dirty="0" err="1" smtClean="0"/>
              <a:t>tela</a:t>
            </a:r>
            <a:r>
              <a:rPr lang="en-US" sz="3200" dirty="0" smtClean="0"/>
              <a:t> je </a:t>
            </a:r>
            <a:r>
              <a:rPr lang="en-US" sz="3200" dirty="0" err="1" smtClean="0"/>
              <a:t>podmienené</a:t>
            </a:r>
            <a:r>
              <a:rPr lang="sk-SK" sz="3200" dirty="0" smtClean="0"/>
              <a:t> </a:t>
            </a:r>
            <a:r>
              <a:rPr lang="en-US" sz="3200" dirty="0" err="1" smtClean="0"/>
              <a:t>aj</a:t>
            </a:r>
            <a:r>
              <a:rPr lang="en-US" sz="3200" dirty="0" smtClean="0"/>
              <a:t> </a:t>
            </a:r>
            <a:r>
              <a:rPr lang="en-US" sz="3200" dirty="0" err="1" smtClean="0"/>
              <a:t>vnútorné</a:t>
            </a:r>
            <a:r>
              <a:rPr lang="sk-SK" sz="3200" dirty="0" smtClean="0"/>
              <a:t> </a:t>
            </a:r>
            <a:r>
              <a:rPr lang="en-US" sz="3200" dirty="0" err="1" smtClean="0"/>
              <a:t>naladenie</a:t>
            </a:r>
            <a:r>
              <a:rPr lang="en-US" sz="3200" dirty="0" smtClean="0"/>
              <a:t> </a:t>
            </a:r>
            <a:r>
              <a:rPr lang="en-US" sz="3200" dirty="0" err="1" smtClean="0"/>
              <a:t>recitátora</a:t>
            </a:r>
            <a:r>
              <a:rPr lang="en-US" sz="3200" dirty="0" smtClean="0"/>
              <a:t> a </a:t>
            </a:r>
            <a:r>
              <a:rPr lang="en-US" sz="3200" dirty="0" err="1" smtClean="0"/>
              <a:t>jeho</a:t>
            </a:r>
            <a:r>
              <a:rPr lang="en-US" sz="3200" dirty="0" smtClean="0"/>
              <a:t> </a:t>
            </a:r>
            <a:r>
              <a:rPr lang="en-US" sz="3200" dirty="0" err="1" smtClean="0"/>
              <a:t>chuť</a:t>
            </a:r>
            <a:r>
              <a:rPr lang="en-US" sz="3200" dirty="0" smtClean="0"/>
              <a:t> </a:t>
            </a:r>
            <a:r>
              <a:rPr lang="en-US" sz="3200" dirty="0" err="1" smtClean="0"/>
              <a:t>adresovať</a:t>
            </a:r>
            <a:r>
              <a:rPr lang="en-US" sz="3200" dirty="0" smtClean="0"/>
              <a:t> </a:t>
            </a:r>
            <a:r>
              <a:rPr lang="en-US" sz="3200" dirty="0" err="1" smtClean="0"/>
              <a:t>svoju</a:t>
            </a:r>
            <a:r>
              <a:rPr lang="sk-SK" sz="3200" dirty="0" smtClean="0"/>
              <a:t> </a:t>
            </a:r>
            <a:r>
              <a:rPr lang="en-US" sz="3200" dirty="0" err="1" smtClean="0"/>
              <a:t>výpoveď</a:t>
            </a:r>
            <a:r>
              <a:rPr lang="en-US" sz="3200" dirty="0" smtClean="0"/>
              <a:t> </a:t>
            </a:r>
            <a:r>
              <a:rPr lang="en-US" sz="3200" dirty="0" err="1" smtClean="0"/>
              <a:t>poslucháčovi</a:t>
            </a:r>
            <a:r>
              <a:rPr lang="en-US" sz="3200" dirty="0" smtClean="0"/>
              <a:t>.</a:t>
            </a:r>
            <a:r>
              <a:rPr lang="sk-SK" sz="3200" dirty="0" smtClean="0"/>
              <a:t> </a:t>
            </a:r>
          </a:p>
          <a:p>
            <a:pPr algn="ctr"/>
            <a:endParaRPr lang="sk-SK" sz="2800" dirty="0" smtClean="0"/>
          </a:p>
          <a:p>
            <a:pPr algn="ctr"/>
            <a:r>
              <a:rPr lang="en-US" sz="2800" b="1" dirty="0" err="1" smtClean="0">
                <a:solidFill>
                  <a:srgbClr val="FF6699"/>
                </a:solidFill>
                <a:latin typeface="Bookman Old Style" pitchFamily="18" charset="0"/>
              </a:rPr>
              <a:t>Prvou</a:t>
            </a:r>
            <a:r>
              <a:rPr lang="en-US" sz="2800" b="1" dirty="0" smtClean="0">
                <a:solidFill>
                  <a:srgbClr val="FF6699"/>
                </a:solidFill>
                <a:latin typeface="Bookman Old Style" pitchFamily="18" charset="0"/>
              </a:rPr>
              <a:t> a </a:t>
            </a:r>
            <a:r>
              <a:rPr lang="en-US" sz="2800" b="1" dirty="0" err="1" smtClean="0">
                <a:solidFill>
                  <a:srgbClr val="FF6699"/>
                </a:solidFill>
                <a:latin typeface="Bookman Old Style" pitchFamily="18" charset="0"/>
              </a:rPr>
              <a:t>najdôležitejšou</a:t>
            </a:r>
            <a:r>
              <a:rPr lang="sk-SK" sz="2800" b="1" dirty="0" smtClean="0">
                <a:solidFill>
                  <a:srgbClr val="FF6699"/>
                </a:solidFill>
                <a:latin typeface="Bookman Old Style" pitchFamily="18" charset="0"/>
              </a:rPr>
              <a:t> </a:t>
            </a:r>
            <a:r>
              <a:rPr lang="en-US" sz="2800" b="1" dirty="0" err="1" smtClean="0">
                <a:solidFill>
                  <a:srgbClr val="FF6699"/>
                </a:solidFill>
                <a:latin typeface="Bookman Old Style" pitchFamily="18" charset="0"/>
              </a:rPr>
              <a:t>požiadavkou</a:t>
            </a:r>
            <a:r>
              <a:rPr lang="en-US" sz="2800" b="1" dirty="0" smtClean="0">
                <a:solidFill>
                  <a:srgbClr val="FF6699"/>
                </a:solidFill>
                <a:latin typeface="Bookman Old Style" pitchFamily="18" charset="0"/>
              </a:rPr>
              <a:t> je </a:t>
            </a:r>
            <a:r>
              <a:rPr lang="en-US" sz="2800" b="1" dirty="0" err="1" smtClean="0">
                <a:solidFill>
                  <a:srgbClr val="FF6699"/>
                </a:solidFill>
                <a:latin typeface="Bookman Old Style" pitchFamily="18" charset="0"/>
              </a:rPr>
              <a:t>aktívne</a:t>
            </a:r>
            <a:r>
              <a:rPr lang="en-US" sz="2800" b="1" dirty="0" smtClean="0">
                <a:solidFill>
                  <a:srgbClr val="FF6699"/>
                </a:solidFill>
                <a:latin typeface="Bookman Old Style" pitchFamily="18" charset="0"/>
              </a:rPr>
              <a:t> </a:t>
            </a:r>
            <a:r>
              <a:rPr lang="en-US" sz="2800" b="1" dirty="0" err="1" smtClean="0">
                <a:solidFill>
                  <a:srgbClr val="FF6699"/>
                </a:solidFill>
                <a:latin typeface="Bookman Old Style" pitchFamily="18" charset="0"/>
              </a:rPr>
              <a:t>držané</a:t>
            </a:r>
            <a:r>
              <a:rPr lang="en-US" sz="2800" b="1" dirty="0" smtClean="0">
                <a:solidFill>
                  <a:srgbClr val="FF6699"/>
                </a:solidFill>
                <a:latin typeface="Bookman Old Style" pitchFamily="18" charset="0"/>
              </a:rPr>
              <a:t> </a:t>
            </a:r>
            <a:r>
              <a:rPr lang="en-US" sz="2800" b="1" dirty="0" err="1" smtClean="0">
                <a:solidFill>
                  <a:srgbClr val="FF6699"/>
                </a:solidFill>
                <a:latin typeface="Bookman Old Style" pitchFamily="18" charset="0"/>
              </a:rPr>
              <a:t>ťažisko</a:t>
            </a:r>
            <a:r>
              <a:rPr lang="en-US" sz="2800" b="1" dirty="0" smtClean="0">
                <a:solidFill>
                  <a:srgbClr val="FF6699"/>
                </a:solidFill>
                <a:latin typeface="Bookman Old Style" pitchFamily="18" charset="0"/>
              </a:rPr>
              <a:t> </a:t>
            </a:r>
            <a:r>
              <a:rPr lang="en-US" sz="2800" b="1" dirty="0" err="1" smtClean="0">
                <a:solidFill>
                  <a:srgbClr val="FF6699"/>
                </a:solidFill>
                <a:latin typeface="Bookman Old Style" pitchFamily="18" charset="0"/>
              </a:rPr>
              <a:t>tela</a:t>
            </a:r>
            <a:r>
              <a:rPr lang="en-US" sz="2800" b="1" dirty="0" smtClean="0">
                <a:solidFill>
                  <a:srgbClr val="FF6699"/>
                </a:solidFill>
                <a:latin typeface="Bookman Old Style" pitchFamily="18" charset="0"/>
              </a:rPr>
              <a:t>.</a:t>
            </a:r>
            <a:endParaRPr lang="en-US" sz="2800" b="1" dirty="0">
              <a:solidFill>
                <a:srgbClr val="FF66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00100" y="785794"/>
            <a:ext cx="7858180" cy="5214974"/>
          </a:xfrm>
        </p:spPr>
        <p:txBody>
          <a:bodyPr>
            <a:normAutofit fontScale="92500"/>
          </a:bodyPr>
          <a:lstStyle/>
          <a:p>
            <a:pPr algn="ctr"/>
            <a:r>
              <a:rPr lang="cs-CZ" sz="3200" dirty="0" smtClean="0"/>
              <a:t>Pri záverečnom dojme je dôležitý </a:t>
            </a:r>
            <a:r>
              <a:rPr lang="cs-CZ" sz="4000" b="1" u="sng" dirty="0" smtClean="0">
                <a:solidFill>
                  <a:srgbClr val="FF0000"/>
                </a:solidFill>
              </a:rPr>
              <a:t>postoj:</a:t>
            </a:r>
          </a:p>
          <a:p>
            <a:pPr algn="just"/>
            <a:endParaRPr lang="cs-CZ" sz="3200" b="1" dirty="0" smtClean="0">
              <a:solidFill>
                <a:srgbClr val="92D050"/>
              </a:solidFill>
            </a:endParaRPr>
          </a:p>
          <a:p>
            <a:pPr algn="just">
              <a:buBlip>
                <a:blip r:embed="rId2"/>
              </a:buBlip>
            </a:pPr>
            <a:r>
              <a:rPr lang="cs-CZ" sz="3600" b="1" dirty="0" smtClean="0">
                <a:solidFill>
                  <a:srgbClr val="92D050"/>
                </a:solidFill>
              </a:rPr>
              <a:t> </a:t>
            </a:r>
            <a:r>
              <a:rPr lang="cs-CZ" sz="3500" b="1" dirty="0" smtClean="0">
                <a:solidFill>
                  <a:srgbClr val="92D050"/>
                </a:solidFill>
              </a:rPr>
              <a:t>nohami pevne na zemi,</a:t>
            </a:r>
          </a:p>
          <a:p>
            <a:pPr algn="just">
              <a:buBlip>
                <a:blip r:embed="rId2"/>
              </a:buBlip>
            </a:pPr>
            <a:r>
              <a:rPr lang="cs-CZ" sz="3500" b="1" dirty="0" smtClean="0">
                <a:solidFill>
                  <a:srgbClr val="92D050"/>
                </a:solidFill>
              </a:rPr>
              <a:t> špičky mierne od seba,</a:t>
            </a:r>
          </a:p>
          <a:p>
            <a:pPr algn="just">
              <a:buBlip>
                <a:blip r:embed="rId2"/>
              </a:buBlip>
            </a:pPr>
            <a:r>
              <a:rPr lang="cs-CZ" sz="3500" b="1" dirty="0" smtClean="0">
                <a:solidFill>
                  <a:srgbClr val="92D050"/>
                </a:solidFill>
              </a:rPr>
              <a:t> ruky voľne spustené vedľa tela,</a:t>
            </a:r>
          </a:p>
          <a:p>
            <a:pPr algn="just">
              <a:buBlip>
                <a:blip r:embed="rId2"/>
              </a:buBlip>
            </a:pPr>
            <a:r>
              <a:rPr lang="cs-CZ" sz="3500" b="1" dirty="0" smtClean="0">
                <a:solidFill>
                  <a:srgbClr val="92D050"/>
                </a:solidFill>
              </a:rPr>
              <a:t> žiadne pohyby tela, rúk, hlavy a pod.,</a:t>
            </a:r>
          </a:p>
          <a:p>
            <a:pPr algn="just">
              <a:buBlip>
                <a:blip r:embed="rId2"/>
              </a:buBlip>
            </a:pPr>
            <a:r>
              <a:rPr lang="cs-CZ" sz="3500" b="1" dirty="0" smtClean="0">
                <a:solidFill>
                  <a:srgbClr val="92D050"/>
                </a:solidFill>
              </a:rPr>
              <a:t> veľmi dôležitý je kontakt s poslucháčom, to dáva dojem, že recitátor verí v to, o čom recituje.</a:t>
            </a:r>
            <a:endParaRPr lang="en-US" sz="35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00100" y="714356"/>
            <a:ext cx="7854696" cy="550072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recitátor</a:t>
            </a:r>
            <a:r>
              <a:rPr lang="en-US" dirty="0" smtClean="0"/>
              <a:t> </a:t>
            </a:r>
            <a:r>
              <a:rPr lang="en-US" dirty="0" err="1" smtClean="0"/>
              <a:t>získal</a:t>
            </a:r>
            <a:r>
              <a:rPr lang="en-US" dirty="0" smtClean="0"/>
              <a:t> </a:t>
            </a:r>
            <a:r>
              <a:rPr lang="en-US" sz="3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kontakt</a:t>
            </a:r>
            <a:r>
              <a:rPr lang="en-US" sz="3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 </a:t>
            </a:r>
            <a:r>
              <a:rPr lang="en-US" sz="3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hľadiskom</a:t>
            </a:r>
            <a:r>
              <a:rPr lang="en-US" sz="3000" dirty="0" smtClean="0"/>
              <a:t>, </a:t>
            </a:r>
            <a:r>
              <a:rPr lang="en-US" dirty="0" err="1" smtClean="0"/>
              <a:t>musí</a:t>
            </a:r>
            <a:r>
              <a:rPr lang="en-US" dirty="0" smtClean="0"/>
              <a:t> ho </a:t>
            </a:r>
            <a:r>
              <a:rPr lang="en-US" dirty="0" err="1" smtClean="0"/>
              <a:t>priestorovo</a:t>
            </a:r>
            <a:r>
              <a:rPr lang="en-US" dirty="0" smtClean="0"/>
              <a:t> </a:t>
            </a:r>
            <a:r>
              <a:rPr lang="en-US" dirty="0" err="1" smtClean="0"/>
              <a:t>obsiahnuť</a:t>
            </a:r>
            <a:r>
              <a:rPr lang="sk-SK" dirty="0" smtClean="0"/>
              <a:t> </a:t>
            </a:r>
            <a:r>
              <a:rPr lang="en-US" dirty="0" err="1" smtClean="0"/>
              <a:t>celé</a:t>
            </a:r>
            <a:r>
              <a:rPr lang="en-US" dirty="0" smtClean="0"/>
              <a:t>, </a:t>
            </a:r>
            <a:r>
              <a:rPr lang="en-US" dirty="0" err="1" smtClean="0"/>
              <a:t>teda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prvého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posledný</a:t>
            </a:r>
            <a:r>
              <a:rPr lang="en-US" dirty="0" smtClean="0"/>
              <a:t> rad. </a:t>
            </a:r>
            <a:r>
              <a:rPr lang="en-US" dirty="0" err="1" smtClean="0"/>
              <a:t>Iba</a:t>
            </a:r>
            <a:r>
              <a:rPr lang="en-US" dirty="0" smtClean="0"/>
              <a:t> </a:t>
            </a:r>
            <a:r>
              <a:rPr lang="en-US" dirty="0" err="1" smtClean="0"/>
              <a:t>potom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môže</a:t>
            </a:r>
            <a:r>
              <a:rPr lang="en-US" dirty="0" smtClean="0"/>
              <a:t> </a:t>
            </a:r>
            <a:r>
              <a:rPr lang="en-US" dirty="0" err="1" smtClean="0"/>
              <a:t>byť</a:t>
            </a:r>
            <a:r>
              <a:rPr lang="en-US" dirty="0" smtClean="0"/>
              <a:t> </a:t>
            </a:r>
            <a:r>
              <a:rPr lang="en-US" dirty="0" err="1" smtClean="0"/>
              <a:t>istý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sk-SK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sz="3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celé</a:t>
            </a:r>
            <a:r>
              <a:rPr lang="en-US" sz="3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hľadisko</a:t>
            </a:r>
            <a:r>
              <a:rPr lang="en-US" sz="3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cíti</a:t>
            </a:r>
            <a:r>
              <a:rPr lang="en-US" sz="3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oslovené</a:t>
            </a:r>
            <a:r>
              <a:rPr lang="en-US" sz="3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sk-SK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sk-SK" dirty="0" smtClean="0"/>
          </a:p>
          <a:p>
            <a:pPr algn="just"/>
            <a:r>
              <a:rPr lang="sk-SK" dirty="0" smtClean="0"/>
              <a:t>D</a:t>
            </a:r>
            <a:r>
              <a:rPr lang="en-US" dirty="0" err="1" smtClean="0"/>
              <a:t>ôležité</a:t>
            </a:r>
            <a:r>
              <a:rPr lang="sk-SK" dirty="0" smtClean="0"/>
              <a:t> je</a:t>
            </a:r>
            <a:r>
              <a:rPr lang="en-US" dirty="0" smtClean="0"/>
              <a:t>,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dieťa</a:t>
            </a:r>
            <a:r>
              <a:rPr lang="en-US" dirty="0" smtClean="0"/>
              <a:t> </a:t>
            </a:r>
            <a:r>
              <a:rPr lang="en-US" sz="3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zvládlo</a:t>
            </a:r>
            <a:r>
              <a:rPr lang="en-US" sz="3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začiatok</a:t>
            </a:r>
            <a:r>
              <a:rPr lang="en-US" sz="3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prednesu</a:t>
            </a:r>
            <a:r>
              <a:rPr lang="en-US" dirty="0" smtClean="0"/>
              <a:t>. </a:t>
            </a:r>
            <a:r>
              <a:rPr lang="sk-SK" dirty="0" smtClean="0"/>
              <a:t>Najprv je ž</a:t>
            </a:r>
            <a:r>
              <a:rPr lang="en-US" dirty="0" err="1" smtClean="0"/>
              <a:t>iakov</a:t>
            </a:r>
            <a:r>
              <a:rPr lang="en-US" dirty="0" smtClean="0"/>
              <a:t> </a:t>
            </a:r>
            <a:r>
              <a:rPr lang="sk-SK" dirty="0" smtClean="0"/>
              <a:t>potrebné</a:t>
            </a:r>
            <a:r>
              <a:rPr lang="en-US" dirty="0" smtClean="0"/>
              <a:t> </a:t>
            </a:r>
            <a:r>
              <a:rPr lang="en-US" dirty="0" err="1" smtClean="0"/>
              <a:t>naučiť</a:t>
            </a:r>
            <a:r>
              <a:rPr lang="sk-SK" dirty="0" smtClean="0"/>
              <a:t> </a:t>
            </a:r>
            <a:r>
              <a:rPr lang="en-US" dirty="0" err="1" smtClean="0"/>
              <a:t>osloviť</a:t>
            </a:r>
            <a:r>
              <a:rPr lang="en-US" dirty="0" smtClean="0"/>
              <a:t> </a:t>
            </a:r>
            <a:r>
              <a:rPr lang="en-US" dirty="0" err="1" smtClean="0"/>
              <a:t>diváka</a:t>
            </a:r>
            <a:r>
              <a:rPr lang="en-US" dirty="0" smtClean="0"/>
              <a:t> </a:t>
            </a:r>
            <a:r>
              <a:rPr lang="en-US" dirty="0" err="1" smtClean="0"/>
              <a:t>telom</a:t>
            </a:r>
            <a:r>
              <a:rPr lang="en-US" dirty="0" smtClean="0"/>
              <a:t>, </a:t>
            </a:r>
            <a:r>
              <a:rPr lang="en-US" dirty="0" err="1" smtClean="0"/>
              <a:t>uvedomiť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ho v </a:t>
            </a:r>
            <a:r>
              <a:rPr lang="en-US" dirty="0" err="1" smtClean="0"/>
              <a:t>priestore</a:t>
            </a:r>
            <a:r>
              <a:rPr lang="en-US" dirty="0" smtClean="0"/>
              <a:t>, </a:t>
            </a:r>
            <a:r>
              <a:rPr lang="en-US" dirty="0" err="1" smtClean="0"/>
              <a:t>naladiť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,</a:t>
            </a:r>
            <a:r>
              <a:rPr lang="sk-SK" dirty="0" smtClean="0"/>
              <a:t> </a:t>
            </a:r>
            <a:r>
              <a:rPr lang="en-US" dirty="0" err="1" smtClean="0"/>
              <a:t>nadýchnuť</a:t>
            </a:r>
            <a:r>
              <a:rPr lang="en-US" dirty="0" smtClean="0"/>
              <a:t>, </a:t>
            </a:r>
            <a:r>
              <a:rPr lang="en-US" dirty="0" err="1" smtClean="0"/>
              <a:t>zaregistrovať</a:t>
            </a:r>
            <a:r>
              <a:rPr lang="en-US" dirty="0" smtClean="0"/>
              <a:t> moment </a:t>
            </a:r>
            <a:r>
              <a:rPr lang="en-US" dirty="0" err="1" smtClean="0"/>
              <a:t>pripravenosti</a:t>
            </a:r>
            <a:r>
              <a:rPr lang="en-US" dirty="0" smtClean="0"/>
              <a:t> </a:t>
            </a:r>
            <a:r>
              <a:rPr lang="en-US" dirty="0" err="1" smtClean="0"/>
              <a:t>divákov</a:t>
            </a:r>
            <a:r>
              <a:rPr lang="en-US" dirty="0" smtClean="0"/>
              <a:t> a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potom</a:t>
            </a:r>
            <a:r>
              <a:rPr lang="en-US" dirty="0" smtClean="0"/>
              <a:t> </a:t>
            </a:r>
            <a:r>
              <a:rPr lang="en-US" dirty="0" err="1" smtClean="0"/>
              <a:t>začať</a:t>
            </a:r>
            <a:r>
              <a:rPr lang="en-US" dirty="0" smtClean="0"/>
              <a:t>,</a:t>
            </a:r>
            <a:r>
              <a:rPr lang="sk-SK" dirty="0" smtClean="0"/>
              <a:t> </a:t>
            </a:r>
            <a:r>
              <a:rPr lang="en-US" dirty="0" err="1" smtClean="0"/>
              <a:t>ináč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nevytvorí</a:t>
            </a:r>
            <a:r>
              <a:rPr lang="en-US" dirty="0" smtClean="0"/>
              <a:t> </a:t>
            </a:r>
            <a:r>
              <a:rPr lang="en-US" dirty="0" err="1" smtClean="0"/>
              <a:t>sústredenie</a:t>
            </a:r>
            <a:r>
              <a:rPr lang="en-US" dirty="0" smtClean="0"/>
              <a:t>, </a:t>
            </a:r>
            <a:r>
              <a:rPr lang="en-US" dirty="0" err="1" smtClean="0"/>
              <a:t>teda</a:t>
            </a:r>
            <a:r>
              <a:rPr lang="en-US" dirty="0" smtClean="0"/>
              <a:t> </a:t>
            </a:r>
            <a:r>
              <a:rPr lang="en-US" dirty="0" err="1" smtClean="0"/>
              <a:t>väzba</a:t>
            </a:r>
            <a:r>
              <a:rPr lang="en-US" dirty="0" smtClean="0"/>
              <a:t> </a:t>
            </a:r>
            <a:r>
              <a:rPr lang="en-US" dirty="0" err="1" smtClean="0"/>
              <a:t>recitátora</a:t>
            </a:r>
            <a:r>
              <a:rPr lang="en-US" dirty="0" smtClean="0"/>
              <a:t> s </a:t>
            </a:r>
            <a:r>
              <a:rPr lang="en-US" dirty="0" err="1" smtClean="0"/>
              <a:t>hľadiskom</a:t>
            </a:r>
            <a:r>
              <a:rPr lang="en-US" dirty="0" smtClean="0"/>
              <a:t>.</a:t>
            </a:r>
            <a:r>
              <a:rPr lang="sk-SK" dirty="0" smtClean="0"/>
              <a:t> </a:t>
            </a:r>
            <a:r>
              <a:rPr lang="en-US" sz="3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Počkať</a:t>
            </a:r>
            <a:r>
              <a:rPr lang="en-US" sz="3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sz="3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3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sústredené</a:t>
            </a:r>
            <a:r>
              <a:rPr lang="en-US" sz="3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ticho</a:t>
            </a:r>
            <a:r>
              <a:rPr lang="en-US" sz="3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 </a:t>
            </a:r>
            <a:r>
              <a:rPr lang="en-US" sz="3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hľadisku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je </a:t>
            </a:r>
            <a:r>
              <a:rPr lang="en-US" dirty="0" err="1" smtClean="0"/>
              <a:t>základným</a:t>
            </a:r>
            <a:r>
              <a:rPr lang="en-US" dirty="0" smtClean="0"/>
              <a:t> </a:t>
            </a:r>
            <a:r>
              <a:rPr lang="en-US" dirty="0" err="1" smtClean="0"/>
              <a:t>predpokladom</a:t>
            </a:r>
            <a:r>
              <a:rPr lang="sk-SK" dirty="0" smtClean="0"/>
              <a:t> </a:t>
            </a:r>
            <a:r>
              <a:rPr lang="en-US" dirty="0" err="1" smtClean="0"/>
              <a:t>úspešného</a:t>
            </a:r>
            <a:r>
              <a:rPr lang="en-US" dirty="0" smtClean="0"/>
              <a:t> </a:t>
            </a:r>
            <a:r>
              <a:rPr lang="en-US" dirty="0" err="1" smtClean="0"/>
              <a:t>recitovania</a:t>
            </a:r>
            <a:r>
              <a:rPr lang="en-US" dirty="0" smtClean="0"/>
              <a:t>. </a:t>
            </a:r>
            <a:endParaRPr lang="sk-SK" dirty="0" smtClean="0"/>
          </a:p>
          <a:p>
            <a:pPr algn="just">
              <a:buFontTx/>
              <a:buChar char="-"/>
            </a:pPr>
            <a:endParaRPr lang="sk-SK" dirty="0" smtClean="0"/>
          </a:p>
          <a:p>
            <a:pPr algn="just"/>
            <a:r>
              <a:rPr lang="en-US" dirty="0" err="1" smtClean="0"/>
              <a:t>Dôležitý</a:t>
            </a:r>
            <a:r>
              <a:rPr lang="en-US" dirty="0" smtClean="0"/>
              <a:t> je 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sz="3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záver</a:t>
            </a:r>
            <a:r>
              <a:rPr lang="en-US" sz="3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prednesu</a:t>
            </a:r>
            <a:r>
              <a:rPr lang="sk-SK" sz="3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sk-SK" dirty="0" smtClean="0"/>
              <a:t>Bolo by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docieliť</a:t>
            </a:r>
            <a:r>
              <a:rPr lang="sk-SK" dirty="0" smtClean="0"/>
              <a:t> tak</a:t>
            </a:r>
            <a:r>
              <a:rPr lang="en-US" dirty="0" smtClean="0"/>
              <a:t>,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recitátor</a:t>
            </a:r>
            <a:r>
              <a:rPr lang="en-US" dirty="0" smtClean="0"/>
              <a:t> </a:t>
            </a:r>
            <a:r>
              <a:rPr lang="en-US" dirty="0" err="1" smtClean="0"/>
              <a:t>nechal</a:t>
            </a:r>
            <a:r>
              <a:rPr lang="sk-SK" dirty="0" smtClean="0"/>
              <a:t> </a:t>
            </a:r>
            <a:r>
              <a:rPr lang="en-US" dirty="0" err="1" smtClean="0"/>
              <a:t>svoj</a:t>
            </a:r>
            <a:r>
              <a:rPr lang="en-US" dirty="0" smtClean="0"/>
              <a:t> </a:t>
            </a:r>
            <a:r>
              <a:rPr lang="en-US" sz="3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prednes</a:t>
            </a:r>
            <a:r>
              <a:rPr lang="en-US" sz="3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doznieť</a:t>
            </a:r>
            <a:r>
              <a:rPr lang="en-US" dirty="0" smtClean="0"/>
              <a:t>. </a:t>
            </a:r>
            <a:r>
              <a:rPr lang="en-US" dirty="0" err="1" smtClean="0"/>
              <a:t>Tým</a:t>
            </a:r>
            <a:r>
              <a:rPr lang="en-US" dirty="0" smtClean="0"/>
              <a:t> </a:t>
            </a:r>
            <a:r>
              <a:rPr lang="en-US" dirty="0" err="1" smtClean="0"/>
              <a:t>opäť</a:t>
            </a:r>
            <a:r>
              <a:rPr lang="en-US" dirty="0" smtClean="0"/>
              <a:t> </a:t>
            </a:r>
            <a:r>
              <a:rPr lang="en-US" dirty="0" err="1" smtClean="0"/>
              <a:t>dáva</a:t>
            </a:r>
            <a:r>
              <a:rPr lang="en-US" dirty="0" smtClean="0"/>
              <a:t> </a:t>
            </a:r>
            <a:r>
              <a:rPr lang="en-US" dirty="0" err="1" smtClean="0"/>
              <a:t>najavo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partnerstvo</a:t>
            </a:r>
            <a:r>
              <a:rPr lang="en-US" dirty="0" smtClean="0"/>
              <a:t> s </a:t>
            </a:r>
            <a:r>
              <a:rPr lang="en-US" dirty="0" err="1" smtClean="0"/>
              <a:t>divákom</a:t>
            </a:r>
            <a:r>
              <a:rPr lang="en-US" dirty="0" smtClean="0"/>
              <a:t>.</a:t>
            </a:r>
            <a:endParaRPr lang="sk-SK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85786" y="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sk-SK" sz="4400" dirty="0" smtClean="0">
                <a:solidFill>
                  <a:schemeClr val="accent4"/>
                </a:solidFill>
              </a:rPr>
              <a:t>7. </a:t>
            </a:r>
            <a:r>
              <a:rPr lang="en-US" sz="4400" dirty="0" smtClean="0">
                <a:solidFill>
                  <a:schemeClr val="accent4"/>
                </a:solidFill>
              </a:rPr>
              <a:t>PRÁCA </a:t>
            </a:r>
            <a:r>
              <a:rPr lang="sk-SK" sz="4400" dirty="0" smtClean="0">
                <a:solidFill>
                  <a:schemeClr val="accent4"/>
                </a:solidFill>
              </a:rPr>
              <a:t> </a:t>
            </a:r>
            <a:r>
              <a:rPr lang="en-US" sz="4400" dirty="0" smtClean="0">
                <a:solidFill>
                  <a:schemeClr val="accent4"/>
                </a:solidFill>
              </a:rPr>
              <a:t>S </a:t>
            </a:r>
            <a:r>
              <a:rPr lang="sk-SK" sz="4400" dirty="0" smtClean="0">
                <a:solidFill>
                  <a:schemeClr val="accent4"/>
                </a:solidFill>
              </a:rPr>
              <a:t> </a:t>
            </a:r>
            <a:r>
              <a:rPr lang="en-US" sz="4400" dirty="0" smtClean="0">
                <a:solidFill>
                  <a:schemeClr val="accent4"/>
                </a:solidFill>
              </a:rPr>
              <a:t>VÝRAZOVÝMI</a:t>
            </a:r>
            <a:r>
              <a:rPr lang="sk-SK" sz="4400" dirty="0" smtClean="0">
                <a:solidFill>
                  <a:schemeClr val="accent4"/>
                </a:solidFill>
              </a:rPr>
              <a:t> </a:t>
            </a:r>
            <a:r>
              <a:rPr lang="en-US" sz="4400" dirty="0" smtClean="0">
                <a:solidFill>
                  <a:schemeClr val="accent4"/>
                </a:solidFill>
              </a:rPr>
              <a:t> PROSTRIEDKAMI</a:t>
            </a:r>
            <a:endParaRPr lang="en-US" sz="4400" dirty="0">
              <a:solidFill>
                <a:schemeClr val="accent4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28728" y="2428868"/>
            <a:ext cx="7406640" cy="1752600"/>
          </a:xfrm>
        </p:spPr>
        <p:txBody>
          <a:bodyPr>
            <a:noAutofit/>
          </a:bodyPr>
          <a:lstStyle/>
          <a:p>
            <a:pPr algn="ctr"/>
            <a:r>
              <a:rPr lang="pl-PL" sz="3200" dirty="0" smtClean="0"/>
              <a:t>To, čo robí prednes nielen zrozumiteľným, ale aj pôsobivým, nie je len samotné</a:t>
            </a:r>
          </a:p>
          <a:p>
            <a:pPr algn="ctr"/>
            <a:r>
              <a:rPr lang="en-US" sz="3200" b="1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slovo</a:t>
            </a:r>
            <a:r>
              <a:rPr lang="en-US" sz="3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sk-SK" sz="3200" b="1" dirty="0" smtClean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 </a:t>
            </a:r>
            <a:r>
              <a:rPr lang="en-US" sz="3200" b="1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</a:t>
            </a:r>
            <a:r>
              <a:rPr lang="en-US" sz="3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tón</a:t>
            </a:r>
            <a:r>
              <a:rPr lang="en-US" sz="3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intenzita</a:t>
            </a:r>
            <a:r>
              <a:rPr lang="en-US" sz="3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modulácia</a:t>
            </a:r>
            <a:r>
              <a:rPr lang="en-US" sz="3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tempo a </a:t>
            </a:r>
            <a:r>
              <a:rPr lang="en-US" sz="3200" b="1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ďalšie</a:t>
            </a:r>
            <a:r>
              <a:rPr lang="en-US" sz="3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výrazové</a:t>
            </a:r>
            <a:r>
              <a:rPr lang="en-US" sz="3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prostriedky</a:t>
            </a:r>
            <a:r>
              <a:rPr lang="en-US" sz="3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200" b="1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00100" y="571480"/>
            <a:ext cx="7929618" cy="6143668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sz="58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</a:t>
            </a:r>
            <a:r>
              <a:rPr lang="en-US" sz="58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umeleckom</a:t>
            </a:r>
            <a:r>
              <a:rPr lang="en-US" sz="58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8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prednese</a:t>
            </a:r>
            <a:r>
              <a:rPr lang="en-US" sz="58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sk-SK" sz="5800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58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</a:t>
            </a:r>
            <a:r>
              <a:rPr lang="en-US" sz="58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8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dostávajú</a:t>
            </a:r>
            <a:r>
              <a:rPr lang="en-US" sz="58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en-US" sz="51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interakcie</a:t>
            </a:r>
            <a:r>
              <a:rPr lang="en-US" sz="51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sk-SK" sz="5100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3200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 </a:t>
            </a:r>
            <a:endParaRPr lang="sk-SK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endParaRPr lang="sk-SK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RECITÁTOR </a:t>
            </a:r>
            <a:endParaRPr lang="sk-SK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tvorca</a:t>
            </a: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endParaRPr lang="sk-SK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endParaRPr lang="sk-SK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POSLUCHÁČ</a:t>
            </a:r>
            <a:endParaRPr lang="sk-SK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sk-SK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sk-SK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70000"/>
              </a:lnSpc>
            </a:pPr>
            <a:r>
              <a:rPr lang="en-US" sz="3200" b="1" dirty="0" err="1" smtClean="0"/>
              <a:t>Použité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výrazové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prostriedky</a:t>
            </a:r>
            <a:r>
              <a:rPr lang="en-US" sz="3200" b="1" dirty="0" smtClean="0"/>
              <a:t> m</a:t>
            </a:r>
            <a:r>
              <a:rPr lang="sk-SK" sz="3200" b="1" dirty="0" smtClean="0"/>
              <a:t>ajú</a:t>
            </a:r>
            <a:endParaRPr lang="en-US" sz="3200" b="1" dirty="0" smtClean="0"/>
          </a:p>
          <a:p>
            <a:pPr algn="ctr">
              <a:lnSpc>
                <a:spcPct val="170000"/>
              </a:lnSpc>
            </a:pPr>
            <a:r>
              <a:rPr lang="en-US" sz="3200" b="1" dirty="0" err="1" smtClean="0"/>
              <a:t>preto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vychádzať</a:t>
            </a:r>
            <a:r>
              <a:rPr lang="en-US" sz="3200" b="1" dirty="0" smtClean="0"/>
              <a:t> z </a:t>
            </a:r>
            <a:r>
              <a:rPr lang="en-US" sz="3200" b="1" u="sng" dirty="0" err="1" smtClean="0">
                <a:solidFill>
                  <a:srgbClr val="FF6699"/>
                </a:solidFill>
              </a:rPr>
              <a:t>významovej</a:t>
            </a:r>
            <a:r>
              <a:rPr lang="en-US" sz="3200" b="1" u="sng" dirty="0" smtClean="0">
                <a:solidFill>
                  <a:srgbClr val="FF6699"/>
                </a:solidFill>
              </a:rPr>
              <a:t> </a:t>
            </a:r>
            <a:r>
              <a:rPr lang="en-US" sz="3200" b="1" u="sng" dirty="0" err="1" smtClean="0">
                <a:solidFill>
                  <a:srgbClr val="FF6699"/>
                </a:solidFill>
              </a:rPr>
              <a:t>roviny</a:t>
            </a:r>
            <a:r>
              <a:rPr lang="en-US" sz="3200" b="1" u="sng" dirty="0" smtClean="0">
                <a:solidFill>
                  <a:srgbClr val="FF6699"/>
                </a:solidFill>
              </a:rPr>
              <a:t> </a:t>
            </a:r>
            <a:r>
              <a:rPr lang="en-US" sz="3200" b="1" u="sng" dirty="0" err="1" smtClean="0">
                <a:solidFill>
                  <a:srgbClr val="FF6699"/>
                </a:solidFill>
              </a:rPr>
              <a:t>textu</a:t>
            </a:r>
            <a:r>
              <a:rPr lang="en-US" sz="3200" b="1" u="sng" dirty="0" smtClean="0">
                <a:solidFill>
                  <a:srgbClr val="FF6699"/>
                </a:solidFill>
              </a:rPr>
              <a:t> </a:t>
            </a:r>
            <a:endParaRPr lang="sk-SK" sz="3200" b="1" u="sng" dirty="0" smtClean="0">
              <a:solidFill>
                <a:srgbClr val="FF6699"/>
              </a:solidFill>
            </a:endParaRPr>
          </a:p>
          <a:p>
            <a:pPr algn="ctr">
              <a:lnSpc>
                <a:spcPct val="170000"/>
              </a:lnSpc>
            </a:pPr>
            <a:r>
              <a:rPr lang="en-US" sz="3200" b="1" dirty="0" smtClean="0"/>
              <a:t>a </a:t>
            </a:r>
            <a:r>
              <a:rPr lang="en-US" sz="3200" b="1" u="sng" dirty="0" err="1" smtClean="0">
                <a:solidFill>
                  <a:srgbClr val="FF6699"/>
                </a:solidFill>
              </a:rPr>
              <a:t>vnútorného</a:t>
            </a:r>
            <a:r>
              <a:rPr lang="en-US" sz="3200" b="1" u="sng" dirty="0" smtClean="0">
                <a:solidFill>
                  <a:srgbClr val="FF6699"/>
                </a:solidFill>
              </a:rPr>
              <a:t> </a:t>
            </a:r>
            <a:r>
              <a:rPr lang="en-US" sz="3200" b="1" u="sng" dirty="0" err="1" smtClean="0">
                <a:solidFill>
                  <a:srgbClr val="FF6699"/>
                </a:solidFill>
              </a:rPr>
              <a:t>impulzu</a:t>
            </a:r>
            <a:r>
              <a:rPr lang="sk-SK" sz="3200" b="1" dirty="0" smtClean="0">
                <a:solidFill>
                  <a:srgbClr val="FF6699"/>
                </a:solidFill>
              </a:rPr>
              <a:t> </a:t>
            </a:r>
            <a:r>
              <a:rPr lang="en-US" sz="3200" b="1" u="sng" dirty="0" err="1" smtClean="0"/>
              <a:t>recitátora</a:t>
            </a:r>
            <a:r>
              <a:rPr lang="en-US" sz="3200" b="1" dirty="0" smtClean="0"/>
              <a:t>.</a:t>
            </a:r>
            <a:endParaRPr 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71538" y="285728"/>
            <a:ext cx="8072462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5300" dirty="0" smtClean="0">
                <a:solidFill>
                  <a:srgbClr val="FF6699"/>
                </a:solidFill>
                <a:latin typeface="Bell MT" pitchFamily="18" charset="0"/>
              </a:rPr>
              <a:t>MODULÁCIA ARTIKULAČNÉHO PRÚDU</a:t>
            </a:r>
            <a:endParaRPr lang="en-US" dirty="0">
              <a:solidFill>
                <a:srgbClr val="FF6699"/>
              </a:solidFill>
              <a:latin typeface="Bell MT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28596" y="2714620"/>
            <a:ext cx="8286808" cy="3772364"/>
          </a:xfrm>
        </p:spPr>
        <p:txBody>
          <a:bodyPr numCol="3">
            <a:normAutofit/>
          </a:bodyPr>
          <a:lstStyle/>
          <a:p>
            <a:pPr algn="ctr"/>
            <a:r>
              <a:rPr lang="en-US" sz="2800" b="1" dirty="0" err="1" smtClean="0">
                <a:solidFill>
                  <a:srgbClr val="FFCC00"/>
                </a:solidFill>
              </a:rPr>
              <a:t>Časová</a:t>
            </a:r>
            <a:r>
              <a:rPr lang="sk-SK" sz="2800" b="1" dirty="0" smtClean="0"/>
              <a:t> </a:t>
            </a:r>
          </a:p>
          <a:p>
            <a:pPr algn="ctr"/>
            <a:endParaRPr lang="en-US" sz="2800" b="1" dirty="0" smtClean="0"/>
          </a:p>
          <a:p>
            <a:pPr algn="ctr"/>
            <a:r>
              <a:rPr lang="en-US" sz="2800" dirty="0" err="1" smtClean="0"/>
              <a:t>pauza</a:t>
            </a:r>
            <a:endParaRPr lang="en-US" sz="2800" dirty="0" smtClean="0"/>
          </a:p>
          <a:p>
            <a:pPr algn="ctr"/>
            <a:r>
              <a:rPr lang="en-US" sz="2800" dirty="0" smtClean="0"/>
              <a:t>tempo</a:t>
            </a:r>
            <a:endParaRPr lang="sk-SK" sz="2800" dirty="0" smtClean="0"/>
          </a:p>
          <a:p>
            <a:pPr algn="ctr"/>
            <a:r>
              <a:rPr lang="sk-SK" sz="2800" dirty="0" err="1" smtClean="0"/>
              <a:t>r</a:t>
            </a:r>
            <a:r>
              <a:rPr lang="en-US" sz="2800" dirty="0" err="1" smtClean="0"/>
              <a:t>ytmus</a:t>
            </a:r>
            <a:endParaRPr lang="sk-SK" sz="2800" dirty="0" smtClean="0"/>
          </a:p>
          <a:p>
            <a:pPr algn="ctr"/>
            <a:endParaRPr lang="sk-SK" sz="2800" dirty="0" smtClean="0"/>
          </a:p>
          <a:p>
            <a:pPr algn="ctr"/>
            <a:endParaRPr lang="sk-SK" sz="2800" dirty="0" smtClean="0"/>
          </a:p>
          <a:p>
            <a:pPr algn="ctr"/>
            <a:r>
              <a:rPr lang="en-US" sz="2800" b="1" dirty="0" err="1" smtClean="0">
                <a:solidFill>
                  <a:srgbClr val="FFCC00"/>
                </a:solidFill>
              </a:rPr>
              <a:t>Silová</a:t>
            </a:r>
            <a:endParaRPr lang="sk-SK" sz="2800" b="1" dirty="0" smtClean="0">
              <a:solidFill>
                <a:srgbClr val="FFCC00"/>
              </a:solidFill>
            </a:endParaRPr>
          </a:p>
          <a:p>
            <a:pPr algn="ctr"/>
            <a:endParaRPr lang="en-US" sz="2800" b="1" dirty="0" smtClean="0"/>
          </a:p>
          <a:p>
            <a:pPr algn="ctr"/>
            <a:r>
              <a:rPr lang="en-US" sz="2800" dirty="0" err="1" smtClean="0"/>
              <a:t>intenzita</a:t>
            </a:r>
            <a:r>
              <a:rPr lang="en-US" sz="2800" dirty="0" smtClean="0"/>
              <a:t> </a:t>
            </a:r>
            <a:r>
              <a:rPr lang="en-US" sz="2800" dirty="0" err="1" smtClean="0"/>
              <a:t>hlasu</a:t>
            </a:r>
            <a:endParaRPr lang="en-US" sz="2800" dirty="0" smtClean="0"/>
          </a:p>
          <a:p>
            <a:pPr algn="ctr"/>
            <a:r>
              <a:rPr lang="en-US" sz="2800" dirty="0" err="1" smtClean="0"/>
              <a:t>dôraz</a:t>
            </a:r>
            <a:endParaRPr lang="en-US" sz="2800" dirty="0" smtClean="0"/>
          </a:p>
          <a:p>
            <a:pPr algn="ctr"/>
            <a:r>
              <a:rPr lang="en-US" sz="2800" dirty="0" err="1" smtClean="0"/>
              <a:t>prízvuk</a:t>
            </a:r>
            <a:endParaRPr lang="en-US" sz="2800" dirty="0" smtClean="0"/>
          </a:p>
          <a:p>
            <a:pPr algn="ctr"/>
            <a:r>
              <a:rPr lang="sk-SK" sz="2800" dirty="0" smtClean="0"/>
              <a:t>e</a:t>
            </a:r>
            <a:r>
              <a:rPr lang="en-US" sz="2800" dirty="0" err="1" smtClean="0"/>
              <a:t>mfáza</a:t>
            </a:r>
            <a:endParaRPr lang="sk-SK" sz="2800" dirty="0" smtClean="0"/>
          </a:p>
          <a:p>
            <a:pPr algn="ctr"/>
            <a:endParaRPr lang="sk-SK" sz="2800" dirty="0" smtClean="0"/>
          </a:p>
          <a:p>
            <a:pPr algn="ctr"/>
            <a:r>
              <a:rPr lang="en-US" sz="2800" b="1" dirty="0" err="1" smtClean="0">
                <a:solidFill>
                  <a:srgbClr val="FFCC00"/>
                </a:solidFill>
              </a:rPr>
              <a:t>Tónová</a:t>
            </a:r>
            <a:endParaRPr lang="sk-SK" sz="2800" b="1" dirty="0" smtClean="0">
              <a:solidFill>
                <a:srgbClr val="FFCC00"/>
              </a:solidFill>
            </a:endParaRPr>
          </a:p>
          <a:p>
            <a:pPr algn="ctr"/>
            <a:endParaRPr lang="en-US" sz="2800" b="1" dirty="0" smtClean="0"/>
          </a:p>
          <a:p>
            <a:pPr algn="ctr"/>
            <a:r>
              <a:rPr lang="sk-SK" sz="2800" dirty="0" smtClean="0"/>
              <a:t> </a:t>
            </a:r>
            <a:r>
              <a:rPr lang="en-US" sz="2800" dirty="0" err="1" smtClean="0"/>
              <a:t>hlasový</a:t>
            </a:r>
            <a:r>
              <a:rPr lang="en-US" sz="2800" dirty="0" smtClean="0"/>
              <a:t> register</a:t>
            </a:r>
          </a:p>
          <a:p>
            <a:pPr algn="ctr"/>
            <a:r>
              <a:rPr lang="en-US" sz="2800" dirty="0" err="1" smtClean="0"/>
              <a:t>melódia</a:t>
            </a:r>
            <a:endParaRPr lang="sk-SK" sz="2800" dirty="0" smtClean="0"/>
          </a:p>
          <a:p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0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4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sz="4800" dirty="0" err="1" smtClean="0">
                <a:solidFill>
                  <a:schemeClr val="accent3"/>
                </a:solidFill>
              </a:rPr>
              <a:t>Časová</a:t>
            </a:r>
            <a:r>
              <a:rPr lang="en-US" sz="4800" dirty="0" smtClean="0">
                <a:solidFill>
                  <a:schemeClr val="accent3"/>
                </a:solidFill>
              </a:rPr>
              <a:t> </a:t>
            </a:r>
            <a:r>
              <a:rPr lang="en-US" sz="4800" dirty="0" err="1" smtClean="0">
                <a:solidFill>
                  <a:schemeClr val="accent3"/>
                </a:solidFill>
              </a:rPr>
              <a:t>modulácia</a:t>
            </a:r>
            <a:r>
              <a:rPr lang="sk-SK" sz="4800" dirty="0" smtClean="0">
                <a:solidFill>
                  <a:schemeClr val="accent3"/>
                </a:solidFill>
              </a:rPr>
              <a:t/>
            </a:r>
            <a:br>
              <a:rPr lang="sk-SK" sz="4800" dirty="0" smtClean="0">
                <a:solidFill>
                  <a:schemeClr val="accent3"/>
                </a:solidFill>
              </a:rPr>
            </a:br>
            <a:r>
              <a:rPr lang="en-US" sz="4800" dirty="0" err="1" smtClean="0">
                <a:solidFill>
                  <a:srgbClr val="FFC000"/>
                </a:solidFill>
              </a:rPr>
              <a:t>Prestávka</a:t>
            </a:r>
            <a:r>
              <a:rPr lang="sk-SK" sz="4800" dirty="0" smtClean="0">
                <a:solidFill>
                  <a:srgbClr val="FFC000"/>
                </a:solidFill>
              </a:rPr>
              <a:t> – </a:t>
            </a:r>
            <a:r>
              <a:rPr lang="en-US" sz="4800" dirty="0" err="1" smtClean="0">
                <a:solidFill>
                  <a:srgbClr val="FFC000"/>
                </a:solidFill>
              </a:rPr>
              <a:t>Pauza</a:t>
            </a:r>
            <a:r>
              <a:rPr lang="sk-SK" sz="4800" dirty="0" smtClean="0">
                <a:solidFill>
                  <a:srgbClr val="FFC000"/>
                </a:solidFill>
              </a:rPr>
              <a:t>   </a:t>
            </a:r>
            <a:endParaRPr lang="en-US" sz="4800" dirty="0">
              <a:solidFill>
                <a:srgbClr val="FFC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71538" y="2214554"/>
            <a:ext cx="7854696" cy="407196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800" b="1" dirty="0" err="1" smtClean="0">
                <a:solidFill>
                  <a:srgbClr val="FFC000"/>
                </a:solidFill>
              </a:rPr>
              <a:t>Pauza</a:t>
            </a:r>
            <a:r>
              <a:rPr lang="en-US" sz="2800" b="1" dirty="0" smtClean="0">
                <a:solidFill>
                  <a:srgbClr val="FFC000"/>
                </a:solidFill>
              </a:rPr>
              <a:t> je </a:t>
            </a:r>
            <a:r>
              <a:rPr lang="en-US" sz="2800" b="1" dirty="0" err="1" smtClean="0">
                <a:solidFill>
                  <a:srgbClr val="FFC000"/>
                </a:solidFill>
              </a:rPr>
              <a:t>niekedy</a:t>
            </a:r>
            <a:r>
              <a:rPr lang="sk-SK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silnejšia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ako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celý</a:t>
            </a:r>
            <a:r>
              <a:rPr lang="en-US" sz="2800" b="1" dirty="0" smtClean="0">
                <a:solidFill>
                  <a:srgbClr val="FFC000"/>
                </a:solidFill>
              </a:rPr>
              <a:t> text.</a:t>
            </a:r>
            <a:endParaRPr lang="sk-SK" sz="2800" b="1" dirty="0" smtClean="0">
              <a:solidFill>
                <a:srgbClr val="FFC00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dirty="0" smtClean="0"/>
              <a:t>Ale </a:t>
            </a:r>
            <a:r>
              <a:rPr lang="en-US" sz="2800" dirty="0" err="1" smtClean="0"/>
              <a:t>iba</a:t>
            </a:r>
            <a:r>
              <a:rPr lang="en-US" sz="2800" dirty="0" smtClean="0"/>
              <a:t> </a:t>
            </a:r>
            <a:r>
              <a:rPr lang="en-US" sz="2800" dirty="0" err="1" smtClean="0"/>
              <a:t>vtedy</a:t>
            </a:r>
            <a:r>
              <a:rPr lang="en-US" sz="2800" dirty="0" smtClean="0"/>
              <a:t>, </a:t>
            </a:r>
            <a:r>
              <a:rPr lang="en-US" sz="2800" dirty="0" err="1" smtClean="0"/>
              <a:t>keď</a:t>
            </a:r>
            <a:r>
              <a:rPr lang="en-US" sz="2800" dirty="0" smtClean="0"/>
              <a:t> je </a:t>
            </a:r>
            <a:r>
              <a:rPr lang="en-US" sz="2800" dirty="0" err="1" smtClean="0"/>
              <a:t>naplnená</a:t>
            </a:r>
            <a:r>
              <a:rPr lang="en-US" sz="2800" dirty="0" smtClean="0"/>
              <a:t> </a:t>
            </a:r>
            <a:r>
              <a:rPr lang="en-US" sz="2800" dirty="0" err="1" smtClean="0"/>
              <a:t>predstavou</a:t>
            </a:r>
            <a:r>
              <a:rPr lang="sk-SK" sz="2800" dirty="0" smtClean="0"/>
              <a:t> </a:t>
            </a:r>
            <a:r>
              <a:rPr lang="en-US" sz="2800" dirty="0" smtClean="0"/>
              <a:t>a </a:t>
            </a:r>
            <a:r>
              <a:rPr lang="en-US" sz="2800" dirty="0" err="1" smtClean="0"/>
              <a:t>energiou</a:t>
            </a:r>
            <a:r>
              <a:rPr lang="en-US" sz="2800" dirty="0" smtClean="0"/>
              <a:t> </a:t>
            </a:r>
            <a:r>
              <a:rPr lang="en-US" sz="2800" dirty="0" err="1" smtClean="0"/>
              <a:t>recitátora</a:t>
            </a:r>
            <a:r>
              <a:rPr lang="en-US" sz="2800" dirty="0" smtClean="0"/>
              <a:t>. </a:t>
            </a:r>
            <a:endParaRPr lang="sk-SK" sz="2800" dirty="0" smtClean="0"/>
          </a:p>
          <a:p>
            <a:pPr algn="just"/>
            <a:endParaRPr lang="sk-SK" sz="2800" dirty="0" smtClean="0"/>
          </a:p>
          <a:p>
            <a:pPr algn="ctr"/>
            <a:r>
              <a:rPr lang="en-US" sz="2800" dirty="0" smtClean="0"/>
              <a:t>O </a:t>
            </a:r>
            <a:r>
              <a:rPr lang="en-US" sz="2800" dirty="0" err="1" smtClean="0"/>
              <a:t>pauze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 </a:t>
            </a:r>
            <a:r>
              <a:rPr lang="en-US" sz="2800" dirty="0" err="1" smtClean="0"/>
              <a:t>hovorí</a:t>
            </a:r>
            <a:r>
              <a:rPr lang="en-US" sz="2800" dirty="0" smtClean="0"/>
              <a:t>, </a:t>
            </a:r>
            <a:r>
              <a:rPr lang="en-US" sz="2800" dirty="0" err="1" smtClean="0"/>
              <a:t>že</a:t>
            </a:r>
            <a:r>
              <a:rPr lang="en-US" sz="2800" dirty="0" smtClean="0"/>
              <a:t> je </a:t>
            </a:r>
            <a:r>
              <a:rPr lang="en-US" sz="2800" dirty="0" err="1" smtClean="0">
                <a:solidFill>
                  <a:srgbClr val="FFC000"/>
                </a:solidFill>
              </a:rPr>
              <a:t>kráľovnou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medzi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výrazovými</a:t>
            </a:r>
            <a:r>
              <a:rPr lang="sk-SK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prostriedkami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recitátora</a:t>
            </a:r>
            <a:r>
              <a:rPr lang="en-US" sz="2800" dirty="0" smtClean="0">
                <a:solidFill>
                  <a:srgbClr val="FFC000"/>
                </a:solidFill>
              </a:rPr>
              <a:t>. </a:t>
            </a:r>
            <a:endParaRPr lang="sk-SK" sz="2800" dirty="0" smtClean="0">
              <a:solidFill>
                <a:srgbClr val="FFC000"/>
              </a:solidFill>
            </a:endParaRPr>
          </a:p>
          <a:p>
            <a:pPr algn="just"/>
            <a:endParaRPr lang="sk-SK" sz="2800" dirty="0" smtClean="0">
              <a:solidFill>
                <a:srgbClr val="FFC000"/>
              </a:solidFill>
            </a:endParaRPr>
          </a:p>
          <a:p>
            <a:pPr algn="ctr"/>
            <a:r>
              <a:rPr lang="en-US" sz="2800" dirty="0" err="1" smtClean="0"/>
              <a:t>Pauza</a:t>
            </a:r>
            <a:r>
              <a:rPr lang="sk-SK" sz="2800" dirty="0" smtClean="0"/>
              <a:t> sa </a:t>
            </a:r>
            <a:r>
              <a:rPr lang="en-US" sz="2800" dirty="0" err="1" smtClean="0"/>
              <a:t>prejavuje</a:t>
            </a:r>
            <a:r>
              <a:rPr lang="en-US" sz="2800" dirty="0" smtClean="0"/>
              <a:t> </a:t>
            </a:r>
            <a:r>
              <a:rPr lang="en-US" sz="2800" dirty="0" err="1" smtClean="0"/>
              <a:t>ako</a:t>
            </a:r>
            <a:r>
              <a:rPr lang="en-US" sz="2800" dirty="0" smtClean="0"/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gradačný</a:t>
            </a:r>
            <a:r>
              <a:rPr lang="en-US" sz="2800" b="1" dirty="0" smtClean="0">
                <a:solidFill>
                  <a:srgbClr val="FFC000"/>
                </a:solidFill>
              </a:rPr>
              <a:t> (</a:t>
            </a:r>
            <a:r>
              <a:rPr lang="en-US" sz="2800" b="1" dirty="0" err="1" smtClean="0">
                <a:solidFill>
                  <a:srgbClr val="FFC000"/>
                </a:solidFill>
              </a:rPr>
              <a:t>stupňujúci</a:t>
            </a:r>
            <a:r>
              <a:rPr lang="en-US" sz="2800" b="1" dirty="0" smtClean="0">
                <a:solidFill>
                  <a:srgbClr val="FFC000"/>
                </a:solidFill>
              </a:rPr>
              <a:t>) </a:t>
            </a:r>
            <a:r>
              <a:rPr lang="en-US" sz="2800" b="1" dirty="0" err="1" smtClean="0">
                <a:solidFill>
                  <a:srgbClr val="FFC000"/>
                </a:solidFill>
              </a:rPr>
              <a:t>činiteľ</a:t>
            </a:r>
            <a:r>
              <a:rPr lang="en-US" sz="2800" dirty="0" smtClean="0"/>
              <a:t>, </a:t>
            </a:r>
            <a:r>
              <a:rPr lang="en-US" sz="2800" dirty="0" err="1" smtClean="0"/>
              <a:t>ktorý</a:t>
            </a:r>
            <a:r>
              <a:rPr lang="en-US" sz="2800" dirty="0" smtClean="0"/>
              <a:t> </a:t>
            </a:r>
            <a:r>
              <a:rPr lang="en-US" sz="2800" dirty="0" err="1" smtClean="0"/>
              <a:t>býva</a:t>
            </a:r>
            <a:r>
              <a:rPr lang="en-US" sz="2800" dirty="0" smtClean="0"/>
              <a:t> </a:t>
            </a:r>
            <a:r>
              <a:rPr lang="en-US" sz="2800" dirty="0" err="1" smtClean="0"/>
              <a:t>účinnejší</a:t>
            </a:r>
            <a:r>
              <a:rPr lang="en-US" sz="2800" dirty="0" smtClean="0"/>
              <a:t> </a:t>
            </a:r>
            <a:r>
              <a:rPr lang="en-US" sz="2800" dirty="0" err="1" smtClean="0"/>
              <a:t>než</a:t>
            </a:r>
            <a:r>
              <a:rPr lang="sk-SK" sz="2800" dirty="0" smtClean="0"/>
              <a:t> </a:t>
            </a:r>
            <a:r>
              <a:rPr lang="en-US" sz="2800" dirty="0" err="1" smtClean="0"/>
              <a:t>intenzita</a:t>
            </a:r>
            <a:r>
              <a:rPr lang="en-US" sz="2800" dirty="0" smtClean="0"/>
              <a:t> </a:t>
            </a:r>
            <a:r>
              <a:rPr lang="en-US" sz="2800" dirty="0" err="1" smtClean="0"/>
              <a:t>hlasu</a:t>
            </a:r>
            <a:r>
              <a:rPr lang="en-US" sz="2800" dirty="0" smtClean="0"/>
              <a:t>.</a:t>
            </a:r>
            <a:endParaRPr lang="sk-SK" sz="2800" dirty="0" smtClean="0"/>
          </a:p>
          <a:p>
            <a:pPr algn="just"/>
            <a:endParaRPr lang="sk-SK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00034" y="-357214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C00000"/>
                </a:solidFill>
              </a:rPr>
              <a:t>Tempo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71538" y="1785926"/>
            <a:ext cx="7854696" cy="450059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Bell MT" pitchFamily="18" charset="0"/>
              </a:rPr>
              <a:t>Zmenou</a:t>
            </a:r>
            <a:r>
              <a:rPr lang="en-US" sz="3200" b="1" dirty="0" smtClean="0">
                <a:solidFill>
                  <a:srgbClr val="7030A0"/>
                </a:solidFill>
                <a:latin typeface="Bell MT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Bell MT" pitchFamily="18" charset="0"/>
              </a:rPr>
              <a:t>tempa</a:t>
            </a:r>
            <a:r>
              <a:rPr lang="en-US" sz="3200" b="1" dirty="0" smtClean="0">
                <a:solidFill>
                  <a:srgbClr val="7030A0"/>
                </a:solidFill>
                <a:latin typeface="Bell MT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Bell MT" pitchFamily="18" charset="0"/>
              </a:rPr>
              <a:t>recitátor</a:t>
            </a:r>
            <a:r>
              <a:rPr lang="en-US" sz="3200" b="1" dirty="0" smtClean="0">
                <a:solidFill>
                  <a:srgbClr val="7030A0"/>
                </a:solidFill>
                <a:latin typeface="Bell MT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Bell MT" pitchFamily="18" charset="0"/>
              </a:rPr>
              <a:t>dosiahne</a:t>
            </a:r>
            <a:r>
              <a:rPr lang="en-US" sz="3200" b="1" dirty="0" smtClean="0">
                <a:solidFill>
                  <a:srgbClr val="7030A0"/>
                </a:solidFill>
                <a:latin typeface="Bell MT" pitchFamily="18" charset="0"/>
              </a:rPr>
              <a:t> to, </a:t>
            </a:r>
            <a:r>
              <a:rPr lang="en-US" sz="3200" b="1" dirty="0" err="1" smtClean="0">
                <a:solidFill>
                  <a:srgbClr val="7030A0"/>
                </a:solidFill>
                <a:latin typeface="Bell MT" pitchFamily="18" charset="0"/>
              </a:rPr>
              <a:t>že</a:t>
            </a:r>
            <a:r>
              <a:rPr lang="en-US" sz="3200" b="1" dirty="0" smtClean="0">
                <a:solidFill>
                  <a:srgbClr val="7030A0"/>
                </a:solidFill>
                <a:latin typeface="Bell MT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Bell MT" pitchFamily="18" charset="0"/>
              </a:rPr>
              <a:t>poslucháči</a:t>
            </a:r>
            <a:r>
              <a:rPr lang="sk-SK" sz="3200" b="1" dirty="0" smtClean="0">
                <a:solidFill>
                  <a:srgbClr val="7030A0"/>
                </a:solidFill>
                <a:latin typeface="Bell MT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Bell MT" pitchFamily="18" charset="0"/>
              </a:rPr>
              <a:t>zbystria</a:t>
            </a:r>
            <a:r>
              <a:rPr lang="en-US" sz="3200" b="1" dirty="0" smtClean="0">
                <a:solidFill>
                  <a:srgbClr val="7030A0"/>
                </a:solidFill>
                <a:latin typeface="Bell MT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Bell MT" pitchFamily="18" charset="0"/>
              </a:rPr>
              <a:t>pozornosť</a:t>
            </a:r>
            <a:r>
              <a:rPr lang="en-US" sz="3200" b="1" dirty="0" smtClean="0">
                <a:solidFill>
                  <a:srgbClr val="7030A0"/>
                </a:solidFill>
                <a:latin typeface="Bell MT" pitchFamily="18" charset="0"/>
              </a:rPr>
              <a:t>. </a:t>
            </a:r>
            <a:endParaRPr lang="sk-SK" sz="3200" b="1" dirty="0" smtClean="0">
              <a:solidFill>
                <a:srgbClr val="7030A0"/>
              </a:solidFill>
              <a:latin typeface="Bell MT" pitchFamily="18" charset="0"/>
            </a:endParaRPr>
          </a:p>
          <a:p>
            <a:pPr algn="ctr"/>
            <a:endParaRPr lang="sk-SK" sz="2800" dirty="0" smtClean="0"/>
          </a:p>
          <a:p>
            <a:pPr algn="ctr"/>
            <a:r>
              <a:rPr lang="en-US" dirty="0" err="1" smtClean="0"/>
              <a:t>Dôležité</a:t>
            </a:r>
            <a:r>
              <a:rPr lang="en-US" dirty="0" smtClean="0"/>
              <a:t> je </a:t>
            </a:r>
            <a:r>
              <a:rPr lang="en-US" dirty="0" err="1" smtClean="0"/>
              <a:t>dávať</a:t>
            </a:r>
            <a:r>
              <a:rPr lang="en-US" dirty="0" smtClean="0"/>
              <a:t> </a:t>
            </a:r>
            <a:r>
              <a:rPr lang="en-US" dirty="0" err="1" smtClean="0"/>
              <a:t>pozor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to,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rýchlosť</a:t>
            </a:r>
            <a:r>
              <a:rPr lang="en-US" dirty="0" smtClean="0"/>
              <a:t> </a:t>
            </a:r>
            <a:r>
              <a:rPr lang="en-US" dirty="0" err="1" smtClean="0"/>
              <a:t>tempa</a:t>
            </a:r>
            <a:r>
              <a:rPr lang="sk-SK" dirty="0" smtClean="0"/>
              <a:t> </a:t>
            </a:r>
            <a:r>
              <a:rPr lang="en-US" dirty="0" err="1" smtClean="0"/>
              <a:t>neovplyvnila</a:t>
            </a:r>
            <a:r>
              <a:rPr lang="en-US" dirty="0" smtClean="0"/>
              <a:t> </a:t>
            </a:r>
            <a:r>
              <a:rPr lang="en-US" dirty="0" err="1" smtClean="0"/>
              <a:t>zrozumiteľnosť</a:t>
            </a:r>
            <a:r>
              <a:rPr lang="en-US" dirty="0" smtClean="0"/>
              <a:t>.</a:t>
            </a:r>
            <a:endParaRPr lang="sk-SK" dirty="0" smtClean="0"/>
          </a:p>
          <a:p>
            <a:pPr algn="just"/>
            <a:endParaRPr lang="sk-SK" dirty="0" smtClean="0"/>
          </a:p>
          <a:p>
            <a:pPr algn="ctr"/>
            <a:r>
              <a:rPr lang="en-US" b="1" dirty="0" err="1" smtClean="0">
                <a:solidFill>
                  <a:schemeClr val="accent4"/>
                </a:solidFill>
              </a:rPr>
              <a:t>Tempové</a:t>
            </a:r>
            <a:r>
              <a:rPr lang="en-US" b="1" dirty="0" smtClean="0">
                <a:solidFill>
                  <a:schemeClr val="accent4"/>
                </a:solidFill>
              </a:rPr>
              <a:t> </a:t>
            </a:r>
            <a:r>
              <a:rPr lang="en-US" b="1" dirty="0" err="1" smtClean="0">
                <a:solidFill>
                  <a:schemeClr val="accent4"/>
                </a:solidFill>
              </a:rPr>
              <a:t>zmeny</a:t>
            </a:r>
            <a:r>
              <a:rPr lang="en-US" b="1" dirty="0" smtClean="0">
                <a:solidFill>
                  <a:schemeClr val="accent4"/>
                </a:solidFill>
              </a:rPr>
              <a:t> – </a:t>
            </a:r>
            <a:r>
              <a:rPr lang="en-US" b="1" dirty="0" err="1" smtClean="0">
                <a:solidFill>
                  <a:schemeClr val="accent4"/>
                </a:solidFill>
              </a:rPr>
              <a:t>agogika</a:t>
            </a:r>
            <a:r>
              <a:rPr lang="sk-SK" b="1" dirty="0" smtClean="0">
                <a:solidFill>
                  <a:schemeClr val="accent4"/>
                </a:solidFill>
              </a:rPr>
              <a:t>,</a:t>
            </a:r>
            <a:r>
              <a:rPr lang="en-US" b="1" dirty="0" smtClean="0">
                <a:solidFill>
                  <a:schemeClr val="accent4"/>
                </a:solidFill>
              </a:rPr>
              <a:t> </a:t>
            </a:r>
            <a:r>
              <a:rPr lang="en-US" b="1" dirty="0" err="1" smtClean="0">
                <a:solidFill>
                  <a:schemeClr val="accent4"/>
                </a:solidFill>
              </a:rPr>
              <a:t>musia</a:t>
            </a:r>
            <a:r>
              <a:rPr lang="en-US" b="1" dirty="0" smtClean="0">
                <a:solidFill>
                  <a:schemeClr val="accent4"/>
                </a:solidFill>
              </a:rPr>
              <a:t> </a:t>
            </a:r>
            <a:r>
              <a:rPr lang="en-US" b="1" dirty="0" err="1" smtClean="0">
                <a:solidFill>
                  <a:schemeClr val="accent4"/>
                </a:solidFill>
              </a:rPr>
              <a:t>mať</a:t>
            </a:r>
            <a:r>
              <a:rPr lang="en-US" b="1" dirty="0" smtClean="0">
                <a:solidFill>
                  <a:schemeClr val="accent4"/>
                </a:solidFill>
              </a:rPr>
              <a:t> </a:t>
            </a:r>
            <a:r>
              <a:rPr lang="en-US" b="1" dirty="0" err="1" smtClean="0">
                <a:solidFill>
                  <a:schemeClr val="accent4"/>
                </a:solidFill>
              </a:rPr>
              <a:t>svoje</a:t>
            </a:r>
            <a:r>
              <a:rPr lang="en-US" b="1" dirty="0" smtClean="0">
                <a:solidFill>
                  <a:schemeClr val="accent4"/>
                </a:solidFill>
              </a:rPr>
              <a:t> </a:t>
            </a:r>
            <a:r>
              <a:rPr lang="en-US" b="1" dirty="0" err="1" smtClean="0">
                <a:solidFill>
                  <a:schemeClr val="accent4"/>
                </a:solidFill>
              </a:rPr>
              <a:t>opodstatnenie</a:t>
            </a:r>
            <a:r>
              <a:rPr lang="en-US" b="1" dirty="0" smtClean="0">
                <a:solidFill>
                  <a:schemeClr val="accent4"/>
                </a:solidFill>
              </a:rPr>
              <a:t> v </a:t>
            </a:r>
            <a:r>
              <a:rPr lang="en-US" b="1" dirty="0" err="1" smtClean="0">
                <a:solidFill>
                  <a:schemeClr val="accent4"/>
                </a:solidFill>
              </a:rPr>
              <a:t>obsahu</a:t>
            </a:r>
            <a:r>
              <a:rPr lang="sk-SK" b="1" dirty="0" smtClean="0">
                <a:solidFill>
                  <a:schemeClr val="accent4"/>
                </a:solidFill>
              </a:rPr>
              <a:t> </a:t>
            </a:r>
            <a:r>
              <a:rPr lang="en-US" b="1" dirty="0" err="1" smtClean="0">
                <a:solidFill>
                  <a:schemeClr val="accent4"/>
                </a:solidFill>
              </a:rPr>
              <a:t>výpovede</a:t>
            </a:r>
            <a:r>
              <a:rPr lang="en-US" b="1" dirty="0" smtClean="0">
                <a:solidFill>
                  <a:schemeClr val="accent4"/>
                </a:solidFill>
              </a:rPr>
              <a:t>.</a:t>
            </a:r>
            <a:endParaRPr lang="en-US" b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214290"/>
            <a:ext cx="800102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sz="4000" dirty="0" smtClean="0">
                <a:solidFill>
                  <a:srgbClr val="92D050"/>
                </a:solidFill>
              </a:rPr>
              <a:t>1. ZÁSADY A KRITÉRIÁ VÝBERU LITERÁRNYCH TEXTOV  NA PREDNES</a:t>
            </a:r>
            <a:r>
              <a:rPr lang="sk-SK" sz="6000" dirty="0" smtClean="0"/>
              <a:t/>
            </a:r>
            <a:br>
              <a:rPr lang="sk-SK" sz="6000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1071538" y="1857364"/>
            <a:ext cx="7772400" cy="478631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sk-SK" dirty="0" smtClean="0"/>
              <a:t>    </a:t>
            </a:r>
            <a:endParaRPr lang="en-US" dirty="0" smtClean="0"/>
          </a:p>
          <a:p>
            <a:pPr algn="just">
              <a:buNone/>
            </a:pPr>
            <a:r>
              <a:rPr lang="sk-SK" sz="2400" b="1" dirty="0" smtClean="0"/>
              <a:t>Najvšeobecnejší</a:t>
            </a:r>
            <a:r>
              <a:rPr lang="en-US" sz="2400" b="1" dirty="0" smtClean="0"/>
              <a:t> </a:t>
            </a:r>
            <a:r>
              <a:rPr lang="sk-SK" sz="2400" b="1" dirty="0" smtClean="0"/>
              <a:t> </a:t>
            </a:r>
            <a:r>
              <a:rPr lang="en-US" sz="2400" b="1" dirty="0" err="1" smtClean="0"/>
              <a:t>znak</a:t>
            </a:r>
            <a:r>
              <a:rPr lang="en-US" sz="2400" b="1" dirty="0" smtClean="0"/>
              <a:t> </a:t>
            </a:r>
            <a:r>
              <a:rPr lang="sk-SK" sz="2400" b="1" dirty="0" smtClean="0"/>
              <a:t>:</a:t>
            </a:r>
            <a:endParaRPr lang="en-US" sz="2400" b="1" dirty="0" smtClean="0"/>
          </a:p>
          <a:p>
            <a:pPr algn="just">
              <a:buNone/>
            </a:pPr>
            <a:endParaRPr lang="sk-SK" b="1" dirty="0" smtClean="0"/>
          </a:p>
          <a:p>
            <a:pPr algn="just"/>
            <a:r>
              <a:rPr lang="en-US" b="1" u="sng" dirty="0" err="1" smtClean="0">
                <a:solidFill>
                  <a:schemeClr val="accent3"/>
                </a:solidFill>
              </a:rPr>
              <a:t>Dynamickosť</a:t>
            </a:r>
            <a:r>
              <a:rPr lang="en-US" b="1" dirty="0" smtClean="0"/>
              <a:t>, </a:t>
            </a:r>
            <a:r>
              <a:rPr lang="en-US" dirty="0" err="1" smtClean="0"/>
              <a:t>vnútorný</a:t>
            </a:r>
            <a:r>
              <a:rPr lang="en-US" dirty="0" smtClean="0"/>
              <a:t> </a:t>
            </a:r>
            <a:r>
              <a:rPr lang="en-US" dirty="0" err="1" smtClean="0"/>
              <a:t>pohyb</a:t>
            </a:r>
            <a:r>
              <a:rPr lang="en-US" dirty="0" smtClean="0"/>
              <a:t>, </a:t>
            </a:r>
            <a:r>
              <a:rPr lang="en-US" dirty="0" err="1" smtClean="0"/>
              <a:t>náboj</a:t>
            </a:r>
            <a:r>
              <a:rPr lang="en-US" dirty="0" smtClean="0"/>
              <a:t>,</a:t>
            </a:r>
            <a:r>
              <a:rPr lang="sk-SK" dirty="0" smtClean="0"/>
              <a:t> </a:t>
            </a:r>
            <a:r>
              <a:rPr lang="en-US" dirty="0" err="1" smtClean="0"/>
              <a:t>impulz</a:t>
            </a:r>
            <a:r>
              <a:rPr lang="en-US" dirty="0" smtClean="0"/>
              <a:t>,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v </a:t>
            </a:r>
            <a:r>
              <a:rPr lang="en-US" dirty="0" err="1" smtClean="0"/>
              <a:t>texte</a:t>
            </a:r>
            <a:r>
              <a:rPr lang="en-US" dirty="0" smtClean="0"/>
              <a:t> </a:t>
            </a:r>
            <a:r>
              <a:rPr lang="en-US" dirty="0" err="1" smtClean="0"/>
              <a:t>niečo</a:t>
            </a:r>
            <a:r>
              <a:rPr lang="en-US" dirty="0" smtClean="0"/>
              <a:t> „</a:t>
            </a:r>
            <a:r>
              <a:rPr lang="en-US" dirty="0" err="1" smtClean="0"/>
              <a:t>dialo</a:t>
            </a:r>
            <a:r>
              <a:rPr lang="en-US" dirty="0" smtClean="0"/>
              <a:t>“, </a:t>
            </a:r>
            <a:r>
              <a:rPr lang="en-US" dirty="0" err="1" smtClean="0"/>
              <a:t>alebo</a:t>
            </a:r>
            <a:r>
              <a:rPr lang="sk-SK" dirty="0" smtClean="0"/>
              <a:t> </a:t>
            </a:r>
            <a:r>
              <a:rPr lang="pl-PL" dirty="0" smtClean="0"/>
              <a:t>aby v ňom</a:t>
            </a:r>
            <a:r>
              <a:rPr lang="pl-PL" dirty="0" smtClean="0">
                <a:solidFill>
                  <a:schemeClr val="accent3"/>
                </a:solidFill>
              </a:rPr>
              <a:t> „išlo o niečo</a:t>
            </a:r>
            <a:r>
              <a:rPr lang="pl-PL" dirty="0" smtClean="0">
                <a:solidFill>
                  <a:srgbClr val="C00000"/>
                </a:solidFill>
              </a:rPr>
              <a:t>“</a:t>
            </a:r>
            <a:r>
              <a:rPr lang="pl-PL" dirty="0" smtClean="0"/>
              <a:t>.</a:t>
            </a:r>
          </a:p>
          <a:p>
            <a:pPr algn="just"/>
            <a:endParaRPr lang="pl-PL" dirty="0" smtClean="0"/>
          </a:p>
          <a:p>
            <a:pPr algn="just"/>
            <a:r>
              <a:rPr lang="sk-SK" dirty="0" smtClean="0"/>
              <a:t> </a:t>
            </a:r>
            <a:r>
              <a:rPr lang="en-US" dirty="0" err="1" smtClean="0"/>
              <a:t>Dieťa</a:t>
            </a:r>
            <a:r>
              <a:rPr lang="en-US" dirty="0" smtClean="0"/>
              <a:t> </a:t>
            </a:r>
            <a:r>
              <a:rPr lang="en-US" dirty="0" err="1" smtClean="0"/>
              <a:t>prostredníctvom</a:t>
            </a:r>
            <a:r>
              <a:rPr lang="en-US" dirty="0" smtClean="0"/>
              <a:t> </a:t>
            </a:r>
            <a:r>
              <a:rPr lang="en-US" dirty="0" err="1" smtClean="0"/>
              <a:t>literárneho</a:t>
            </a:r>
            <a:r>
              <a:rPr lang="en-US" dirty="0" smtClean="0"/>
              <a:t> </a:t>
            </a:r>
            <a:r>
              <a:rPr lang="en-US" dirty="0" err="1" smtClean="0"/>
              <a:t>textu</a:t>
            </a:r>
            <a:r>
              <a:rPr lang="en-US" dirty="0" smtClean="0"/>
              <a:t> </a:t>
            </a:r>
            <a:r>
              <a:rPr lang="en-US" u="sng" dirty="0" err="1" smtClean="0"/>
              <a:t>vypovedá</a:t>
            </a:r>
            <a:r>
              <a:rPr lang="en-US" u="sng" dirty="0" smtClean="0"/>
              <a:t> o </a:t>
            </a:r>
            <a:r>
              <a:rPr lang="en-US" u="sng" dirty="0" err="1" smtClean="0"/>
              <a:t>svojom</a:t>
            </a:r>
            <a:r>
              <a:rPr lang="sk-SK" u="sng" dirty="0" smtClean="0"/>
              <a:t> </a:t>
            </a:r>
            <a:r>
              <a:rPr lang="en-US" u="sng" dirty="0" err="1" smtClean="0"/>
              <a:t>vzťahu</a:t>
            </a:r>
            <a:r>
              <a:rPr lang="en-US" u="sng" dirty="0" smtClean="0"/>
              <a:t> k </a:t>
            </a:r>
            <a:r>
              <a:rPr lang="en-US" u="sng" dirty="0" err="1" smtClean="0"/>
              <a:t>svetu</a:t>
            </a:r>
            <a:r>
              <a:rPr lang="en-US" u="sng" dirty="0" smtClean="0"/>
              <a:t>, </a:t>
            </a:r>
            <a:r>
              <a:rPr lang="en-US" u="sng" dirty="0" err="1" smtClean="0"/>
              <a:t>tlmočí</a:t>
            </a:r>
            <a:r>
              <a:rPr lang="en-US" u="sng" dirty="0" smtClean="0"/>
              <a:t> </a:t>
            </a:r>
            <a:r>
              <a:rPr lang="en-US" u="sng" dirty="0" err="1" smtClean="0"/>
              <a:t>svoje</a:t>
            </a:r>
            <a:r>
              <a:rPr lang="en-US" u="sng" dirty="0" smtClean="0"/>
              <a:t> </a:t>
            </a:r>
            <a:r>
              <a:rPr lang="en-US" u="sng" dirty="0" err="1" smtClean="0"/>
              <a:t>zážitky</a:t>
            </a:r>
            <a:r>
              <a:rPr lang="en-US" u="sng" dirty="0" smtClean="0"/>
              <a:t> a </a:t>
            </a:r>
            <a:r>
              <a:rPr lang="en-US" u="sng" dirty="0" err="1" smtClean="0"/>
              <a:t>skúsenosti</a:t>
            </a:r>
            <a:r>
              <a:rPr lang="en-US" dirty="0" smtClean="0"/>
              <a:t>. </a:t>
            </a:r>
            <a:r>
              <a:rPr lang="en-US" sz="2600" b="1" dirty="0" err="1" smtClean="0">
                <a:solidFill>
                  <a:schemeClr val="accent3"/>
                </a:solidFill>
              </a:rPr>
              <a:t>Nemôžeme</a:t>
            </a:r>
            <a:r>
              <a:rPr lang="en-US" sz="2600" b="1" dirty="0" smtClean="0">
                <a:solidFill>
                  <a:schemeClr val="accent3"/>
                </a:solidFill>
              </a:rPr>
              <a:t> mu </a:t>
            </a:r>
            <a:r>
              <a:rPr lang="en-US" sz="2600" b="1" dirty="0" err="1" smtClean="0">
                <a:solidFill>
                  <a:schemeClr val="accent3"/>
                </a:solidFill>
              </a:rPr>
              <a:t>teda</a:t>
            </a:r>
            <a:r>
              <a:rPr lang="en-US" sz="2600" b="1" dirty="0" smtClean="0">
                <a:solidFill>
                  <a:schemeClr val="accent3"/>
                </a:solidFill>
              </a:rPr>
              <a:t> </a:t>
            </a:r>
            <a:r>
              <a:rPr lang="en-US" sz="2600" b="1" dirty="0" err="1" smtClean="0">
                <a:solidFill>
                  <a:schemeClr val="accent3"/>
                </a:solidFill>
              </a:rPr>
              <a:t>vnucovať</a:t>
            </a:r>
            <a:r>
              <a:rPr lang="en-US" sz="2600" b="1" dirty="0" smtClean="0">
                <a:solidFill>
                  <a:schemeClr val="accent3"/>
                </a:solidFill>
              </a:rPr>
              <a:t> </a:t>
            </a:r>
            <a:r>
              <a:rPr lang="en-US" sz="2600" b="1" dirty="0" err="1" smtClean="0">
                <a:solidFill>
                  <a:schemeClr val="accent3"/>
                </a:solidFill>
              </a:rPr>
              <a:t>náš</a:t>
            </a:r>
            <a:r>
              <a:rPr lang="en-US" sz="2600" b="1" dirty="0" smtClean="0">
                <a:solidFill>
                  <a:schemeClr val="accent3"/>
                </a:solidFill>
              </a:rPr>
              <a:t> </a:t>
            </a:r>
            <a:r>
              <a:rPr lang="en-US" sz="2600" b="1" dirty="0" err="1" smtClean="0">
                <a:solidFill>
                  <a:schemeClr val="accent3"/>
                </a:solidFill>
              </a:rPr>
              <a:t>výber</a:t>
            </a:r>
            <a:r>
              <a:rPr lang="en-US" sz="2600" b="1" dirty="0" smtClean="0">
                <a:solidFill>
                  <a:schemeClr val="accent3"/>
                </a:solidFill>
              </a:rPr>
              <a:t> </a:t>
            </a:r>
            <a:r>
              <a:rPr lang="en-US" sz="2600" b="1" dirty="0" err="1" smtClean="0">
                <a:solidFill>
                  <a:schemeClr val="accent3"/>
                </a:solidFill>
              </a:rPr>
              <a:t>textu</a:t>
            </a:r>
            <a:r>
              <a:rPr lang="sk-SK" sz="2600" b="1" dirty="0" smtClean="0">
                <a:solidFill>
                  <a:schemeClr val="accent3"/>
                </a:solidFill>
              </a:rPr>
              <a:t>.</a:t>
            </a:r>
            <a:endParaRPr lang="sk-SK" b="1" dirty="0" smtClean="0">
              <a:solidFill>
                <a:schemeClr val="accent3"/>
              </a:solidFill>
            </a:endParaRPr>
          </a:p>
          <a:p>
            <a:pPr algn="just"/>
            <a:endParaRPr lang="sk-SK" dirty="0" smtClean="0"/>
          </a:p>
          <a:p>
            <a:pPr algn="just"/>
            <a:r>
              <a:rPr lang="sk-SK" sz="3100" b="1" dirty="0" smtClean="0">
                <a:solidFill>
                  <a:schemeClr val="accent3"/>
                </a:solidFill>
              </a:rPr>
              <a:t>P</a:t>
            </a:r>
            <a:r>
              <a:rPr lang="en-US" sz="3100" b="1" dirty="0" err="1" smtClean="0">
                <a:solidFill>
                  <a:schemeClr val="accent3"/>
                </a:solidFill>
              </a:rPr>
              <a:t>odnecovať</a:t>
            </a:r>
            <a:r>
              <a:rPr lang="en-US" sz="3100" b="1" dirty="0" smtClean="0">
                <a:solidFill>
                  <a:schemeClr val="accent3"/>
                </a:solidFill>
              </a:rPr>
              <a:t> </a:t>
            </a:r>
            <a:r>
              <a:rPr lang="en-US" sz="3100" b="1" dirty="0" err="1" smtClean="0">
                <a:solidFill>
                  <a:schemeClr val="accent3"/>
                </a:solidFill>
              </a:rPr>
              <a:t>aktivitu</a:t>
            </a:r>
            <a:r>
              <a:rPr lang="en-US" sz="3100" b="1" dirty="0" smtClean="0">
                <a:solidFill>
                  <a:schemeClr val="accent3"/>
                </a:solidFill>
              </a:rPr>
              <a:t> </a:t>
            </a:r>
            <a:r>
              <a:rPr lang="en-US" sz="3100" b="1" dirty="0" err="1" smtClean="0">
                <a:solidFill>
                  <a:schemeClr val="accent3"/>
                </a:solidFill>
              </a:rPr>
              <a:t>žiaka</a:t>
            </a:r>
            <a:r>
              <a:rPr lang="en-US" sz="3100" b="1" dirty="0" smtClean="0">
                <a:solidFill>
                  <a:schemeClr val="accent3"/>
                </a:solidFill>
              </a:rPr>
              <a:t> </a:t>
            </a:r>
            <a:r>
              <a:rPr lang="en-US" sz="3100" b="1" dirty="0" err="1" smtClean="0">
                <a:solidFill>
                  <a:schemeClr val="accent3"/>
                </a:solidFill>
              </a:rPr>
              <a:t>pri</a:t>
            </a:r>
            <a:r>
              <a:rPr lang="en-US" sz="3100" b="1" dirty="0" smtClean="0">
                <a:solidFill>
                  <a:schemeClr val="accent3"/>
                </a:solidFill>
              </a:rPr>
              <a:t> </a:t>
            </a:r>
            <a:r>
              <a:rPr lang="en-US" sz="3100" b="1" dirty="0" err="1" smtClean="0">
                <a:solidFill>
                  <a:schemeClr val="accent3"/>
                </a:solidFill>
              </a:rPr>
              <a:t>výbere</a:t>
            </a:r>
            <a:r>
              <a:rPr lang="en-US" sz="3100" b="1" dirty="0" smtClean="0">
                <a:solidFill>
                  <a:schemeClr val="accent3"/>
                </a:solidFill>
              </a:rPr>
              <a:t> </a:t>
            </a:r>
            <a:r>
              <a:rPr lang="en-US" sz="3100" b="1" dirty="0" err="1" smtClean="0">
                <a:solidFill>
                  <a:schemeClr val="accent3"/>
                </a:solidFill>
              </a:rPr>
              <a:t>textu</a:t>
            </a:r>
            <a:r>
              <a:rPr lang="sk-SK" sz="4100" dirty="0" smtClean="0">
                <a:solidFill>
                  <a:schemeClr val="accent3"/>
                </a:solidFill>
              </a:rPr>
              <a:t>. </a:t>
            </a:r>
          </a:p>
          <a:p>
            <a:pPr algn="just">
              <a:buNone/>
            </a:pPr>
            <a:r>
              <a:rPr lang="sk-SK" sz="4100" dirty="0" smtClean="0">
                <a:solidFill>
                  <a:schemeClr val="accent3"/>
                </a:solidFill>
              </a:rPr>
              <a:t>   </a:t>
            </a:r>
            <a:r>
              <a:rPr lang="en-US" dirty="0" err="1" smtClean="0"/>
              <a:t>Žiak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literárny</a:t>
            </a:r>
            <a:r>
              <a:rPr lang="en-US" dirty="0" smtClean="0"/>
              <a:t> text </a:t>
            </a:r>
            <a:r>
              <a:rPr lang="en-US" dirty="0" err="1" smtClean="0"/>
              <a:t>môže</a:t>
            </a:r>
            <a:r>
              <a:rPr lang="en-US" dirty="0" smtClean="0"/>
              <a:t> </a:t>
            </a:r>
            <a:r>
              <a:rPr lang="en-US" dirty="0" err="1" smtClean="0"/>
              <a:t>vybrať</a:t>
            </a:r>
            <a:r>
              <a:rPr lang="en-US" dirty="0" smtClean="0"/>
              <a:t> </a:t>
            </a:r>
            <a:r>
              <a:rPr lang="en-US" dirty="0" err="1" smtClean="0"/>
              <a:t>sám</a:t>
            </a:r>
            <a:r>
              <a:rPr lang="en-US" dirty="0" smtClean="0"/>
              <a:t>,</a:t>
            </a:r>
            <a:r>
              <a:rPr lang="sk-SK" dirty="0" smtClean="0"/>
              <a:t> </a:t>
            </a:r>
            <a:r>
              <a:rPr lang="en-US" dirty="0" err="1" smtClean="0"/>
              <a:t>alebo</a:t>
            </a:r>
            <a:r>
              <a:rPr lang="en-US" dirty="0" smtClean="0"/>
              <a:t> mu </a:t>
            </a:r>
            <a:r>
              <a:rPr lang="en-US" dirty="0" err="1" smtClean="0"/>
              <a:t>môžeme</a:t>
            </a:r>
            <a:r>
              <a:rPr lang="en-US" dirty="0" smtClean="0"/>
              <a:t> </a:t>
            </a:r>
            <a:r>
              <a:rPr lang="en-US" dirty="0" err="1" smtClean="0"/>
              <a:t>odporučiť</a:t>
            </a:r>
            <a:r>
              <a:rPr lang="en-US" dirty="0" smtClean="0"/>
              <a:t> </a:t>
            </a:r>
            <a:r>
              <a:rPr lang="en-US" dirty="0" err="1" smtClean="0"/>
              <a:t>niekoľko</a:t>
            </a:r>
            <a:r>
              <a:rPr lang="en-US" dirty="0" smtClean="0"/>
              <a:t> </a:t>
            </a:r>
            <a:r>
              <a:rPr lang="en-US" dirty="0" err="1" smtClean="0"/>
              <a:t>titulov</a:t>
            </a:r>
            <a:r>
              <a:rPr lang="en-US" dirty="0" smtClean="0"/>
              <a:t>,</a:t>
            </a:r>
            <a:r>
              <a:rPr lang="sk-SK" dirty="0" smtClean="0"/>
              <a:t> </a:t>
            </a:r>
            <a:r>
              <a:rPr lang="en-US" dirty="0" err="1" smtClean="0"/>
              <a:t>samozrejme</a:t>
            </a:r>
            <a:r>
              <a:rPr lang="en-US" dirty="0" smtClean="0"/>
              <a:t>, </a:t>
            </a:r>
            <a:r>
              <a:rPr lang="en-US" dirty="0" err="1" smtClean="0"/>
              <a:t>musíme</a:t>
            </a:r>
            <a:r>
              <a:rPr lang="en-US" dirty="0" smtClean="0"/>
              <a:t> </a:t>
            </a:r>
            <a:r>
              <a:rPr lang="en-US" dirty="0" err="1" smtClean="0"/>
              <a:t>pritom</a:t>
            </a:r>
            <a:r>
              <a:rPr lang="sk-SK" dirty="0" smtClean="0"/>
              <a:t> </a:t>
            </a:r>
            <a:r>
              <a:rPr lang="en-US" dirty="0" err="1" smtClean="0"/>
              <a:t>prihliadať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mentalitu</a:t>
            </a:r>
            <a:r>
              <a:rPr lang="en-US" dirty="0" smtClean="0"/>
              <a:t>, </a:t>
            </a:r>
            <a:r>
              <a:rPr lang="en-US" dirty="0" err="1" smtClean="0"/>
              <a:t>schopnosti</a:t>
            </a:r>
            <a:r>
              <a:rPr lang="en-US" dirty="0" smtClean="0"/>
              <a:t>, temperament, </a:t>
            </a:r>
            <a:r>
              <a:rPr lang="en-US" dirty="0" err="1" smtClean="0"/>
              <a:t>záujem</a:t>
            </a:r>
            <a:r>
              <a:rPr lang="en-US" dirty="0" smtClean="0"/>
              <a:t> a pod.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57158" y="-285776"/>
            <a:ext cx="7851648" cy="1828800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C00000"/>
                </a:solidFill>
              </a:rPr>
              <a:t>Rytmus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2976" y="1785926"/>
            <a:ext cx="7854696" cy="4429156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dirty="0" smtClean="0"/>
              <a:t>U </a:t>
            </a:r>
            <a:r>
              <a:rPr lang="en-US" dirty="0" err="1" smtClean="0"/>
              <a:t>detí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odporúča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rozvíjať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rytmus</a:t>
            </a:r>
            <a:r>
              <a:rPr lang="sk-SK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pomocou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hudby</a:t>
            </a:r>
            <a:r>
              <a:rPr lang="sk-SK" b="1" dirty="0" smtClean="0">
                <a:solidFill>
                  <a:srgbClr val="FFC000"/>
                </a:solidFill>
              </a:rPr>
              <a:t>.</a:t>
            </a:r>
          </a:p>
          <a:p>
            <a:pPr>
              <a:buBlip>
                <a:blip r:embed="rId2"/>
              </a:buBlip>
            </a:pPr>
            <a:endParaRPr lang="sk-SK" b="1" dirty="0" smtClean="0">
              <a:solidFill>
                <a:srgbClr val="FFC000"/>
              </a:solidFill>
            </a:endParaRPr>
          </a:p>
          <a:p>
            <a:pPr>
              <a:buBlip>
                <a:blip r:embed="rId2"/>
              </a:buBlip>
            </a:pPr>
            <a:r>
              <a:rPr lang="en-US" dirty="0" err="1" smtClean="0"/>
              <a:t>Vhodným</a:t>
            </a:r>
            <a:r>
              <a:rPr lang="en-US" dirty="0" smtClean="0"/>
              <a:t> </a:t>
            </a:r>
            <a:r>
              <a:rPr lang="en-US" dirty="0" err="1" smtClean="0"/>
              <a:t>prostriedkom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vnímanie</a:t>
            </a:r>
            <a:r>
              <a:rPr lang="en-US" dirty="0" smtClean="0"/>
              <a:t> a </a:t>
            </a:r>
            <a:r>
              <a:rPr lang="en-US" dirty="0" err="1" smtClean="0"/>
              <a:t>rozvíjanie</a:t>
            </a:r>
            <a:r>
              <a:rPr lang="en-US" dirty="0" smtClean="0"/>
              <a:t> </a:t>
            </a:r>
            <a:r>
              <a:rPr lang="en-US" dirty="0" err="1" smtClean="0"/>
              <a:t>rytmického</a:t>
            </a:r>
            <a:r>
              <a:rPr lang="en-US" dirty="0" smtClean="0"/>
              <a:t> </a:t>
            </a:r>
            <a:r>
              <a:rPr lang="en-US" dirty="0" err="1" smtClean="0"/>
              <a:t>cítenia</a:t>
            </a:r>
            <a:r>
              <a:rPr lang="sk-SK" dirty="0" smtClean="0"/>
              <a:t> </a:t>
            </a:r>
            <a:r>
              <a:rPr lang="en-US" dirty="0" err="1" smtClean="0"/>
              <a:t>sú</a:t>
            </a:r>
            <a:r>
              <a:rPr lang="en-US" dirty="0" smtClean="0"/>
              <a:t> </a:t>
            </a:r>
            <a:r>
              <a:rPr lang="en-US" dirty="0" err="1" smtClean="0"/>
              <a:t>rôzne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krátke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útvary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ľudovej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slovesnosti</a:t>
            </a:r>
            <a:r>
              <a:rPr lang="en-US" b="1" dirty="0" smtClean="0">
                <a:solidFill>
                  <a:srgbClr val="FFC000"/>
                </a:solidFill>
              </a:rPr>
              <a:t>, </a:t>
            </a:r>
            <a:r>
              <a:rPr lang="en-US" b="1" dirty="0" err="1" smtClean="0">
                <a:solidFill>
                  <a:srgbClr val="FFC000"/>
                </a:solidFill>
              </a:rPr>
              <a:t>rečňovanky</a:t>
            </a:r>
            <a:r>
              <a:rPr lang="en-US" b="1" dirty="0" smtClean="0">
                <a:solidFill>
                  <a:srgbClr val="FFC000"/>
                </a:solidFill>
              </a:rPr>
              <a:t>, </a:t>
            </a:r>
            <a:r>
              <a:rPr lang="en-US" b="1" dirty="0" err="1" smtClean="0">
                <a:solidFill>
                  <a:srgbClr val="FFC000"/>
                </a:solidFill>
              </a:rPr>
              <a:t>vyčítanky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a</a:t>
            </a:r>
            <a:r>
              <a:rPr lang="sk-SK" dirty="0" smtClean="0"/>
              <a:t> </a:t>
            </a:r>
            <a:r>
              <a:rPr lang="en-US" dirty="0" smtClean="0"/>
              <a:t>p</a:t>
            </a:r>
            <a:r>
              <a:rPr lang="sk-SK" dirty="0" smtClean="0"/>
              <a:t>od. </a:t>
            </a:r>
          </a:p>
          <a:p>
            <a:pPr>
              <a:buBlip>
                <a:blip r:embed="rId2"/>
              </a:buBlip>
            </a:pPr>
            <a:endParaRPr lang="sk-SK" dirty="0" smtClean="0"/>
          </a:p>
          <a:p>
            <a:pPr>
              <a:buBlip>
                <a:blip r:embed="rId2"/>
              </a:buBlip>
            </a:pPr>
            <a:r>
              <a:rPr lang="sk-SK" b="1" dirty="0" smtClean="0">
                <a:solidFill>
                  <a:srgbClr val="FFC000"/>
                </a:solidFill>
              </a:rPr>
              <a:t>S</a:t>
            </a:r>
            <a:r>
              <a:rPr lang="en-US" b="1" dirty="0" err="1" smtClean="0">
                <a:solidFill>
                  <a:srgbClr val="FFC000"/>
                </a:solidFill>
              </a:rPr>
              <a:t>pájať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slovo</a:t>
            </a:r>
            <a:r>
              <a:rPr lang="en-US" b="1" dirty="0" smtClean="0">
                <a:solidFill>
                  <a:srgbClr val="FFC000"/>
                </a:solidFill>
              </a:rPr>
              <a:t> s </a:t>
            </a:r>
            <a:r>
              <a:rPr lang="en-US" b="1" dirty="0" err="1" smtClean="0">
                <a:solidFill>
                  <a:srgbClr val="FFC000"/>
                </a:solidFill>
              </a:rPr>
              <a:t>pohybom</a:t>
            </a:r>
            <a:r>
              <a:rPr lang="sk-SK" b="1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spontánnym</a:t>
            </a:r>
            <a:r>
              <a:rPr lang="en-US" dirty="0" smtClean="0"/>
              <a:t> 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štylizovaným</a:t>
            </a:r>
            <a:r>
              <a:rPr lang="en-US" dirty="0" smtClean="0"/>
              <a:t>), </a:t>
            </a:r>
            <a:r>
              <a:rPr lang="en-US" b="1" dirty="0" smtClean="0">
                <a:solidFill>
                  <a:srgbClr val="FFC000"/>
                </a:solidFill>
              </a:rPr>
              <a:t>s </a:t>
            </a:r>
            <a:r>
              <a:rPr lang="en-US" b="1" dirty="0" err="1" smtClean="0">
                <a:solidFill>
                  <a:srgbClr val="FFC000"/>
                </a:solidFill>
              </a:rPr>
              <a:t>tancom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individuálnym</a:t>
            </a:r>
            <a:r>
              <a:rPr lang="en-US" dirty="0" smtClean="0"/>
              <a:t>, </a:t>
            </a:r>
            <a:r>
              <a:rPr lang="en-US" dirty="0" err="1" smtClean="0"/>
              <a:t>párovým</a:t>
            </a:r>
            <a:r>
              <a:rPr lang="en-US" dirty="0" smtClean="0"/>
              <a:t>,</a:t>
            </a:r>
            <a:r>
              <a:rPr lang="sk-SK" dirty="0" smtClean="0"/>
              <a:t> </a:t>
            </a:r>
            <a:r>
              <a:rPr lang="en-US" dirty="0" err="1" smtClean="0"/>
              <a:t>skupinovým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85786" y="-285776"/>
            <a:ext cx="7851648" cy="1828800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C00000"/>
                </a:solidFill>
              </a:rPr>
              <a:t>Silová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modulácia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71538" y="1142984"/>
            <a:ext cx="7854696" cy="5500726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n-US" sz="4400" b="1" dirty="0" err="1" smtClean="0">
                <a:solidFill>
                  <a:srgbClr val="FFC000"/>
                </a:solidFill>
              </a:rPr>
              <a:t>Prízvuk</a:t>
            </a:r>
            <a:r>
              <a:rPr lang="sk-SK" sz="4400" b="1" dirty="0" smtClean="0">
                <a:solidFill>
                  <a:srgbClr val="FFC000"/>
                </a:solidFill>
              </a:rPr>
              <a:t> – </a:t>
            </a:r>
            <a:r>
              <a:rPr lang="en-US" sz="4400" dirty="0" smtClean="0"/>
              <a:t>V </a:t>
            </a:r>
            <a:r>
              <a:rPr lang="en-US" sz="4400" dirty="0" err="1" smtClean="0"/>
              <a:t>spisovnej</a:t>
            </a:r>
            <a:r>
              <a:rPr lang="en-US" sz="4400" dirty="0" smtClean="0"/>
              <a:t> </a:t>
            </a:r>
            <a:r>
              <a:rPr lang="en-US" sz="4400" dirty="0" err="1" smtClean="0"/>
              <a:t>slovenčine</a:t>
            </a:r>
            <a:r>
              <a:rPr lang="en-US" sz="4400" dirty="0" smtClean="0"/>
              <a:t> je</a:t>
            </a:r>
            <a:r>
              <a:rPr lang="sk-SK" sz="4400" dirty="0" smtClean="0"/>
              <a:t> </a:t>
            </a:r>
            <a:r>
              <a:rPr lang="en-US" sz="4400" dirty="0" err="1" smtClean="0"/>
              <a:t>prízvuk</a:t>
            </a:r>
            <a:r>
              <a:rPr lang="sk-SK" sz="4400" dirty="0" smtClean="0"/>
              <a:t> </a:t>
            </a:r>
            <a:r>
              <a:rPr lang="en-US" sz="4400" dirty="0" err="1" smtClean="0"/>
              <a:t>viazaný</a:t>
            </a:r>
            <a:r>
              <a:rPr lang="en-US" sz="4400" dirty="0" smtClean="0"/>
              <a:t> </a:t>
            </a:r>
            <a:r>
              <a:rPr lang="en-US" sz="4400" dirty="0" err="1" smtClean="0"/>
              <a:t>na</a:t>
            </a:r>
            <a:r>
              <a:rPr lang="sk-SK" sz="4400" dirty="0" smtClean="0"/>
              <a:t> </a:t>
            </a:r>
            <a:r>
              <a:rPr lang="en-US" sz="4400" dirty="0" err="1" smtClean="0"/>
              <a:t>prvú</a:t>
            </a:r>
            <a:r>
              <a:rPr lang="en-US" sz="4400" dirty="0" smtClean="0"/>
              <a:t> </a:t>
            </a:r>
            <a:r>
              <a:rPr lang="en-US" sz="4400" dirty="0" err="1" smtClean="0"/>
              <a:t>slabiku</a:t>
            </a:r>
            <a:r>
              <a:rPr lang="en-US" sz="4400" dirty="0" smtClean="0"/>
              <a:t> </a:t>
            </a:r>
            <a:r>
              <a:rPr lang="en-US" sz="4400" dirty="0" err="1" smtClean="0"/>
              <a:t>slova</a:t>
            </a:r>
            <a:r>
              <a:rPr lang="en-US" sz="4400" dirty="0" smtClean="0"/>
              <a:t> a je</a:t>
            </a:r>
            <a:r>
              <a:rPr lang="sk-SK" sz="4400" dirty="0" smtClean="0"/>
              <a:t> s</a:t>
            </a:r>
            <a:r>
              <a:rPr lang="en-US" sz="4400" dirty="0" err="1" smtClean="0"/>
              <a:t>tály</a:t>
            </a:r>
            <a:r>
              <a:rPr lang="sk-SK" sz="4400" dirty="0" smtClean="0"/>
              <a:t>. </a:t>
            </a:r>
            <a:r>
              <a:rPr lang="sk-SK" sz="3600" i="1" dirty="0" smtClean="0"/>
              <a:t>Hry s posúvanim prízvuku, môžeme meniť význam viet: </a:t>
            </a:r>
          </a:p>
          <a:p>
            <a:pPr algn="ctr"/>
            <a:r>
              <a:rPr lang="sk-SK" sz="4400" b="1" i="1" dirty="0" smtClean="0">
                <a:solidFill>
                  <a:srgbClr val="7030A0"/>
                </a:solidFill>
              </a:rPr>
              <a:t>Prišiel </a:t>
            </a:r>
            <a:r>
              <a:rPr lang="sk-SK" sz="4400" b="1" i="1" u="sng" dirty="0" smtClean="0">
                <a:solidFill>
                  <a:srgbClr val="7030A0"/>
                </a:solidFill>
              </a:rPr>
              <a:t>pred</a:t>
            </a:r>
            <a:r>
              <a:rPr lang="sk-SK" sz="4400" b="1" i="1" dirty="0" smtClean="0">
                <a:solidFill>
                  <a:srgbClr val="7030A0"/>
                </a:solidFill>
              </a:rPr>
              <a:t> nami. </a:t>
            </a:r>
            <a:r>
              <a:rPr lang="sk-SK" sz="4400" i="1" dirty="0" smtClean="0">
                <a:solidFill>
                  <a:srgbClr val="7030A0"/>
                </a:solidFill>
              </a:rPr>
              <a:t>– </a:t>
            </a:r>
            <a:r>
              <a:rPr lang="sk-SK" sz="4400" dirty="0" smtClean="0">
                <a:solidFill>
                  <a:srgbClr val="7030A0"/>
                </a:solidFill>
              </a:rPr>
              <a:t>zdôrazňujeme  časový úsek</a:t>
            </a:r>
          </a:p>
          <a:p>
            <a:pPr algn="ctr"/>
            <a:r>
              <a:rPr lang="sk-SK" sz="4400" b="1" i="1" dirty="0" smtClean="0">
                <a:solidFill>
                  <a:srgbClr val="7030A0"/>
                </a:solidFill>
              </a:rPr>
              <a:t>Prišiel pred </a:t>
            </a:r>
            <a:r>
              <a:rPr lang="sk-SK" sz="4400" b="1" i="1" u="sng" dirty="0" smtClean="0">
                <a:solidFill>
                  <a:srgbClr val="7030A0"/>
                </a:solidFill>
              </a:rPr>
              <a:t>nami</a:t>
            </a:r>
            <a:r>
              <a:rPr lang="sk-SK" sz="4400" b="1" i="1" dirty="0" smtClean="0">
                <a:solidFill>
                  <a:srgbClr val="7030A0"/>
                </a:solidFill>
              </a:rPr>
              <a:t>. </a:t>
            </a:r>
            <a:r>
              <a:rPr lang="sk-SK" sz="4400" i="1" dirty="0" smtClean="0">
                <a:solidFill>
                  <a:srgbClr val="7030A0"/>
                </a:solidFill>
              </a:rPr>
              <a:t>– </a:t>
            </a:r>
            <a:r>
              <a:rPr lang="sk-SK" sz="4400" dirty="0" smtClean="0">
                <a:solidFill>
                  <a:srgbClr val="7030A0"/>
                </a:solidFill>
              </a:rPr>
              <a:t>zdôrazňujeme  osoby</a:t>
            </a:r>
          </a:p>
          <a:p>
            <a:pPr algn="just"/>
            <a:endParaRPr lang="sk-SK" sz="4400" i="1" dirty="0" smtClean="0"/>
          </a:p>
          <a:p>
            <a:pPr algn="just"/>
            <a:r>
              <a:rPr lang="en-US" sz="4400" b="1" dirty="0" err="1" smtClean="0">
                <a:solidFill>
                  <a:srgbClr val="FFC000"/>
                </a:solidFill>
              </a:rPr>
              <a:t>Dôraz</a:t>
            </a:r>
            <a:r>
              <a:rPr lang="sk-SK" sz="4400" b="1" dirty="0" smtClean="0">
                <a:solidFill>
                  <a:srgbClr val="FFC000"/>
                </a:solidFill>
              </a:rPr>
              <a:t> – </a:t>
            </a:r>
            <a:r>
              <a:rPr lang="en-US" sz="4400" dirty="0" err="1" smtClean="0"/>
              <a:t>Dôrazom</a:t>
            </a:r>
            <a:r>
              <a:rPr lang="en-US" sz="4400" dirty="0" smtClean="0"/>
              <a:t> </a:t>
            </a:r>
            <a:r>
              <a:rPr lang="en-US" sz="4400" dirty="0" err="1" smtClean="0"/>
              <a:t>vyzdvihujeme</a:t>
            </a:r>
            <a:r>
              <a:rPr lang="sk-SK" sz="4400" dirty="0" smtClean="0"/>
              <a:t> </a:t>
            </a:r>
            <a:r>
              <a:rPr lang="en-US" sz="4400" dirty="0" err="1" smtClean="0"/>
              <a:t>najdôležitejšie</a:t>
            </a:r>
            <a:r>
              <a:rPr lang="sk-SK" sz="4400" dirty="0" smtClean="0"/>
              <a:t> </a:t>
            </a:r>
            <a:r>
              <a:rPr lang="en-US" sz="4400" dirty="0" err="1" smtClean="0"/>
              <a:t>slovo</a:t>
            </a:r>
            <a:r>
              <a:rPr lang="en-US" sz="4400" dirty="0" smtClean="0"/>
              <a:t> </a:t>
            </a:r>
            <a:r>
              <a:rPr lang="en-US" sz="4400" dirty="0" err="1" smtClean="0"/>
              <a:t>vo</a:t>
            </a:r>
            <a:r>
              <a:rPr lang="en-US" sz="4400" dirty="0" smtClean="0"/>
              <a:t> </a:t>
            </a:r>
            <a:r>
              <a:rPr lang="en-US" sz="4400" dirty="0" err="1" smtClean="0"/>
              <a:t>vete</a:t>
            </a:r>
            <a:r>
              <a:rPr lang="en-US" sz="4400" dirty="0" smtClean="0"/>
              <a:t>.</a:t>
            </a:r>
            <a:r>
              <a:rPr lang="sk-SK" sz="4400" dirty="0" smtClean="0"/>
              <a:t> </a:t>
            </a:r>
            <a:r>
              <a:rPr lang="sk-SK" sz="3600" i="1" dirty="0" smtClean="0"/>
              <a:t>Obmieňať dôraz vo vete a sledovať zmeny:</a:t>
            </a:r>
          </a:p>
          <a:p>
            <a:pPr algn="ctr"/>
            <a:r>
              <a:rPr lang="sk-SK" sz="4400" i="1" dirty="0" smtClean="0">
                <a:solidFill>
                  <a:srgbClr val="7030A0"/>
                </a:solidFill>
              </a:rPr>
              <a:t>Mama varí dobrú </a:t>
            </a:r>
            <a:r>
              <a:rPr lang="sk-SK" sz="4400" b="1" i="1" dirty="0" smtClean="0">
                <a:solidFill>
                  <a:srgbClr val="7030A0"/>
                </a:solidFill>
              </a:rPr>
              <a:t>večeru</a:t>
            </a:r>
            <a:r>
              <a:rPr lang="sk-SK" sz="4400" i="1" dirty="0" smtClean="0">
                <a:solidFill>
                  <a:srgbClr val="7030A0"/>
                </a:solidFill>
              </a:rPr>
              <a:t>. </a:t>
            </a:r>
            <a:r>
              <a:rPr lang="sk-SK" sz="4400" dirty="0" smtClean="0">
                <a:solidFill>
                  <a:srgbClr val="7030A0"/>
                </a:solidFill>
              </a:rPr>
              <a:t>– nie obed</a:t>
            </a:r>
          </a:p>
          <a:p>
            <a:pPr algn="ctr"/>
            <a:r>
              <a:rPr lang="sk-SK" sz="4400" i="1" dirty="0" smtClean="0">
                <a:solidFill>
                  <a:srgbClr val="7030A0"/>
                </a:solidFill>
              </a:rPr>
              <a:t>Mama varí </a:t>
            </a:r>
            <a:r>
              <a:rPr lang="sk-SK" sz="4400" b="1" i="1" dirty="0" smtClean="0">
                <a:solidFill>
                  <a:srgbClr val="7030A0"/>
                </a:solidFill>
              </a:rPr>
              <a:t>dobrú</a:t>
            </a:r>
            <a:r>
              <a:rPr lang="sk-SK" sz="4400" i="1" dirty="0" smtClean="0">
                <a:solidFill>
                  <a:srgbClr val="7030A0"/>
                </a:solidFill>
              </a:rPr>
              <a:t> večeru. </a:t>
            </a:r>
            <a:r>
              <a:rPr lang="sk-SK" sz="4400" dirty="0" smtClean="0">
                <a:solidFill>
                  <a:srgbClr val="7030A0"/>
                </a:solidFill>
              </a:rPr>
              <a:t>– nie zlú</a:t>
            </a:r>
          </a:p>
          <a:p>
            <a:pPr algn="ctr"/>
            <a:r>
              <a:rPr lang="sk-SK" sz="4400" i="1" dirty="0" smtClean="0">
                <a:solidFill>
                  <a:srgbClr val="7030A0"/>
                </a:solidFill>
              </a:rPr>
              <a:t>Mama </a:t>
            </a:r>
            <a:r>
              <a:rPr lang="sk-SK" sz="4400" b="1" i="1" dirty="0" smtClean="0">
                <a:solidFill>
                  <a:srgbClr val="7030A0"/>
                </a:solidFill>
              </a:rPr>
              <a:t>varí</a:t>
            </a:r>
            <a:r>
              <a:rPr lang="sk-SK" sz="4400" i="1" dirty="0" smtClean="0">
                <a:solidFill>
                  <a:srgbClr val="7030A0"/>
                </a:solidFill>
              </a:rPr>
              <a:t> dobrú večeru. </a:t>
            </a:r>
            <a:r>
              <a:rPr lang="sk-SK" sz="4400" dirty="0" smtClean="0">
                <a:solidFill>
                  <a:srgbClr val="7030A0"/>
                </a:solidFill>
              </a:rPr>
              <a:t>– nerobí niečo iné</a:t>
            </a:r>
          </a:p>
          <a:p>
            <a:pPr algn="ctr"/>
            <a:r>
              <a:rPr lang="sk-SK" sz="4400" b="1" i="1" dirty="0" smtClean="0">
                <a:solidFill>
                  <a:srgbClr val="7030A0"/>
                </a:solidFill>
              </a:rPr>
              <a:t>Mama</a:t>
            </a:r>
            <a:r>
              <a:rPr lang="sk-SK" sz="4400" i="1" dirty="0" smtClean="0">
                <a:solidFill>
                  <a:srgbClr val="7030A0"/>
                </a:solidFill>
              </a:rPr>
              <a:t> varí dobrú večeru. </a:t>
            </a:r>
            <a:r>
              <a:rPr lang="sk-SK" sz="4400" dirty="0" smtClean="0">
                <a:solidFill>
                  <a:srgbClr val="7030A0"/>
                </a:solidFill>
              </a:rPr>
              <a:t>– nie otec</a:t>
            </a:r>
          </a:p>
          <a:p>
            <a:pPr algn="ctr"/>
            <a:endParaRPr lang="sk-SK" sz="3600" i="1" dirty="0" smtClean="0"/>
          </a:p>
          <a:p>
            <a:pPr algn="just"/>
            <a:r>
              <a:rPr lang="sk-SK" sz="4400" b="1" i="1" dirty="0" smtClean="0">
                <a:solidFill>
                  <a:srgbClr val="00B050"/>
                </a:solidFill>
              </a:rPr>
              <a:t>Nesprávne je dôraz umiestňovať na konci vety!</a:t>
            </a:r>
          </a:p>
          <a:p>
            <a:pPr algn="just"/>
            <a:r>
              <a:rPr lang="sk-SK" sz="4400" b="1" i="1" dirty="0" smtClean="0">
                <a:solidFill>
                  <a:srgbClr val="00B050"/>
                </a:solidFill>
              </a:rPr>
              <a:t>Neuplatňovať viacero dôrazov v ramci jednej vety.</a:t>
            </a:r>
          </a:p>
          <a:p>
            <a:pPr algn="just"/>
            <a:r>
              <a:rPr lang="sk-SK" sz="4400" b="1" i="1" dirty="0" smtClean="0">
                <a:solidFill>
                  <a:srgbClr val="00B050"/>
                </a:solidFill>
              </a:rPr>
              <a:t>Musí  byť funkčný!</a:t>
            </a:r>
          </a:p>
          <a:p>
            <a:pPr algn="just"/>
            <a:endParaRPr lang="sk-SK" sz="4400" i="1" dirty="0" smtClean="0"/>
          </a:p>
          <a:p>
            <a:pPr algn="just"/>
            <a:endParaRPr lang="en-US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2976" y="1857364"/>
            <a:ext cx="721523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C000"/>
                </a:solidFill>
              </a:rPr>
              <a:t>Emfáza</a:t>
            </a:r>
            <a:r>
              <a:rPr lang="sk-SK" sz="2400" b="1" dirty="0" smtClean="0"/>
              <a:t> – </a:t>
            </a:r>
            <a:r>
              <a:rPr lang="en-US" sz="2400" dirty="0" err="1" smtClean="0"/>
              <a:t>citov</a:t>
            </a:r>
            <a:r>
              <a:rPr lang="sk-SK" sz="2400" dirty="0" smtClean="0"/>
              <a:t>o podfarbený </a:t>
            </a:r>
            <a:r>
              <a:rPr lang="en-US" sz="2400" dirty="0" err="1" smtClean="0"/>
              <a:t>dôraz</a:t>
            </a:r>
            <a:r>
              <a:rPr lang="en-US" sz="2400" dirty="0" smtClean="0"/>
              <a:t>, </a:t>
            </a:r>
            <a:r>
              <a:rPr lang="sk-SK" sz="2400" dirty="0" smtClean="0"/>
              <a:t>je výrazne </a:t>
            </a:r>
            <a:r>
              <a:rPr lang="en-US" sz="2400" dirty="0" err="1" smtClean="0"/>
              <a:t>expresívnou</a:t>
            </a:r>
            <a:r>
              <a:rPr lang="sk-SK" sz="2400" dirty="0" smtClean="0"/>
              <a:t> zložkou prejavu,  je oveľa nápadnejšia než dôraz.</a:t>
            </a:r>
          </a:p>
          <a:p>
            <a:pPr algn="just"/>
            <a:endParaRPr lang="sk-SK" sz="2400" dirty="0" smtClean="0"/>
          </a:p>
          <a:p>
            <a:pPr algn="just"/>
            <a:endParaRPr lang="sk-SK" sz="2400" dirty="0" smtClean="0"/>
          </a:p>
          <a:p>
            <a:pPr algn="just"/>
            <a:r>
              <a:rPr lang="sk-SK" sz="2800" b="1" dirty="0" smtClean="0">
                <a:solidFill>
                  <a:srgbClr val="7030A0"/>
                </a:solidFill>
              </a:rPr>
              <a:t>...to je náááádhe-ra!</a:t>
            </a:r>
          </a:p>
          <a:p>
            <a:pPr algn="just"/>
            <a:r>
              <a:rPr lang="sk-SK" sz="2800" b="1" dirty="0" smtClean="0">
                <a:solidFill>
                  <a:srgbClr val="7030A0"/>
                </a:solidFill>
              </a:rPr>
              <a:t>...výýý-bor-ne!</a:t>
            </a:r>
          </a:p>
          <a:p>
            <a:pPr algn="just"/>
            <a:endParaRPr lang="sk-SK" sz="2400" dirty="0" smtClean="0"/>
          </a:p>
          <a:p>
            <a:pPr algn="just"/>
            <a:endParaRPr lang="sk-SK" sz="2400" dirty="0" smtClean="0"/>
          </a:p>
          <a:p>
            <a:pPr algn="just"/>
            <a:r>
              <a:rPr lang="sk-SK" sz="3200" i="1" dirty="0" smtClean="0">
                <a:solidFill>
                  <a:srgbClr val="00B050"/>
                </a:solidFill>
              </a:rPr>
              <a:t>Často prichádza až k deformácii slova.</a:t>
            </a:r>
            <a:endParaRPr lang="sk-SK" sz="2400" i="1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00100" y="21429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sz="4800" dirty="0" err="1" smtClean="0">
                <a:solidFill>
                  <a:srgbClr val="C00000"/>
                </a:solidFill>
              </a:rPr>
              <a:t>Hlasová</a:t>
            </a:r>
            <a:r>
              <a:rPr lang="en-US" sz="4800" dirty="0" smtClean="0">
                <a:solidFill>
                  <a:srgbClr val="C00000"/>
                </a:solidFill>
              </a:rPr>
              <a:t> </a:t>
            </a:r>
            <a:r>
              <a:rPr lang="en-US" sz="4800" dirty="0" err="1" smtClean="0">
                <a:solidFill>
                  <a:srgbClr val="C00000"/>
                </a:solidFill>
              </a:rPr>
              <a:t>intenzita</a:t>
            </a:r>
            <a:r>
              <a:rPr lang="sk-SK" sz="4800" dirty="0" smtClean="0">
                <a:solidFill>
                  <a:srgbClr val="C00000"/>
                </a:solidFill>
              </a:rPr>
              <a:t> a </a:t>
            </a:r>
            <a:br>
              <a:rPr lang="sk-SK" sz="4800" dirty="0" smtClean="0">
                <a:solidFill>
                  <a:srgbClr val="C00000"/>
                </a:solidFill>
              </a:rPr>
            </a:br>
            <a:r>
              <a:rPr lang="en-US" sz="4800" dirty="0" smtClean="0">
                <a:solidFill>
                  <a:srgbClr val="C00000"/>
                </a:solidFill>
              </a:rPr>
              <a:t> </a:t>
            </a:r>
            <a:r>
              <a:rPr lang="en-US" sz="4800" dirty="0" err="1" smtClean="0">
                <a:solidFill>
                  <a:srgbClr val="C00000"/>
                </a:solidFill>
              </a:rPr>
              <a:t>dynamika</a:t>
            </a:r>
            <a:r>
              <a:rPr lang="en-US" sz="4800" dirty="0" smtClean="0">
                <a:solidFill>
                  <a:srgbClr val="C00000"/>
                </a:solidFill>
              </a:rPr>
              <a:t> </a:t>
            </a:r>
            <a:r>
              <a:rPr lang="en-US" sz="4800" dirty="0" err="1" smtClean="0">
                <a:solidFill>
                  <a:srgbClr val="C00000"/>
                </a:solidFill>
              </a:rPr>
              <a:t>prejavu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71538" y="2714620"/>
            <a:ext cx="7854696" cy="334373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800" b="1" dirty="0" err="1" smtClean="0"/>
              <a:t>Hlasová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intenzita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dynamika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prejavu</a:t>
            </a:r>
            <a:r>
              <a:rPr lang="en-US" sz="2800" b="1" dirty="0" smtClean="0"/>
              <a:t> je </a:t>
            </a:r>
            <a:r>
              <a:rPr lang="en-US" sz="2800" b="1" dirty="0" err="1" smtClean="0"/>
              <a:t>sila</a:t>
            </a:r>
            <a:r>
              <a:rPr lang="en-US" sz="2800" b="1" dirty="0" smtClean="0"/>
              <a:t>, s </a:t>
            </a:r>
            <a:r>
              <a:rPr lang="en-US" sz="2800" b="1" dirty="0" err="1" smtClean="0"/>
              <a:t>akou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prejav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prednáša</a:t>
            </a:r>
            <a:r>
              <a:rPr lang="en-US" sz="2800" b="1" dirty="0" smtClean="0"/>
              <a:t>. </a:t>
            </a:r>
          </a:p>
          <a:p>
            <a:pPr algn="just"/>
            <a:endParaRPr lang="sk-SK" sz="2800" b="1" dirty="0" smtClean="0"/>
          </a:p>
          <a:p>
            <a:pPr algn="just"/>
            <a:r>
              <a:rPr lang="en-US" sz="2800" b="1" dirty="0" err="1" smtClean="0"/>
              <a:t>Silu</a:t>
            </a:r>
            <a:r>
              <a:rPr lang="sk-SK" sz="2800" b="1" dirty="0" smtClean="0"/>
              <a:t> </a:t>
            </a:r>
            <a:r>
              <a:rPr lang="en-US" sz="2800" dirty="0" err="1" smtClean="0"/>
              <a:t>hlasu</a:t>
            </a:r>
            <a:r>
              <a:rPr lang="en-US" sz="2800" dirty="0" smtClean="0"/>
              <a:t> </a:t>
            </a:r>
            <a:r>
              <a:rPr lang="en-US" sz="2800" dirty="0" err="1" smtClean="0"/>
              <a:t>prispôsobujeme</a:t>
            </a:r>
            <a:r>
              <a:rPr lang="en-US" sz="2800" dirty="0" smtClean="0"/>
              <a:t> </a:t>
            </a:r>
            <a:r>
              <a:rPr lang="en-US" sz="2800" dirty="0" err="1" smtClean="0"/>
              <a:t>jednak</a:t>
            </a:r>
            <a:r>
              <a:rPr lang="en-US" sz="2800" dirty="0" smtClean="0"/>
              <a:t> </a:t>
            </a:r>
            <a:r>
              <a:rPr lang="en-US" sz="28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vonkajším</a:t>
            </a:r>
            <a:r>
              <a:rPr lang="en-US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podmienkam</a:t>
            </a:r>
            <a:r>
              <a:rPr lang="en-US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</a:t>
            </a:r>
            <a:r>
              <a:rPr lang="sk-SK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jednak</a:t>
            </a:r>
            <a:r>
              <a:rPr lang="en-US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obsahu</a:t>
            </a:r>
            <a:r>
              <a:rPr lang="en-US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a </a:t>
            </a:r>
            <a:r>
              <a:rPr lang="en-US" sz="28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cieľu</a:t>
            </a:r>
            <a:r>
              <a:rPr lang="en-US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prejavu</a:t>
            </a:r>
            <a:r>
              <a:rPr lang="en-US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</a:t>
            </a:r>
            <a:endParaRPr lang="sk-SK" sz="2800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err="1" smtClean="0"/>
              <a:t>Výpoveď</a:t>
            </a:r>
            <a:r>
              <a:rPr lang="en-US" sz="2800" dirty="0" smtClean="0"/>
              <a:t> </a:t>
            </a:r>
            <a:r>
              <a:rPr lang="en-US" sz="2800" dirty="0" err="1" smtClean="0"/>
              <a:t>možno</a:t>
            </a:r>
            <a:r>
              <a:rPr lang="en-US" sz="2800" dirty="0" smtClean="0"/>
              <a:t> </a:t>
            </a:r>
            <a:r>
              <a:rPr lang="en-US" sz="2800" dirty="0" err="1" smtClean="0"/>
              <a:t>dynamicky</a:t>
            </a:r>
            <a:r>
              <a:rPr lang="en-US" sz="2800" dirty="0" smtClean="0"/>
              <a:t> </a:t>
            </a:r>
            <a:r>
              <a:rPr lang="en-US" sz="2800" dirty="0" err="1" smtClean="0"/>
              <a:t>modelovať</a:t>
            </a:r>
            <a:r>
              <a:rPr lang="en-US" sz="2800" dirty="0" smtClean="0"/>
              <a:t> </a:t>
            </a:r>
            <a:r>
              <a:rPr lang="en-US" sz="2800" dirty="0" err="1" smtClean="0"/>
              <a:t>podľa</a:t>
            </a:r>
            <a:r>
              <a:rPr lang="en-US" sz="2800" dirty="0" smtClean="0"/>
              <a:t> </a:t>
            </a:r>
            <a:r>
              <a:rPr lang="en-US" sz="2800" b="1" dirty="0" err="1" smtClean="0"/>
              <a:t>kontextu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obsahu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citového</a:t>
            </a:r>
            <a:r>
              <a:rPr lang="sk-SK" sz="2800" b="1" dirty="0" smtClean="0"/>
              <a:t> </a:t>
            </a:r>
            <a:r>
              <a:rPr lang="en-US" sz="2800" b="1" dirty="0" err="1" smtClean="0"/>
              <a:t>rozpoloženia</a:t>
            </a:r>
            <a:r>
              <a:rPr lang="en-US" sz="2800" b="1" dirty="0" smtClean="0"/>
              <a:t> a </a:t>
            </a:r>
            <a:r>
              <a:rPr lang="en-US" sz="2800" b="1" dirty="0" err="1" smtClean="0"/>
              <a:t>zámeru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k-SK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Cvičenie na intenzitu:</a:t>
            </a:r>
          </a:p>
          <a:p>
            <a:pPr>
              <a:buNone/>
            </a:pPr>
            <a:r>
              <a:rPr lang="sk-SK" dirty="0" smtClean="0"/>
              <a:t>   Zoradiť sa do kruhu, potom postupne každý vysloví zvuk s rôznou intenzitou od najtichšieho po najhlasnejší a naopak.</a:t>
            </a:r>
          </a:p>
          <a:p>
            <a:pPr>
              <a:buNone/>
            </a:pPr>
            <a:r>
              <a:rPr lang="sk-SK" i="1" dirty="0" smtClean="0"/>
              <a:t>  “spôsob mexickej vlny“</a:t>
            </a:r>
          </a:p>
          <a:p>
            <a:pPr>
              <a:buNone/>
            </a:pPr>
            <a:r>
              <a:rPr lang="sk-SK" i="1" dirty="0" smtClean="0">
                <a:solidFill>
                  <a:srgbClr val="00B050"/>
                </a:solidFill>
              </a:rPr>
              <a:t>Obmena:</a:t>
            </a:r>
          </a:p>
          <a:p>
            <a:pPr>
              <a:buNone/>
            </a:pPr>
            <a:r>
              <a:rPr lang="sk-SK" dirty="0" smtClean="0"/>
              <a:t>* v kruhu samohláska A</a:t>
            </a:r>
          </a:p>
          <a:p>
            <a:pPr>
              <a:buNone/>
            </a:pPr>
            <a:r>
              <a:rPr lang="sk-SK" dirty="0" smtClean="0"/>
              <a:t>* štart a pristávanie lietadla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1472" y="-214338"/>
            <a:ext cx="7851648" cy="1828800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C00000"/>
                </a:solidFill>
              </a:rPr>
              <a:t>Tónová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modulácia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71538" y="1142984"/>
            <a:ext cx="7854696" cy="57150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Melódia</a:t>
            </a:r>
            <a:r>
              <a:rPr lang="sk-SK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pl-PL" sz="28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„</a:t>
            </a:r>
            <a:r>
              <a:rPr lang="pl-PL" sz="28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Bodoni MT" pitchFamily="18" charset="0"/>
              </a:rPr>
              <a:t>Melódia </a:t>
            </a:r>
            <a:r>
              <a:rPr lang="pl-PL" sz="28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Bodoni MT" pitchFamily="18" charset="0"/>
              </a:rPr>
              <a:t>je vlastne dušou prednesu“</a:t>
            </a:r>
            <a:endParaRPr lang="en-US" b="1" i="1" dirty="0" smtClean="0">
              <a:solidFill>
                <a:schemeClr val="accent5">
                  <a:lumMod val="60000"/>
                  <a:lumOff val="40000"/>
                </a:schemeClr>
              </a:solidFill>
              <a:latin typeface="Bodoni MT" pitchFamily="18" charset="0"/>
            </a:endParaRPr>
          </a:p>
          <a:p>
            <a:pPr algn="ctr"/>
            <a:r>
              <a:rPr lang="pl-PL" b="1" i="1" dirty="0" smtClean="0">
                <a:solidFill>
                  <a:srgbClr val="00B050"/>
                </a:solidFill>
              </a:rPr>
              <a:t>Interpunkčné znamienka pre recitátora sú nepodstatné, ide o precítenie textu.</a:t>
            </a:r>
          </a:p>
          <a:p>
            <a:endParaRPr lang="pl-PL" i="1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V </a:t>
            </a:r>
            <a:r>
              <a:rPr lang="en-US" dirty="0" err="1" smtClean="0"/>
              <a:t>spisovnej</a:t>
            </a:r>
            <a:r>
              <a:rPr lang="en-US" dirty="0" smtClean="0"/>
              <a:t> </a:t>
            </a:r>
            <a:r>
              <a:rPr lang="en-US" dirty="0" err="1" smtClean="0"/>
              <a:t>slovenčine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rozlišujú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tri </a:t>
            </a:r>
            <a:r>
              <a:rPr lang="en-US" dirty="0" err="1" smtClean="0">
                <a:solidFill>
                  <a:srgbClr val="7030A0"/>
                </a:solidFill>
              </a:rPr>
              <a:t>základné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typy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melódie</a:t>
            </a:r>
            <a:r>
              <a:rPr lang="en-US" dirty="0" smtClean="0">
                <a:solidFill>
                  <a:srgbClr val="7030A0"/>
                </a:solidFill>
              </a:rPr>
              <a:t>:</a:t>
            </a:r>
          </a:p>
          <a:p>
            <a:r>
              <a:rPr lang="sk-SK" b="1" dirty="0" smtClean="0">
                <a:solidFill>
                  <a:schemeClr val="tx1"/>
                </a:solidFill>
              </a:rPr>
              <a:t>-</a:t>
            </a:r>
            <a:r>
              <a:rPr lang="sk-SK" b="1" dirty="0" smtClean="0">
                <a:solidFill>
                  <a:srgbClr val="00B050"/>
                </a:solidFill>
              </a:rPr>
              <a:t> klesavá: </a:t>
            </a:r>
            <a:r>
              <a:rPr lang="sk-SK" dirty="0" smtClean="0"/>
              <a:t>v oznamovacej, rozkazovacej, želacej vete, opytovacej  doplňovacej vete: </a:t>
            </a:r>
            <a:r>
              <a:rPr lang="sk-SK" i="1" dirty="0" smtClean="0">
                <a:solidFill>
                  <a:srgbClr val="7030A0"/>
                </a:solidFill>
              </a:rPr>
              <a:t>Kedy sa to stalo?</a:t>
            </a:r>
            <a:endParaRPr lang="en-US" i="1" dirty="0" smtClean="0">
              <a:solidFill>
                <a:srgbClr val="7030A0"/>
              </a:solidFill>
            </a:endParaRPr>
          </a:p>
          <a:p>
            <a:r>
              <a:rPr lang="sk-SK" b="1" dirty="0" smtClean="0">
                <a:solidFill>
                  <a:schemeClr val="tx1"/>
                </a:solidFill>
              </a:rPr>
              <a:t>- </a:t>
            </a:r>
            <a:r>
              <a:rPr lang="sk-SK" b="1" dirty="0" smtClean="0">
                <a:solidFill>
                  <a:srgbClr val="00B050"/>
                </a:solidFill>
              </a:rPr>
              <a:t>stúpavá</a:t>
            </a:r>
            <a:r>
              <a:rPr lang="sk-SK" dirty="0" smtClean="0">
                <a:solidFill>
                  <a:srgbClr val="00B050"/>
                </a:solidFill>
              </a:rPr>
              <a:t>: </a:t>
            </a:r>
            <a:r>
              <a:rPr lang="sk-SK" dirty="0" smtClean="0"/>
              <a:t>v opytovacej zisťovacej vete: </a:t>
            </a:r>
            <a:r>
              <a:rPr lang="sk-SK" i="1" dirty="0" smtClean="0">
                <a:solidFill>
                  <a:srgbClr val="7030A0"/>
                </a:solidFill>
              </a:rPr>
              <a:t>Prišiel otec?</a:t>
            </a:r>
            <a:endParaRPr lang="en-US" i="1" dirty="0" smtClean="0">
              <a:solidFill>
                <a:srgbClr val="7030A0"/>
              </a:solidFill>
            </a:endParaRPr>
          </a:p>
          <a:p>
            <a:r>
              <a:rPr lang="sk-SK" b="1" dirty="0" smtClean="0">
                <a:solidFill>
                  <a:schemeClr val="tx1"/>
                </a:solidFill>
              </a:rPr>
              <a:t>-</a:t>
            </a:r>
            <a:r>
              <a:rPr lang="sk-SK" b="1" dirty="0" smtClean="0">
                <a:solidFill>
                  <a:srgbClr val="00B050"/>
                </a:solidFill>
              </a:rPr>
              <a:t> stúpavo-klesavá</a:t>
            </a:r>
            <a:r>
              <a:rPr lang="sk-SK" dirty="0" smtClean="0"/>
              <a:t>: nastáva v súvetí alebo vo vete s viacerými vetnými úsekmi:</a:t>
            </a:r>
            <a:r>
              <a:rPr lang="pl-PL" dirty="0" smtClean="0"/>
              <a:t> </a:t>
            </a:r>
            <a:r>
              <a:rPr lang="pl-PL" i="1" dirty="0" smtClean="0">
                <a:solidFill>
                  <a:srgbClr val="7030A0"/>
                </a:solidFill>
              </a:rPr>
              <a:t>Povedz mi jasne, | či prídeš. ║</a:t>
            </a:r>
          </a:p>
          <a:p>
            <a:pPr algn="just"/>
            <a:endParaRPr lang="pl-PL" i="1" dirty="0" smtClean="0">
              <a:solidFill>
                <a:srgbClr val="7030A0"/>
              </a:solidFill>
            </a:endParaRPr>
          </a:p>
          <a:p>
            <a:pPr algn="just"/>
            <a:r>
              <a:rPr lang="pl-PL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Naznačovanie pokračovania – vyjadríme miernym zdvihnutím hlasu, za ktorým nasleduje pauza.</a:t>
            </a:r>
            <a:endParaRPr lang="en-US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785794"/>
            <a:ext cx="7498080" cy="5462606"/>
          </a:xfrm>
        </p:spPr>
        <p:txBody>
          <a:bodyPr>
            <a:normAutofit fontScale="92500" lnSpcReduction="10000"/>
          </a:bodyPr>
          <a:lstStyle/>
          <a:p>
            <a:r>
              <a:rPr lang="sk-SK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Cviečenia na výraz „tapatepe“</a:t>
            </a:r>
          </a:p>
          <a:p>
            <a:pPr>
              <a:buNone/>
            </a:pPr>
            <a:r>
              <a:rPr lang="sk-SK" dirty="0" smtClean="0"/>
              <a:t> vždy s iným výrazom, vedieť precítiť 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>
                <a:solidFill>
                  <a:srgbClr val="00B050"/>
                </a:solidFill>
              </a:rPr>
              <a:t>VYJADRI: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1"/>
                </a:solidFill>
              </a:rPr>
              <a:t>*radosť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1"/>
                </a:solidFill>
              </a:rPr>
              <a:t>         *obdiv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1"/>
                </a:solidFill>
              </a:rPr>
              <a:t>               *smútok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1"/>
                </a:solidFill>
              </a:rPr>
              <a:t>                    *klebetenie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1"/>
                </a:solidFill>
              </a:rPr>
              <a:t>                           *dôležitosť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1"/>
                </a:solidFill>
              </a:rPr>
              <a:t>                                    *namyslenosť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1"/>
                </a:solidFill>
              </a:rPr>
              <a:t>                                                  *hnev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sz="4800" dirty="0" err="1" smtClean="0">
                <a:solidFill>
                  <a:srgbClr val="C00000"/>
                </a:solidFill>
              </a:rPr>
              <a:t>Optické</a:t>
            </a:r>
            <a:r>
              <a:rPr lang="en-US" sz="4800" dirty="0" smtClean="0">
                <a:solidFill>
                  <a:srgbClr val="C00000"/>
                </a:solidFill>
              </a:rPr>
              <a:t> </a:t>
            </a:r>
            <a:r>
              <a:rPr lang="en-US" sz="4800" dirty="0" err="1" smtClean="0">
                <a:solidFill>
                  <a:srgbClr val="C00000"/>
                </a:solidFill>
              </a:rPr>
              <a:t>výrazové</a:t>
            </a:r>
            <a:r>
              <a:rPr lang="en-US" sz="4800" dirty="0" smtClean="0">
                <a:solidFill>
                  <a:srgbClr val="C00000"/>
                </a:solidFill>
              </a:rPr>
              <a:t> </a:t>
            </a:r>
            <a:r>
              <a:rPr lang="en-US" sz="4800" dirty="0" err="1" smtClean="0">
                <a:solidFill>
                  <a:srgbClr val="C00000"/>
                </a:solidFill>
              </a:rPr>
              <a:t>prostriedky</a:t>
            </a:r>
            <a:r>
              <a:rPr lang="sk-SK" sz="4800" dirty="0" smtClean="0">
                <a:solidFill>
                  <a:srgbClr val="C00000"/>
                </a:solidFill>
              </a:rPr>
              <a:t>: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9304" y="2500306"/>
            <a:ext cx="7640414" cy="3629464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sk-SK" sz="3200" b="1" dirty="0" smtClean="0">
                <a:solidFill>
                  <a:schemeClr val="accent1"/>
                </a:solidFill>
              </a:rPr>
              <a:t>o</a:t>
            </a:r>
            <a:r>
              <a:rPr lang="en-US" sz="3200" b="1" dirty="0" err="1" smtClean="0">
                <a:solidFill>
                  <a:schemeClr val="accent1"/>
                </a:solidFill>
              </a:rPr>
              <a:t>blečenie</a:t>
            </a:r>
            <a:r>
              <a:rPr lang="en-US" sz="3200" b="1" dirty="0" smtClean="0">
                <a:solidFill>
                  <a:schemeClr val="accent1"/>
                </a:solidFill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</a:rPr>
              <a:t>recitátora</a:t>
            </a:r>
            <a:r>
              <a:rPr lang="en-US" sz="3200" b="1" dirty="0" smtClean="0">
                <a:solidFill>
                  <a:schemeClr val="accent1"/>
                </a:solidFill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</a:rPr>
              <a:t>má</a:t>
            </a:r>
            <a:r>
              <a:rPr lang="en-US" sz="3200" b="1" dirty="0" smtClean="0">
                <a:solidFill>
                  <a:schemeClr val="accent1"/>
                </a:solidFill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</a:rPr>
              <a:t>odrážať</a:t>
            </a:r>
            <a:r>
              <a:rPr lang="en-US" sz="3200" b="1" dirty="0" smtClean="0">
                <a:solidFill>
                  <a:schemeClr val="accent1"/>
                </a:solidFill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</a:rPr>
              <a:t>samotnú</a:t>
            </a:r>
            <a:r>
              <a:rPr lang="en-US" sz="3200" b="1" dirty="0" smtClean="0">
                <a:solidFill>
                  <a:schemeClr val="accent1"/>
                </a:solidFill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</a:rPr>
              <a:t>osobnosť</a:t>
            </a:r>
            <a:r>
              <a:rPr lang="sk-SK" sz="3200" b="1" dirty="0" smtClean="0">
                <a:solidFill>
                  <a:schemeClr val="accent1"/>
                </a:solidFill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</a:rPr>
              <a:t>recitátora</a:t>
            </a:r>
            <a:r>
              <a:rPr lang="sk-SK" sz="3200" b="1" dirty="0" smtClean="0">
                <a:solidFill>
                  <a:schemeClr val="accent1"/>
                </a:solidFill>
              </a:rPr>
              <a:t> </a:t>
            </a:r>
            <a:r>
              <a:rPr lang="sk-SK" sz="2400" b="1" i="1" dirty="0" smtClean="0">
                <a:solidFill>
                  <a:schemeClr val="accent1"/>
                </a:solidFill>
              </a:rPr>
              <a:t>(maska a </a:t>
            </a:r>
            <a:r>
              <a:rPr lang="sk-SK" sz="2400" b="1" i="1" dirty="0" smtClean="0">
                <a:solidFill>
                  <a:schemeClr val="accent1"/>
                </a:solidFill>
              </a:rPr>
              <a:t>kostým </a:t>
            </a:r>
            <a:r>
              <a:rPr lang="sk-SK" sz="2400" b="1" i="1" dirty="0" smtClean="0">
                <a:solidFill>
                  <a:schemeClr val="accent1"/>
                </a:solidFill>
              </a:rPr>
              <a:t>v príležitostných programoch),</a:t>
            </a:r>
            <a:endParaRPr lang="sk-SK" sz="3200" b="1" i="1" dirty="0" smtClean="0">
              <a:solidFill>
                <a:schemeClr val="accent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sz="3200" b="1" dirty="0" err="1" smtClean="0">
                <a:solidFill>
                  <a:schemeClr val="accent1"/>
                </a:solidFill>
              </a:rPr>
              <a:t>mimika</a:t>
            </a:r>
            <a:r>
              <a:rPr lang="sk-SK" sz="3200" b="1" dirty="0" smtClean="0">
                <a:solidFill>
                  <a:schemeClr val="accent1"/>
                </a:solidFill>
              </a:rPr>
              <a:t>,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3200" b="1" dirty="0" err="1" smtClean="0">
                <a:solidFill>
                  <a:schemeClr val="accent1"/>
                </a:solidFill>
              </a:rPr>
              <a:t>gesto</a:t>
            </a:r>
            <a:r>
              <a:rPr lang="en-US" sz="3200" b="1" dirty="0" smtClean="0">
                <a:solidFill>
                  <a:schemeClr val="accent1"/>
                </a:solidFill>
              </a:rPr>
              <a:t>,</a:t>
            </a:r>
            <a:endParaRPr lang="sk-SK" sz="3200" b="1" dirty="0" smtClean="0">
              <a:solidFill>
                <a:schemeClr val="accent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sz="3200" b="1" dirty="0" err="1" smtClean="0">
                <a:solidFill>
                  <a:schemeClr val="accent1"/>
                </a:solidFill>
              </a:rPr>
              <a:t>pohyb</a:t>
            </a:r>
            <a:r>
              <a:rPr lang="sk-SK" sz="3200" b="1" dirty="0" smtClean="0">
                <a:solidFill>
                  <a:schemeClr val="accent1"/>
                </a:solidFill>
              </a:rPr>
              <a:t>.</a:t>
            </a:r>
            <a:endParaRPr lang="en-US" sz="3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00100" y="500042"/>
            <a:ext cx="7715304" cy="1785950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sz="4000" b="1" dirty="0" smtClean="0">
                <a:solidFill>
                  <a:schemeClr val="accent4"/>
                </a:solidFill>
              </a:rPr>
              <a:t>Mimika a gestikulácia </a:t>
            </a:r>
          </a:p>
          <a:p>
            <a:pPr algn="ctr"/>
            <a:r>
              <a:rPr lang="cs-CZ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nenápadná, len tam, kde to žiak vyslovene cíti</a:t>
            </a:r>
            <a:endParaRPr lang="en-US" sz="3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1538" y="2428868"/>
            <a:ext cx="785818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300" b="1" dirty="0" smtClean="0">
                <a:solidFill>
                  <a:srgbClr val="FFC000"/>
                </a:solidFill>
              </a:rPr>
              <a:t>C</a:t>
            </a:r>
            <a:r>
              <a:rPr lang="en-US" sz="2300" b="1" dirty="0" err="1" smtClean="0">
                <a:solidFill>
                  <a:srgbClr val="FFC000"/>
                </a:solidFill>
              </a:rPr>
              <a:t>entrálnu</a:t>
            </a:r>
            <a:r>
              <a:rPr lang="en-US" sz="2300" b="1" dirty="0" smtClean="0">
                <a:solidFill>
                  <a:srgbClr val="FFC000"/>
                </a:solidFill>
              </a:rPr>
              <a:t> </a:t>
            </a:r>
            <a:r>
              <a:rPr lang="en-US" sz="2300" b="1" dirty="0" err="1" smtClean="0">
                <a:solidFill>
                  <a:srgbClr val="FFC000"/>
                </a:solidFill>
              </a:rPr>
              <a:t>úlohu</a:t>
            </a:r>
            <a:r>
              <a:rPr lang="sk-SK" sz="2300" b="1" dirty="0" smtClean="0">
                <a:solidFill>
                  <a:srgbClr val="FFC000"/>
                </a:solidFill>
              </a:rPr>
              <a:t> </a:t>
            </a:r>
            <a:r>
              <a:rPr lang="en-US" sz="2300" b="1" dirty="0" smtClean="0">
                <a:solidFill>
                  <a:srgbClr val="FFC000"/>
                </a:solidFill>
              </a:rPr>
              <a:t>v </a:t>
            </a:r>
            <a:r>
              <a:rPr lang="en-US" sz="2300" b="1" dirty="0" err="1" smtClean="0">
                <a:solidFill>
                  <a:srgbClr val="FFC000"/>
                </a:solidFill>
              </a:rPr>
              <a:t>mimike</a:t>
            </a:r>
            <a:r>
              <a:rPr lang="en-US" sz="2300" b="1" dirty="0" smtClean="0">
                <a:solidFill>
                  <a:srgbClr val="FFC000"/>
                </a:solidFill>
              </a:rPr>
              <a:t> </a:t>
            </a:r>
            <a:r>
              <a:rPr lang="en-US" sz="2300" b="1" dirty="0" err="1" smtClean="0">
                <a:solidFill>
                  <a:srgbClr val="FFC000"/>
                </a:solidFill>
              </a:rPr>
              <a:t>hrajú</a:t>
            </a:r>
            <a:r>
              <a:rPr lang="en-US" sz="2300" b="1" dirty="0" smtClean="0">
                <a:solidFill>
                  <a:srgbClr val="FFC000"/>
                </a:solidFill>
              </a:rPr>
              <a:t> </a:t>
            </a:r>
            <a:r>
              <a:rPr lang="en-US" sz="2300" b="1" dirty="0" err="1" smtClean="0">
                <a:solidFill>
                  <a:srgbClr val="FFC000"/>
                </a:solidFill>
              </a:rPr>
              <a:t>oči</a:t>
            </a:r>
            <a:r>
              <a:rPr lang="en-US" sz="2300" b="1" dirty="0" smtClean="0">
                <a:solidFill>
                  <a:srgbClr val="FFC000"/>
                </a:solidFill>
              </a:rPr>
              <a:t>.</a:t>
            </a:r>
            <a:r>
              <a:rPr lang="sk-SK" sz="2300" b="1" dirty="0" smtClean="0">
                <a:solidFill>
                  <a:srgbClr val="FFC000"/>
                </a:solidFill>
              </a:rPr>
              <a:t> </a:t>
            </a:r>
            <a:r>
              <a:rPr lang="en-US" sz="2300" dirty="0" err="1" smtClean="0"/>
              <a:t>Všetky</a:t>
            </a:r>
            <a:r>
              <a:rPr lang="en-US" sz="2300" dirty="0" smtClean="0"/>
              <a:t> </a:t>
            </a:r>
            <a:r>
              <a:rPr lang="en-US" sz="2300" dirty="0" err="1" smtClean="0"/>
              <a:t>emócie</a:t>
            </a:r>
            <a:r>
              <a:rPr lang="en-US" sz="2300" dirty="0" smtClean="0"/>
              <a:t>, </a:t>
            </a:r>
            <a:r>
              <a:rPr lang="en-US" sz="2300" dirty="0" err="1" smtClean="0"/>
              <a:t>všetky</a:t>
            </a:r>
            <a:r>
              <a:rPr lang="sk-SK" sz="2300" dirty="0" smtClean="0"/>
              <a:t> </a:t>
            </a:r>
            <a:r>
              <a:rPr lang="en-US" sz="2300" dirty="0" err="1" smtClean="0"/>
              <a:t>pohnutia</a:t>
            </a:r>
            <a:r>
              <a:rPr lang="en-US" sz="2300" dirty="0" smtClean="0"/>
              <a:t> </a:t>
            </a:r>
            <a:r>
              <a:rPr lang="en-US" sz="2300" dirty="0" err="1" smtClean="0"/>
              <a:t>mysle</a:t>
            </a:r>
            <a:r>
              <a:rPr lang="en-US" sz="2300" dirty="0" smtClean="0"/>
              <a:t>, </a:t>
            </a:r>
            <a:r>
              <a:rPr lang="en-US" sz="2300" dirty="0" err="1" smtClean="0"/>
              <a:t>teda</a:t>
            </a:r>
            <a:r>
              <a:rPr lang="en-US" sz="2300" dirty="0" smtClean="0"/>
              <a:t> </a:t>
            </a:r>
            <a:r>
              <a:rPr lang="en-US" sz="2300" dirty="0" err="1" smtClean="0"/>
              <a:t>nadšenie</a:t>
            </a:r>
            <a:r>
              <a:rPr lang="en-US" sz="2300" dirty="0" smtClean="0"/>
              <a:t>, </a:t>
            </a:r>
            <a:r>
              <a:rPr lang="en-US" sz="2300" dirty="0" err="1" smtClean="0"/>
              <a:t>úžas</a:t>
            </a:r>
            <a:r>
              <a:rPr lang="en-US" sz="2300" dirty="0" smtClean="0"/>
              <a:t>, </a:t>
            </a:r>
            <a:r>
              <a:rPr lang="en-US" sz="2300" dirty="0" err="1" smtClean="0"/>
              <a:t>šťastie</a:t>
            </a:r>
            <a:r>
              <a:rPr lang="en-US" sz="2300" dirty="0" smtClean="0"/>
              <a:t>, ale</a:t>
            </a:r>
            <a:r>
              <a:rPr lang="sk-SK" sz="2300" dirty="0" smtClean="0"/>
              <a:t> </a:t>
            </a:r>
            <a:r>
              <a:rPr lang="en-US" sz="2300" dirty="0" err="1" smtClean="0"/>
              <a:t>aj</a:t>
            </a:r>
            <a:r>
              <a:rPr lang="en-US" sz="2300" dirty="0" smtClean="0"/>
              <a:t> </a:t>
            </a:r>
            <a:r>
              <a:rPr lang="en-US" sz="2300" dirty="0" err="1" smtClean="0"/>
              <a:t>hnev</a:t>
            </a:r>
            <a:r>
              <a:rPr lang="en-US" sz="2300" dirty="0" smtClean="0"/>
              <a:t>, </a:t>
            </a:r>
            <a:r>
              <a:rPr lang="en-US" sz="2300" dirty="0" err="1" smtClean="0"/>
              <a:t>nenávisť</a:t>
            </a:r>
            <a:r>
              <a:rPr lang="en-US" sz="2300" dirty="0" smtClean="0"/>
              <a:t> a pod. </a:t>
            </a:r>
            <a:r>
              <a:rPr lang="en-US" sz="2300" dirty="0" err="1" smtClean="0"/>
              <a:t>sa</a:t>
            </a:r>
            <a:r>
              <a:rPr lang="en-US" sz="2300" dirty="0" smtClean="0"/>
              <a:t> </a:t>
            </a:r>
            <a:r>
              <a:rPr lang="en-US" sz="2300" dirty="0" err="1" smtClean="0"/>
              <a:t>zračia</a:t>
            </a:r>
            <a:r>
              <a:rPr lang="en-US" sz="2300" dirty="0" smtClean="0"/>
              <a:t> </a:t>
            </a:r>
            <a:r>
              <a:rPr lang="en-US" sz="2300" dirty="0" err="1" smtClean="0"/>
              <a:t>na</a:t>
            </a:r>
            <a:r>
              <a:rPr lang="en-US" sz="2300" dirty="0" smtClean="0"/>
              <a:t> </a:t>
            </a:r>
            <a:r>
              <a:rPr lang="en-US" sz="2300" dirty="0" err="1" smtClean="0"/>
              <a:t>mimike</a:t>
            </a:r>
            <a:r>
              <a:rPr lang="en-US" sz="2300" dirty="0" smtClean="0"/>
              <a:t> a v </a:t>
            </a:r>
            <a:r>
              <a:rPr lang="en-US" sz="2300" dirty="0" err="1" smtClean="0"/>
              <a:t>očiach</a:t>
            </a:r>
            <a:r>
              <a:rPr lang="en-US" sz="2300" dirty="0" smtClean="0"/>
              <a:t>. </a:t>
            </a:r>
            <a:r>
              <a:rPr lang="en-US" sz="2300" dirty="0" err="1" smtClean="0"/>
              <a:t>Niekedy</a:t>
            </a:r>
            <a:r>
              <a:rPr lang="en-US" sz="2300" dirty="0" smtClean="0"/>
              <a:t> </a:t>
            </a:r>
            <a:r>
              <a:rPr lang="en-US" sz="2300" dirty="0" err="1" smtClean="0"/>
              <a:t>má</a:t>
            </a:r>
            <a:r>
              <a:rPr lang="en-US" sz="2300" dirty="0" smtClean="0"/>
              <a:t> </a:t>
            </a:r>
            <a:r>
              <a:rPr lang="en-US" sz="2300" dirty="0" err="1" smtClean="0"/>
              <a:t>dieťa</a:t>
            </a:r>
            <a:r>
              <a:rPr lang="sk-SK" sz="2300" dirty="0" smtClean="0"/>
              <a:t> </a:t>
            </a:r>
            <a:r>
              <a:rPr lang="en-US" sz="2300" dirty="0" err="1" smtClean="0"/>
              <a:t>aj</a:t>
            </a:r>
            <a:r>
              <a:rPr lang="en-US" sz="2300" dirty="0" smtClean="0"/>
              <a:t> </a:t>
            </a:r>
            <a:r>
              <a:rPr lang="en-US" sz="2300" dirty="0" err="1" smtClean="0"/>
              <a:t>krásny</a:t>
            </a:r>
            <a:r>
              <a:rPr lang="sk-SK" sz="2300" dirty="0" smtClean="0"/>
              <a:t> </a:t>
            </a:r>
            <a:r>
              <a:rPr lang="en-US" sz="2300" dirty="0" err="1" smtClean="0"/>
              <a:t>zvonivý</a:t>
            </a:r>
            <a:r>
              <a:rPr lang="en-US" sz="2300" dirty="0" smtClean="0"/>
              <a:t> </a:t>
            </a:r>
            <a:r>
              <a:rPr lang="en-US" sz="2300" dirty="0" err="1" smtClean="0"/>
              <a:t>hlások</a:t>
            </a:r>
            <a:r>
              <a:rPr lang="en-US" sz="2300" dirty="0" smtClean="0"/>
              <a:t>, </a:t>
            </a:r>
            <a:r>
              <a:rPr lang="en-US" sz="2300" dirty="0" err="1" smtClean="0"/>
              <a:t>bezchybnú</a:t>
            </a:r>
            <a:r>
              <a:rPr lang="en-US" sz="2300" dirty="0" smtClean="0"/>
              <a:t> </a:t>
            </a:r>
            <a:r>
              <a:rPr lang="en-US" sz="2300" dirty="0" err="1" smtClean="0"/>
              <a:t>výslovnosť</a:t>
            </a:r>
            <a:r>
              <a:rPr lang="en-US" sz="2300" dirty="0" smtClean="0"/>
              <a:t>, ale </a:t>
            </a:r>
            <a:r>
              <a:rPr lang="en-US" sz="2300" dirty="0" err="1" smtClean="0"/>
              <a:t>tvárička</a:t>
            </a:r>
            <a:r>
              <a:rPr lang="en-US" sz="2300" dirty="0" smtClean="0"/>
              <a:t> je </a:t>
            </a:r>
            <a:r>
              <a:rPr lang="en-US" sz="2300" dirty="0" err="1" smtClean="0"/>
              <a:t>ako</a:t>
            </a:r>
            <a:r>
              <a:rPr lang="en-US" sz="2300" dirty="0" smtClean="0"/>
              <a:t> </a:t>
            </a:r>
            <a:r>
              <a:rPr lang="en-US" sz="2300" dirty="0" err="1" smtClean="0"/>
              <a:t>sfinga</a:t>
            </a:r>
            <a:r>
              <a:rPr lang="en-US" sz="2300" dirty="0" smtClean="0"/>
              <a:t>,</a:t>
            </a:r>
            <a:r>
              <a:rPr lang="sk-SK" sz="2300" dirty="0" smtClean="0"/>
              <a:t> </a:t>
            </a:r>
            <a:r>
              <a:rPr lang="en-US" sz="2300" dirty="0" err="1" smtClean="0"/>
              <a:t>očká</a:t>
            </a:r>
            <a:r>
              <a:rPr lang="en-US" sz="2300" dirty="0" smtClean="0"/>
              <a:t> </a:t>
            </a:r>
            <a:r>
              <a:rPr lang="en-US" sz="2300" dirty="0" err="1" smtClean="0"/>
              <a:t>bez</a:t>
            </a:r>
            <a:r>
              <a:rPr lang="en-US" sz="2300" dirty="0" smtClean="0"/>
              <a:t> </a:t>
            </a:r>
            <a:r>
              <a:rPr lang="en-US" sz="2300" dirty="0" err="1" smtClean="0"/>
              <a:t>života</a:t>
            </a:r>
            <a:r>
              <a:rPr lang="en-US" sz="2300" dirty="0" smtClean="0"/>
              <a:t>. </a:t>
            </a:r>
            <a:r>
              <a:rPr lang="en-US" sz="2300" dirty="0" err="1" smtClean="0"/>
              <a:t>Dieťa</a:t>
            </a:r>
            <a:r>
              <a:rPr lang="en-US" sz="2300" dirty="0" smtClean="0"/>
              <a:t> </a:t>
            </a:r>
            <a:r>
              <a:rPr lang="en-US" sz="2300" dirty="0" err="1" smtClean="0"/>
              <a:t>nežije</a:t>
            </a:r>
            <a:r>
              <a:rPr lang="en-US" sz="2300" dirty="0" smtClean="0"/>
              <a:t> </a:t>
            </a:r>
            <a:r>
              <a:rPr lang="en-US" sz="2300" dirty="0" err="1" smtClean="0"/>
              <a:t>prednesom</a:t>
            </a:r>
            <a:r>
              <a:rPr lang="en-US" sz="2300" dirty="0" smtClean="0"/>
              <a:t>, </a:t>
            </a:r>
            <a:r>
              <a:rPr lang="en-US" sz="2300" dirty="0" err="1" smtClean="0"/>
              <a:t>neprežíva</a:t>
            </a:r>
            <a:r>
              <a:rPr lang="en-US" sz="2300" dirty="0" smtClean="0"/>
              <a:t>, </a:t>
            </a:r>
            <a:r>
              <a:rPr lang="en-US" sz="2300" dirty="0" err="1" smtClean="0"/>
              <a:t>pred</a:t>
            </a:r>
            <a:r>
              <a:rPr lang="en-US" sz="2300" dirty="0" smtClean="0"/>
              <a:t> </a:t>
            </a:r>
            <a:r>
              <a:rPr lang="en-US" sz="2300" dirty="0" err="1" smtClean="0"/>
              <a:t>jeho</a:t>
            </a:r>
            <a:r>
              <a:rPr lang="sk-SK" sz="2300" dirty="0" smtClean="0"/>
              <a:t> </a:t>
            </a:r>
            <a:r>
              <a:rPr lang="en-US" sz="2300" dirty="0" err="1" smtClean="0"/>
              <a:t>vnútorným</a:t>
            </a:r>
            <a:r>
              <a:rPr lang="sk-SK" sz="2300" dirty="0" smtClean="0"/>
              <a:t> </a:t>
            </a:r>
            <a:r>
              <a:rPr lang="en-US" sz="2300" dirty="0" err="1" smtClean="0"/>
              <a:t>zrakom</a:t>
            </a:r>
            <a:r>
              <a:rPr lang="en-US" sz="2300" dirty="0" smtClean="0"/>
              <a:t> „</a:t>
            </a:r>
            <a:r>
              <a:rPr lang="en-US" sz="2300" dirty="0" err="1" smtClean="0"/>
              <a:t>neprebieha</a:t>
            </a:r>
            <a:r>
              <a:rPr lang="en-US" sz="2300" dirty="0" smtClean="0"/>
              <a:t> film“, </a:t>
            </a:r>
            <a:r>
              <a:rPr lang="en-US" sz="2300" dirty="0" err="1" smtClean="0"/>
              <a:t>iba</a:t>
            </a:r>
            <a:r>
              <a:rPr lang="en-US" sz="2300" dirty="0" smtClean="0"/>
              <a:t> </a:t>
            </a:r>
            <a:r>
              <a:rPr lang="en-US" sz="2300" dirty="0" err="1" smtClean="0"/>
              <a:t>ozvučuje</a:t>
            </a:r>
            <a:r>
              <a:rPr lang="en-US" sz="2300" dirty="0" smtClean="0"/>
              <a:t> </a:t>
            </a:r>
            <a:r>
              <a:rPr lang="en-US" sz="2300" dirty="0" err="1" smtClean="0"/>
              <a:t>slová</a:t>
            </a:r>
            <a:r>
              <a:rPr lang="en-US" sz="2300" dirty="0" smtClean="0"/>
              <a:t>.</a:t>
            </a:r>
            <a:r>
              <a:rPr lang="sk-SK" sz="2300" dirty="0" smtClean="0"/>
              <a:t> </a:t>
            </a:r>
          </a:p>
          <a:p>
            <a:pPr algn="ctr"/>
            <a:endParaRPr lang="sk-SK" sz="2300" dirty="0" smtClean="0"/>
          </a:p>
          <a:p>
            <a:pPr algn="ctr"/>
            <a:r>
              <a:rPr lang="sk-SK" sz="2300" b="1" dirty="0" smtClean="0">
                <a:solidFill>
                  <a:srgbClr val="FFC000"/>
                </a:solidFill>
              </a:rPr>
              <a:t>Gesto</a:t>
            </a:r>
            <a:r>
              <a:rPr lang="sk-SK" sz="2300" dirty="0" smtClean="0"/>
              <a:t> </a:t>
            </a:r>
            <a:r>
              <a:rPr lang="en-US" sz="2300" dirty="0" err="1" smtClean="0"/>
              <a:t>sa</a:t>
            </a:r>
            <a:r>
              <a:rPr lang="en-US" sz="2300" dirty="0" smtClean="0"/>
              <a:t> </a:t>
            </a:r>
            <a:r>
              <a:rPr lang="en-US" sz="2300" dirty="0" err="1" smtClean="0"/>
              <a:t>snažíme</a:t>
            </a:r>
            <a:r>
              <a:rPr lang="en-US" sz="2300" dirty="0" smtClean="0"/>
              <a:t> </a:t>
            </a:r>
            <a:r>
              <a:rPr lang="en-US" sz="2300" dirty="0" err="1" smtClean="0"/>
              <a:t>nenásilne</a:t>
            </a:r>
            <a:r>
              <a:rPr lang="en-US" sz="2300" dirty="0" smtClean="0"/>
              <a:t> </a:t>
            </a:r>
            <a:r>
              <a:rPr lang="en-US" sz="2300" dirty="0" err="1" smtClean="0"/>
              <a:t>odstraňovať</a:t>
            </a:r>
            <a:r>
              <a:rPr lang="en-US" sz="2300" dirty="0" smtClean="0"/>
              <a:t>, </a:t>
            </a:r>
            <a:r>
              <a:rPr lang="en-US" sz="2300" dirty="0" err="1" smtClean="0"/>
              <a:t>čím</a:t>
            </a:r>
            <a:r>
              <a:rPr lang="sk-SK" sz="2300" dirty="0" smtClean="0"/>
              <a:t> </a:t>
            </a:r>
            <a:r>
              <a:rPr lang="en-US" sz="2300" dirty="0" err="1" smtClean="0"/>
              <a:t>pestujeme</a:t>
            </a:r>
            <a:r>
              <a:rPr lang="en-US" sz="2300" dirty="0" smtClean="0"/>
              <a:t> </a:t>
            </a:r>
            <a:r>
              <a:rPr lang="en-US" sz="2300" dirty="0" err="1" smtClean="0"/>
              <a:t>autoreguláciu</a:t>
            </a:r>
            <a:r>
              <a:rPr lang="en-US" sz="2300" dirty="0" smtClean="0"/>
              <a:t> (</a:t>
            </a:r>
            <a:r>
              <a:rPr lang="en-US" sz="2300" dirty="0" err="1" smtClean="0"/>
              <a:t>sebakontrolu</a:t>
            </a:r>
            <a:r>
              <a:rPr lang="en-US" sz="2300" dirty="0" smtClean="0"/>
              <a:t>)</a:t>
            </a:r>
            <a:r>
              <a:rPr lang="sk-SK" sz="2300" dirty="0" smtClean="0"/>
              <a:t>, napr. </a:t>
            </a:r>
            <a:r>
              <a:rPr lang="pl-PL" sz="2300" dirty="0" smtClean="0"/>
              <a:t>chytenie sa za čelo, ak je reč o bolestiach hlavy – to by pedagógovia nemali podporovať.</a:t>
            </a:r>
            <a:endParaRPr lang="sk-SK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57224" y="928670"/>
            <a:ext cx="7854696" cy="5214974"/>
          </a:xfrm>
        </p:spPr>
        <p:txBody>
          <a:bodyPr>
            <a:normAutofit/>
          </a:bodyPr>
          <a:lstStyle/>
          <a:p>
            <a:pPr algn="ctr"/>
            <a:r>
              <a:rPr lang="sk-SK" sz="4000" b="1" dirty="0" smtClean="0">
                <a:solidFill>
                  <a:schemeClr val="accent4"/>
                </a:solidFill>
              </a:rPr>
              <a:t>Treba mať pocit rozprávania!</a:t>
            </a:r>
          </a:p>
          <a:p>
            <a:pPr algn="ctr"/>
            <a:endParaRPr lang="sk-SK" sz="4000" b="1" dirty="0" smtClean="0">
              <a:solidFill>
                <a:schemeClr val="accent4"/>
              </a:solidFill>
            </a:endParaRPr>
          </a:p>
          <a:p>
            <a:pPr algn="ctr"/>
            <a:r>
              <a:rPr lang="sk-SK" sz="3600" b="1" dirty="0" smtClean="0">
                <a:solidFill>
                  <a:srgbClr val="C00000"/>
                </a:solidFill>
              </a:rPr>
              <a:t>Poslucháč nesmie pocítiť začiatok a koniec  verša.</a:t>
            </a:r>
          </a:p>
          <a:p>
            <a:pPr algn="ctr"/>
            <a:endParaRPr lang="sk-SK" sz="3600" b="1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sk-SK" sz="3600" b="1" dirty="0" smtClean="0">
                <a:solidFill>
                  <a:srgbClr val="FFC000"/>
                </a:solidFill>
              </a:rPr>
              <a:t>Odporúča sa žiakom text rozpísať aj do prózy!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571472" y="357166"/>
            <a:ext cx="8129590" cy="5929315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k-SK" sz="2400" b="1" dirty="0" smtClean="0">
                <a:solidFill>
                  <a:schemeClr val="accent3"/>
                </a:solidFill>
              </a:rPr>
              <a:t>P</a:t>
            </a:r>
            <a:r>
              <a:rPr lang="en-US" sz="2400" b="1" dirty="0" err="1" smtClean="0">
                <a:solidFill>
                  <a:schemeClr val="accent3"/>
                </a:solidFill>
              </a:rPr>
              <a:t>rimeranosť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 err="1" smtClean="0"/>
              <a:t>zmyslu</a:t>
            </a:r>
            <a:r>
              <a:rPr lang="en-US" sz="2400" dirty="0" smtClean="0"/>
              <a:t>, </a:t>
            </a:r>
            <a:r>
              <a:rPr lang="en-US" sz="2400" dirty="0" err="1" smtClean="0"/>
              <a:t>poetiky</a:t>
            </a:r>
            <a:r>
              <a:rPr lang="en-US" sz="2400" dirty="0" smtClean="0"/>
              <a:t>, </a:t>
            </a:r>
            <a:r>
              <a:rPr lang="en-US" sz="2400" dirty="0" err="1" smtClean="0"/>
              <a:t>myšlienkovej</a:t>
            </a:r>
            <a:r>
              <a:rPr lang="sk-SK" sz="2400" dirty="0" smtClean="0"/>
              <a:t> </a:t>
            </a:r>
            <a:r>
              <a:rPr lang="en-US" sz="2400" dirty="0" smtClean="0"/>
              <a:t>a </a:t>
            </a:r>
            <a:r>
              <a:rPr lang="en-US" sz="2400" dirty="0" err="1" smtClean="0"/>
              <a:t>umeleckej</a:t>
            </a:r>
            <a:r>
              <a:rPr lang="sk-SK" sz="2400" dirty="0" smtClean="0"/>
              <a:t> </a:t>
            </a:r>
            <a:r>
              <a:rPr lang="en-US" sz="2400" dirty="0" err="1" smtClean="0"/>
              <a:t>náročnosti</a:t>
            </a:r>
            <a:r>
              <a:rPr lang="en-US" sz="2400" dirty="0" smtClean="0"/>
              <a:t> </a:t>
            </a:r>
            <a:r>
              <a:rPr lang="en-US" sz="2400" dirty="0" err="1" smtClean="0"/>
              <a:t>textu</a:t>
            </a:r>
            <a:r>
              <a:rPr lang="en-US" sz="2400" dirty="0" smtClean="0"/>
              <a:t> </a:t>
            </a:r>
            <a:r>
              <a:rPr lang="en-US" sz="2400" b="1" dirty="0" err="1" smtClean="0">
                <a:solidFill>
                  <a:schemeClr val="accent3"/>
                </a:solidFill>
              </a:rPr>
              <a:t>vo</a:t>
            </a:r>
            <a:r>
              <a:rPr lang="en-US" sz="2400" b="1" dirty="0" smtClean="0">
                <a:solidFill>
                  <a:schemeClr val="accent3"/>
                </a:solidFill>
              </a:rPr>
              <a:t> </a:t>
            </a:r>
            <a:r>
              <a:rPr lang="en-US" sz="2400" b="1" dirty="0" err="1" smtClean="0">
                <a:solidFill>
                  <a:schemeClr val="accent3"/>
                </a:solidFill>
              </a:rPr>
              <a:t>vzťahu</a:t>
            </a:r>
            <a:r>
              <a:rPr lang="en-US" sz="2400" b="1" dirty="0" smtClean="0">
                <a:solidFill>
                  <a:schemeClr val="accent3"/>
                </a:solidFill>
              </a:rPr>
              <a:t> k </a:t>
            </a:r>
            <a:r>
              <a:rPr lang="en-US" sz="2400" b="1" dirty="0" err="1" smtClean="0">
                <a:solidFill>
                  <a:schemeClr val="accent3"/>
                </a:solidFill>
              </a:rPr>
              <a:t>veku</a:t>
            </a:r>
            <a:r>
              <a:rPr lang="en-US" sz="2400" dirty="0" smtClean="0"/>
              <a:t>, </a:t>
            </a:r>
            <a:r>
              <a:rPr lang="en-US" sz="2400" dirty="0" err="1" smtClean="0"/>
              <a:t>typu</a:t>
            </a:r>
            <a:r>
              <a:rPr lang="en-US" sz="2400" dirty="0" smtClean="0"/>
              <a:t> a </a:t>
            </a:r>
            <a:r>
              <a:rPr lang="en-US" sz="2400" dirty="0" err="1" smtClean="0"/>
              <a:t>vyspelosti</a:t>
            </a:r>
            <a:r>
              <a:rPr lang="en-US" sz="2400" dirty="0" smtClean="0"/>
              <a:t> </a:t>
            </a:r>
            <a:r>
              <a:rPr lang="en-US" sz="2400" dirty="0" err="1" smtClean="0"/>
              <a:t>recitátora</a:t>
            </a:r>
            <a:r>
              <a:rPr lang="en-US" sz="2400" dirty="0" smtClean="0"/>
              <a:t>.</a:t>
            </a:r>
            <a:endParaRPr lang="sk-SK" sz="2400" dirty="0" smtClean="0"/>
          </a:p>
          <a:p>
            <a:pPr algn="just">
              <a:buFont typeface="Wingdings" pitchFamily="2" charset="2"/>
              <a:buChar char="Ø"/>
            </a:pPr>
            <a:endParaRPr lang="en-US" sz="2400" dirty="0" smtClean="0">
              <a:solidFill>
                <a:schemeClr val="accent3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3"/>
                </a:solidFill>
              </a:rPr>
              <a:t>V </a:t>
            </a:r>
            <a:r>
              <a:rPr lang="en-US" sz="2400" b="1" dirty="0" err="1" smtClean="0">
                <a:solidFill>
                  <a:schemeClr val="accent3"/>
                </a:solidFill>
              </a:rPr>
              <a:t>klasickej</a:t>
            </a:r>
            <a:r>
              <a:rPr lang="en-US" sz="2400" b="1" dirty="0" smtClean="0">
                <a:solidFill>
                  <a:schemeClr val="accent3"/>
                </a:solidFill>
              </a:rPr>
              <a:t> </a:t>
            </a:r>
            <a:r>
              <a:rPr lang="en-US" sz="2400" b="1" dirty="0" err="1" smtClean="0">
                <a:solidFill>
                  <a:schemeClr val="accent3"/>
                </a:solidFill>
              </a:rPr>
              <a:t>slovenskej</a:t>
            </a:r>
            <a:r>
              <a:rPr lang="en-US" sz="2400" b="1" dirty="0" smtClean="0">
                <a:solidFill>
                  <a:schemeClr val="accent3"/>
                </a:solidFill>
              </a:rPr>
              <a:t> </a:t>
            </a:r>
            <a:r>
              <a:rPr lang="en-US" sz="2400" b="1" dirty="0" err="1" smtClean="0">
                <a:solidFill>
                  <a:schemeClr val="accent3"/>
                </a:solidFill>
              </a:rPr>
              <a:t>literatúre</a:t>
            </a:r>
            <a:r>
              <a:rPr lang="en-US" sz="2400" b="1" dirty="0" smtClean="0">
                <a:solidFill>
                  <a:schemeClr val="accent3"/>
                </a:solidFill>
              </a:rPr>
              <a:t> </a:t>
            </a:r>
            <a:r>
              <a:rPr lang="en-US" sz="2400" dirty="0" smtClean="0"/>
              <a:t>je </a:t>
            </a:r>
            <a:r>
              <a:rPr lang="en-US" sz="2400" dirty="0" err="1" smtClean="0"/>
              <a:t>veľa</a:t>
            </a:r>
            <a:r>
              <a:rPr lang="en-US" sz="2400" dirty="0" smtClean="0"/>
              <a:t> </a:t>
            </a:r>
            <a:r>
              <a:rPr lang="en-US" sz="2400" dirty="0" err="1" smtClean="0"/>
              <a:t>hodnotnej</a:t>
            </a:r>
            <a:r>
              <a:rPr lang="sk-SK" sz="2400" dirty="0" smtClean="0"/>
              <a:t> </a:t>
            </a:r>
            <a:r>
              <a:rPr lang="en-US" sz="2400" dirty="0" err="1" smtClean="0"/>
              <a:t>poézie</a:t>
            </a:r>
            <a:r>
              <a:rPr lang="en-US" sz="2400" dirty="0" smtClean="0"/>
              <a:t> a </a:t>
            </a:r>
            <a:r>
              <a:rPr lang="en-US" sz="2400" dirty="0" err="1" smtClean="0"/>
              <a:t>prózy</a:t>
            </a:r>
            <a:r>
              <a:rPr lang="en-US" sz="2400" dirty="0" smtClean="0"/>
              <a:t> pre </a:t>
            </a:r>
            <a:r>
              <a:rPr lang="en-US" sz="2400" dirty="0" err="1" smtClean="0"/>
              <a:t>mladších</a:t>
            </a:r>
            <a:r>
              <a:rPr lang="en-US" sz="2400" dirty="0" smtClean="0"/>
              <a:t> </a:t>
            </a:r>
            <a:r>
              <a:rPr lang="en-US" sz="2400" dirty="0" err="1" smtClean="0"/>
              <a:t>žiakov</a:t>
            </a:r>
            <a:r>
              <a:rPr lang="en-US" sz="2400" dirty="0" smtClean="0"/>
              <a:t>. </a:t>
            </a:r>
            <a:r>
              <a:rPr lang="en-US" sz="2400" dirty="0" err="1" smtClean="0"/>
              <a:t>Azda</a:t>
            </a:r>
            <a:r>
              <a:rPr lang="en-US" sz="2400" dirty="0" smtClean="0"/>
              <a:t> </a:t>
            </a:r>
            <a:r>
              <a:rPr lang="en-US" sz="2400" dirty="0" err="1" smtClean="0"/>
              <a:t>najproblematickejšia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javí</a:t>
            </a:r>
            <a:r>
              <a:rPr lang="en-US" sz="2400" dirty="0" smtClean="0"/>
              <a:t> </a:t>
            </a:r>
            <a:r>
              <a:rPr lang="en-US" sz="2400" dirty="0" err="1" smtClean="0"/>
              <a:t>dramaturgia</a:t>
            </a:r>
            <a:r>
              <a:rPr lang="sk-SK" sz="2400" dirty="0" smtClean="0"/>
              <a:t> </a:t>
            </a:r>
            <a:r>
              <a:rPr lang="en-US" sz="2400" dirty="0" smtClean="0"/>
              <a:t>pre </a:t>
            </a:r>
            <a:r>
              <a:rPr lang="en-US" sz="2400" dirty="0" err="1" smtClean="0"/>
              <a:t>recitátorov</a:t>
            </a:r>
            <a:r>
              <a:rPr lang="sk-SK" sz="2400" dirty="0" smtClean="0"/>
              <a:t> na 2. stupni, t</a:t>
            </a:r>
            <a:r>
              <a:rPr lang="en-US" sz="2400" dirty="0" smtClean="0"/>
              <a:t>u </a:t>
            </a:r>
            <a:r>
              <a:rPr lang="en-US" sz="2400" dirty="0" err="1" smtClean="0"/>
              <a:t>treba</a:t>
            </a:r>
            <a:r>
              <a:rPr lang="en-US" sz="2400" dirty="0" smtClean="0"/>
              <a:t> </a:t>
            </a:r>
            <a:r>
              <a:rPr lang="en-US" sz="2400" dirty="0" err="1" smtClean="0"/>
              <a:t>žiakom</a:t>
            </a:r>
            <a:r>
              <a:rPr lang="en-US" sz="2400" dirty="0" smtClean="0"/>
              <a:t> </a:t>
            </a:r>
            <a:r>
              <a:rPr lang="en-US" sz="2400" dirty="0" err="1" smtClean="0"/>
              <a:t>odporúčať</a:t>
            </a:r>
            <a:r>
              <a:rPr lang="en-US" sz="2400" dirty="0" smtClean="0"/>
              <a:t> </a:t>
            </a:r>
            <a:r>
              <a:rPr lang="en-US" sz="2400" b="1" dirty="0" err="1" smtClean="0">
                <a:solidFill>
                  <a:schemeClr val="accent3"/>
                </a:solidFill>
              </a:rPr>
              <a:t>prekladovú</a:t>
            </a:r>
            <a:r>
              <a:rPr lang="en-US" sz="2400" b="1" dirty="0" smtClean="0">
                <a:solidFill>
                  <a:schemeClr val="accent3"/>
                </a:solidFill>
              </a:rPr>
              <a:t>,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sk-SK" sz="2400" dirty="0" smtClean="0"/>
              <a:t>alebo </a:t>
            </a:r>
            <a:r>
              <a:rPr lang="en-US" sz="2400" b="1" dirty="0" err="1" smtClean="0">
                <a:solidFill>
                  <a:schemeClr val="accent3"/>
                </a:solidFill>
              </a:rPr>
              <a:t>našu</a:t>
            </a:r>
            <a:r>
              <a:rPr lang="en-US" sz="2400" b="1" dirty="0" smtClean="0">
                <a:solidFill>
                  <a:schemeClr val="accent3"/>
                </a:solidFill>
              </a:rPr>
              <a:t> </a:t>
            </a:r>
            <a:r>
              <a:rPr lang="en-US" sz="2400" b="1" dirty="0" err="1" smtClean="0">
                <a:solidFill>
                  <a:schemeClr val="accent3"/>
                </a:solidFill>
              </a:rPr>
              <a:t>súčasnú</a:t>
            </a:r>
            <a:r>
              <a:rPr lang="en-US" sz="2400" b="1" dirty="0" smtClean="0">
                <a:solidFill>
                  <a:schemeClr val="accent3"/>
                </a:solidFill>
              </a:rPr>
              <a:t> </a:t>
            </a:r>
            <a:r>
              <a:rPr lang="en-US" sz="2400" b="1" dirty="0" err="1" smtClean="0">
                <a:solidFill>
                  <a:schemeClr val="accent3"/>
                </a:solidFill>
              </a:rPr>
              <a:t>hodnotnú</a:t>
            </a:r>
            <a:r>
              <a:rPr lang="en-US" sz="2400" b="1" dirty="0" smtClean="0">
                <a:solidFill>
                  <a:schemeClr val="accent3"/>
                </a:solidFill>
              </a:rPr>
              <a:t> </a:t>
            </a:r>
            <a:r>
              <a:rPr lang="en-US" sz="2400" b="1" dirty="0" err="1" smtClean="0">
                <a:solidFill>
                  <a:schemeClr val="accent3"/>
                </a:solidFill>
              </a:rPr>
              <a:t>literatúru</a:t>
            </a:r>
            <a:r>
              <a:rPr lang="en-US" sz="2400" b="1" dirty="0" smtClean="0"/>
              <a:t>,</a:t>
            </a:r>
            <a:r>
              <a:rPr lang="en-US" sz="2400" b="1" dirty="0" smtClean="0">
                <a:solidFill>
                  <a:schemeClr val="accent3"/>
                </a:solidFill>
              </a:rPr>
              <a:t> </a:t>
            </a:r>
            <a:r>
              <a:rPr lang="en-US" sz="2400" b="1" dirty="0" err="1" smtClean="0"/>
              <a:t>ktorá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vychádza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životných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pocitov</a:t>
            </a:r>
            <a:r>
              <a:rPr lang="sk-SK" sz="2400" b="1" dirty="0" smtClean="0"/>
              <a:t> </a:t>
            </a:r>
            <a:r>
              <a:rPr lang="en-US" sz="2400" b="1" dirty="0" err="1" smtClean="0"/>
              <a:t>jednotlivcov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rozhraní</a:t>
            </a:r>
            <a:r>
              <a:rPr lang="en-US" sz="2400" b="1" dirty="0" smtClean="0"/>
              <a:t> </a:t>
            </a:r>
            <a:r>
              <a:rPr lang="en-US" sz="2400" dirty="0" err="1" smtClean="0"/>
              <a:t>detstva</a:t>
            </a:r>
            <a:r>
              <a:rPr lang="en-US" sz="2400" dirty="0" smtClean="0"/>
              <a:t> a </a:t>
            </a:r>
            <a:r>
              <a:rPr lang="en-US" sz="2400" dirty="0" err="1" smtClean="0"/>
              <a:t>dospelosti</a:t>
            </a:r>
            <a:r>
              <a:rPr lang="sk-SK" sz="24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endParaRPr lang="sk-SK" sz="24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dirty="0" err="1" smtClean="0"/>
              <a:t>Ďalšou</a:t>
            </a:r>
            <a:r>
              <a:rPr lang="en-US" sz="2400" dirty="0" smtClean="0"/>
              <a:t> </a:t>
            </a:r>
            <a:r>
              <a:rPr lang="en-US" sz="2400" dirty="0" err="1" smtClean="0"/>
              <a:t>možnosťou</a:t>
            </a:r>
            <a:r>
              <a:rPr lang="en-US" sz="2400" dirty="0" smtClean="0"/>
              <a:t> je </a:t>
            </a:r>
            <a:r>
              <a:rPr lang="en-US" sz="2400" b="1" dirty="0" err="1" smtClean="0">
                <a:solidFill>
                  <a:schemeClr val="accent3"/>
                </a:solidFill>
              </a:rPr>
              <a:t>prednes</a:t>
            </a:r>
            <a:r>
              <a:rPr lang="en-US" sz="2400" b="1" dirty="0" smtClean="0">
                <a:solidFill>
                  <a:schemeClr val="accent3"/>
                </a:solidFill>
              </a:rPr>
              <a:t> </a:t>
            </a:r>
            <a:r>
              <a:rPr lang="en-US" sz="2400" b="1" dirty="0" err="1" smtClean="0">
                <a:solidFill>
                  <a:schemeClr val="accent3"/>
                </a:solidFill>
              </a:rPr>
              <a:t>ľudovej</a:t>
            </a:r>
            <a:r>
              <a:rPr lang="en-US" sz="2400" b="1" dirty="0" smtClean="0">
                <a:solidFill>
                  <a:schemeClr val="accent3"/>
                </a:solidFill>
              </a:rPr>
              <a:t> </a:t>
            </a:r>
            <a:r>
              <a:rPr lang="en-US" sz="2400" b="1" dirty="0" err="1" smtClean="0">
                <a:solidFill>
                  <a:schemeClr val="accent3"/>
                </a:solidFill>
              </a:rPr>
              <a:t>poézie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 err="1" smtClean="0"/>
              <a:t>pretože</a:t>
            </a:r>
            <a:r>
              <a:rPr lang="en-US" sz="2400" dirty="0" smtClean="0"/>
              <a:t> je</a:t>
            </a:r>
            <a:r>
              <a:rPr lang="sk-SK" sz="2400" dirty="0" smtClean="0"/>
              <a:t>j o</a:t>
            </a:r>
            <a:r>
              <a:rPr lang="en-US" sz="2400" dirty="0" err="1" smtClean="0"/>
              <a:t>braznosť</a:t>
            </a:r>
            <a:r>
              <a:rPr lang="en-US" sz="2400" dirty="0" smtClean="0"/>
              <a:t>, </a:t>
            </a:r>
            <a:r>
              <a:rPr lang="en-US" sz="2400" dirty="0" err="1" smtClean="0"/>
              <a:t>hravosť</a:t>
            </a:r>
            <a:r>
              <a:rPr lang="en-US" sz="2400" dirty="0" smtClean="0"/>
              <a:t>,</a:t>
            </a:r>
            <a:r>
              <a:rPr lang="sk-SK" sz="2400" dirty="0" smtClean="0"/>
              <a:t> </a:t>
            </a:r>
            <a:r>
              <a:rPr lang="pt-BR" sz="2400" dirty="0" smtClean="0"/>
              <a:t>úsmevnosť a rytmus si priam „vynucujú“ adekvátny spôsob prednesu</a:t>
            </a:r>
            <a:r>
              <a:rPr lang="sk-SK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28662" y="357166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4400" dirty="0" smtClean="0">
                <a:solidFill>
                  <a:schemeClr val="accent4"/>
                </a:solidFill>
              </a:rPr>
              <a:t>8. </a:t>
            </a:r>
            <a:r>
              <a:rPr lang="en-US" sz="4400" dirty="0" smtClean="0">
                <a:solidFill>
                  <a:schemeClr val="accent4"/>
                </a:solidFill>
              </a:rPr>
              <a:t>ZÁŽITKOVÉ</a:t>
            </a:r>
            <a:r>
              <a:rPr lang="sk-SK" sz="4400" dirty="0" smtClean="0">
                <a:solidFill>
                  <a:schemeClr val="accent4"/>
                </a:solidFill>
              </a:rPr>
              <a:t>  </a:t>
            </a:r>
            <a:r>
              <a:rPr lang="en-US" sz="4400" dirty="0" smtClean="0">
                <a:solidFill>
                  <a:schemeClr val="accent4"/>
                </a:solidFill>
              </a:rPr>
              <a:t>METÓDY </a:t>
            </a:r>
            <a:r>
              <a:rPr lang="sk-SK" sz="4400" dirty="0" smtClean="0">
                <a:solidFill>
                  <a:schemeClr val="accent4"/>
                </a:solidFill>
              </a:rPr>
              <a:t> </a:t>
            </a:r>
            <a:r>
              <a:rPr lang="en-US" sz="4400" dirty="0" smtClean="0">
                <a:solidFill>
                  <a:schemeClr val="accent4"/>
                </a:solidFill>
              </a:rPr>
              <a:t>PRÁCE</a:t>
            </a:r>
            <a:r>
              <a:rPr lang="en-US" sz="6000" dirty="0" smtClean="0"/>
              <a:t/>
            </a:r>
            <a:br>
              <a:rPr lang="en-US" sz="6000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2976" y="1714464"/>
            <a:ext cx="8001024" cy="4929246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Rozvíjanie osobnosti recitátora – rozvíjanie talentu</a:t>
            </a:r>
          </a:p>
          <a:p>
            <a:pPr algn="ctr"/>
            <a:endParaRPr lang="sk-SK" b="1" dirty="0" smtClean="0">
              <a:solidFill>
                <a:srgbClr val="FFC000"/>
              </a:solidFill>
            </a:endParaRPr>
          </a:p>
          <a:p>
            <a:pPr algn="l"/>
            <a:r>
              <a:rPr lang="en-US" sz="2400" b="1" i="1" dirty="0" smtClean="0">
                <a:solidFill>
                  <a:srgbClr val="FFC000"/>
                </a:solidFill>
              </a:rPr>
              <a:t>MET</a:t>
            </a:r>
            <a:r>
              <a:rPr lang="sk-SK" sz="2400" b="1" i="1" dirty="0" smtClean="0">
                <a:solidFill>
                  <a:srgbClr val="FFC000"/>
                </a:solidFill>
              </a:rPr>
              <a:t>ÓDA IMPROVIZÁCIE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už</a:t>
            </a:r>
            <a:r>
              <a:rPr lang="sk-SK" dirty="0" smtClean="0"/>
              <a:t> </a:t>
            </a:r>
            <a:r>
              <a:rPr lang="en-US" dirty="0" err="1" smtClean="0"/>
              <a:t>individuálnej</a:t>
            </a:r>
            <a:r>
              <a:rPr lang="en-US" dirty="0" smtClean="0"/>
              <a:t> </a:t>
            </a:r>
            <a:r>
              <a:rPr lang="en-US" dirty="0" err="1" smtClean="0"/>
              <a:t>alebo</a:t>
            </a:r>
            <a:r>
              <a:rPr lang="en-US" dirty="0" smtClean="0"/>
              <a:t> </a:t>
            </a:r>
            <a:endParaRPr lang="sk-SK" dirty="0" smtClean="0"/>
          </a:p>
          <a:p>
            <a:pPr algn="l"/>
            <a:r>
              <a:rPr lang="sk-SK" dirty="0" smtClean="0"/>
              <a:t>                                                  </a:t>
            </a:r>
            <a:r>
              <a:rPr lang="en-US" dirty="0" err="1" smtClean="0"/>
              <a:t>kolektívnej</a:t>
            </a:r>
            <a:r>
              <a:rPr lang="sk-SK" dirty="0" smtClean="0"/>
              <a:t>. </a:t>
            </a:r>
          </a:p>
          <a:p>
            <a:pPr algn="l"/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Cieľom</a:t>
            </a:r>
            <a:r>
              <a:rPr lang="en-US" dirty="0" smtClean="0"/>
              <a:t> </a:t>
            </a:r>
            <a:r>
              <a:rPr lang="en-US" dirty="0" err="1" smtClean="0"/>
              <a:t>improvizácie</a:t>
            </a:r>
            <a:r>
              <a:rPr lang="en-US" dirty="0" smtClean="0"/>
              <a:t> je </a:t>
            </a:r>
            <a:r>
              <a:rPr lang="en-US" dirty="0" err="1" smtClean="0"/>
              <a:t>rozvíjať</a:t>
            </a:r>
            <a:r>
              <a:rPr lang="en-US" dirty="0" smtClean="0"/>
              <a:t> </a:t>
            </a:r>
            <a:r>
              <a:rPr lang="en-US" dirty="0" err="1" smtClean="0"/>
              <a:t>fantáziu</a:t>
            </a:r>
            <a:r>
              <a:rPr lang="en-US" dirty="0" smtClean="0"/>
              <a:t>, </a:t>
            </a:r>
            <a:r>
              <a:rPr lang="en-US" dirty="0" err="1" smtClean="0"/>
              <a:t>partnerské</a:t>
            </a:r>
            <a:r>
              <a:rPr lang="en-US" dirty="0" smtClean="0"/>
              <a:t> </a:t>
            </a:r>
            <a:r>
              <a:rPr lang="en-US" dirty="0" err="1" smtClean="0"/>
              <a:t>vzťahy</a:t>
            </a:r>
            <a:r>
              <a:rPr lang="en-US" dirty="0" smtClean="0"/>
              <a:t>, </a:t>
            </a:r>
            <a:r>
              <a:rPr lang="en-US" dirty="0" err="1" smtClean="0"/>
              <a:t>tvorivú</a:t>
            </a:r>
            <a:r>
              <a:rPr lang="en-US" dirty="0" smtClean="0"/>
              <a:t> </a:t>
            </a:r>
            <a:r>
              <a:rPr lang="en-US" dirty="0" err="1" smtClean="0"/>
              <a:t>vizualizáciu</a:t>
            </a:r>
            <a:r>
              <a:rPr lang="en-US" dirty="0" smtClean="0"/>
              <a:t>,</a:t>
            </a:r>
            <a:r>
              <a:rPr lang="sk-SK" dirty="0" smtClean="0"/>
              <a:t> </a:t>
            </a:r>
            <a:r>
              <a:rPr lang="en-US" dirty="0" err="1" smtClean="0"/>
              <a:t>komunikáciu</a:t>
            </a:r>
            <a:r>
              <a:rPr lang="en-US" dirty="0" smtClean="0"/>
              <a:t>, </a:t>
            </a:r>
            <a:r>
              <a:rPr lang="en-US" dirty="0" err="1" smtClean="0"/>
              <a:t>vytvoriť</a:t>
            </a:r>
            <a:r>
              <a:rPr lang="en-US" dirty="0" smtClean="0"/>
              <a:t> </a:t>
            </a:r>
            <a:r>
              <a:rPr lang="en-US" dirty="0" err="1" smtClean="0"/>
              <a:t>priestor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zážitok</a:t>
            </a:r>
            <a:r>
              <a:rPr lang="en-US" dirty="0" smtClean="0"/>
              <a:t> a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prežívanie</a:t>
            </a:r>
            <a:r>
              <a:rPr lang="sk-SK" dirty="0" smtClean="0"/>
              <a:t>.</a:t>
            </a:r>
          </a:p>
          <a:p>
            <a:pPr algn="just"/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émy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dirty="0" smtClean="0"/>
              <a:t>na výstave obrazov,</a:t>
            </a:r>
            <a:r>
              <a:rPr lang="en-US" dirty="0" smtClean="0"/>
              <a:t> v </a:t>
            </a:r>
            <a:r>
              <a:rPr lang="en-US" dirty="0" err="1" smtClean="0"/>
              <a:t>školskej</a:t>
            </a:r>
            <a:r>
              <a:rPr lang="en-US" dirty="0" smtClean="0"/>
              <a:t> </a:t>
            </a:r>
            <a:r>
              <a:rPr lang="en-US" dirty="0" err="1" smtClean="0"/>
              <a:t>jedálni</a:t>
            </a:r>
            <a:r>
              <a:rPr lang="en-US" dirty="0" smtClean="0"/>
              <a:t>,</a:t>
            </a:r>
            <a:endParaRPr lang="sk-SK" dirty="0" smtClean="0"/>
          </a:p>
          <a:p>
            <a:pPr algn="just"/>
            <a:r>
              <a:rPr lang="en-US" dirty="0" smtClean="0"/>
              <a:t>v </a:t>
            </a:r>
            <a:r>
              <a:rPr lang="en-US" dirty="0" err="1" smtClean="0"/>
              <a:t>knižnici</a:t>
            </a:r>
            <a:r>
              <a:rPr lang="en-US" dirty="0" smtClean="0"/>
              <a:t>, </a:t>
            </a:r>
            <a:r>
              <a:rPr lang="en-US" dirty="0" err="1" smtClean="0"/>
              <a:t>obchode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plavárni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zábave</a:t>
            </a:r>
            <a:r>
              <a:rPr lang="sk-SK" dirty="0" smtClean="0"/>
              <a:t> </a:t>
            </a:r>
            <a:r>
              <a:rPr lang="en-US" dirty="0" smtClean="0"/>
              <a:t>a pod.</a:t>
            </a:r>
            <a:endParaRPr lang="sk-SK" dirty="0" smtClean="0"/>
          </a:p>
          <a:p>
            <a:pPr algn="ctr"/>
            <a:endParaRPr lang="sk-SK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71538" y="785794"/>
            <a:ext cx="7854696" cy="5857916"/>
          </a:xfrm>
        </p:spPr>
        <p:txBody>
          <a:bodyPr>
            <a:noAutofit/>
          </a:bodyPr>
          <a:lstStyle/>
          <a:p>
            <a:pPr algn="just"/>
            <a:r>
              <a:rPr lang="sk-SK" sz="2400" b="1" i="1" dirty="0" smtClean="0">
                <a:solidFill>
                  <a:srgbClr val="FFC000"/>
                </a:solidFill>
              </a:rPr>
              <a:t>TVORIVÁ VIZUALIZÁCIA – </a:t>
            </a:r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riadená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predstavivosť</a:t>
            </a:r>
            <a:r>
              <a:rPr lang="sk-SK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alebo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imaginácia</a:t>
            </a:r>
            <a:r>
              <a:rPr lang="sk-SK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sk-SK" sz="2800" dirty="0" smtClean="0"/>
              <a:t> </a:t>
            </a:r>
            <a:r>
              <a:rPr lang="en-US" sz="2800" dirty="0" err="1" smtClean="0"/>
              <a:t>Ide</a:t>
            </a:r>
            <a:r>
              <a:rPr lang="en-US" sz="2800" dirty="0" smtClean="0"/>
              <a:t> o </a:t>
            </a:r>
            <a:r>
              <a:rPr lang="en-US" sz="2800" dirty="0" err="1" smtClean="0"/>
              <a:t>mentálne</a:t>
            </a:r>
            <a:r>
              <a:rPr lang="en-US" sz="2800" dirty="0" smtClean="0"/>
              <a:t> </a:t>
            </a:r>
            <a:r>
              <a:rPr lang="en-US" sz="2800" dirty="0" err="1" smtClean="0"/>
              <a:t>spracovanie</a:t>
            </a:r>
            <a:r>
              <a:rPr lang="sk-SK" sz="2800" dirty="0" smtClean="0"/>
              <a:t> </a:t>
            </a:r>
            <a:r>
              <a:rPr lang="en-US" sz="2800" dirty="0" err="1" smtClean="0"/>
              <a:t>počutého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obrazy</a:t>
            </a:r>
            <a:r>
              <a:rPr lang="en-US" sz="2800" dirty="0" smtClean="0"/>
              <a:t> s </a:t>
            </a:r>
            <a:r>
              <a:rPr lang="en-US" sz="2800" dirty="0" err="1" smtClean="0"/>
              <a:t>následnou</a:t>
            </a:r>
            <a:r>
              <a:rPr lang="en-US" sz="2800" dirty="0" smtClean="0"/>
              <a:t>  </a:t>
            </a:r>
            <a:r>
              <a:rPr lang="en-US" sz="2800" dirty="0" err="1" smtClean="0"/>
              <a:t>diskusiou</a:t>
            </a:r>
            <a:r>
              <a:rPr lang="en-US" sz="2800" dirty="0" smtClean="0"/>
              <a:t>, </a:t>
            </a:r>
            <a:r>
              <a:rPr lang="en-US" sz="2800" dirty="0" err="1" smtClean="0"/>
              <a:t>prípadne</a:t>
            </a:r>
            <a:r>
              <a:rPr lang="en-US" sz="2800" dirty="0" smtClean="0"/>
              <a:t> </a:t>
            </a:r>
            <a:r>
              <a:rPr lang="en-US" sz="2800" dirty="0" err="1" smtClean="0"/>
              <a:t>tvorivým</a:t>
            </a:r>
            <a:r>
              <a:rPr lang="sk-SK" sz="2800" dirty="0" smtClean="0"/>
              <a:t> </a:t>
            </a:r>
            <a:r>
              <a:rPr lang="en-US" sz="2800" dirty="0" err="1" smtClean="0"/>
              <a:t>písaním</a:t>
            </a:r>
            <a:r>
              <a:rPr lang="en-US" sz="2800" dirty="0" smtClean="0"/>
              <a:t>. </a:t>
            </a:r>
            <a:r>
              <a:rPr lang="en-US" sz="2800" dirty="0" err="1" smtClean="0"/>
              <a:t>Táto</a:t>
            </a:r>
            <a:r>
              <a:rPr lang="en-US" sz="2800" dirty="0" smtClean="0"/>
              <a:t> </a:t>
            </a:r>
            <a:r>
              <a:rPr lang="en-US" sz="2800" dirty="0" err="1" smtClean="0"/>
              <a:t>stratégia</a:t>
            </a:r>
            <a:r>
              <a:rPr lang="en-US" sz="2800" dirty="0" smtClean="0"/>
              <a:t> </a:t>
            </a:r>
            <a:r>
              <a:rPr lang="en-US" sz="2800" dirty="0" err="1" smtClean="0"/>
              <a:t>podporuje</a:t>
            </a:r>
            <a:r>
              <a:rPr lang="en-US" sz="2800" dirty="0" smtClean="0"/>
              <a:t> </a:t>
            </a:r>
            <a:r>
              <a:rPr lang="en-US" sz="2800" dirty="0" err="1" smtClean="0"/>
              <a:t>tvorivosť</a:t>
            </a:r>
            <a:r>
              <a:rPr lang="en-US" sz="2800" dirty="0" smtClean="0"/>
              <a:t>, </a:t>
            </a:r>
            <a:r>
              <a:rPr lang="en-US" sz="2800" dirty="0" err="1" smtClean="0"/>
              <a:t>empatiu</a:t>
            </a:r>
            <a:r>
              <a:rPr lang="sk-SK" sz="2800" dirty="0" smtClean="0"/>
              <a:t>, </a:t>
            </a:r>
            <a:r>
              <a:rPr lang="en-US" sz="2800" dirty="0" err="1" smtClean="0"/>
              <a:t>fantáziu</a:t>
            </a:r>
            <a:r>
              <a:rPr lang="en-US" sz="2800" dirty="0" smtClean="0"/>
              <a:t> a </a:t>
            </a:r>
            <a:r>
              <a:rPr lang="en-US" sz="2800" dirty="0" err="1" smtClean="0"/>
              <a:t>rozvíja</a:t>
            </a:r>
            <a:r>
              <a:rPr lang="sk-SK" sz="2800" dirty="0" smtClean="0"/>
              <a:t> </a:t>
            </a:r>
            <a:r>
              <a:rPr lang="en-US" sz="2800" dirty="0" err="1" smtClean="0"/>
              <a:t>komunikačné</a:t>
            </a:r>
            <a:r>
              <a:rPr lang="en-US" sz="2800" dirty="0" smtClean="0"/>
              <a:t> </a:t>
            </a:r>
            <a:r>
              <a:rPr lang="en-US" sz="2800" dirty="0" err="1" smtClean="0"/>
              <a:t>zručnosti</a:t>
            </a:r>
            <a:r>
              <a:rPr lang="en-US" sz="2800" dirty="0" smtClean="0"/>
              <a:t>. </a:t>
            </a:r>
            <a:r>
              <a:rPr lang="sk-SK" sz="2800" dirty="0" smtClean="0"/>
              <a:t>(hra: </a:t>
            </a:r>
            <a:r>
              <a:rPr lang="sk-SK" sz="2800" i="1" dirty="0" smtClean="0"/>
              <a:t>oko kamery)</a:t>
            </a:r>
          </a:p>
          <a:p>
            <a:pPr algn="just"/>
            <a:endParaRPr lang="sk-SK" sz="2800" i="1" dirty="0" smtClean="0"/>
          </a:p>
          <a:p>
            <a:pPr algn="just"/>
            <a:r>
              <a:rPr lang="en-US" sz="2800" i="1" dirty="0" err="1" smtClean="0"/>
              <a:t>Podmienkou</a:t>
            </a:r>
            <a:r>
              <a:rPr lang="en-US" sz="2800" i="1" dirty="0" smtClean="0"/>
              <a:t> je </a:t>
            </a:r>
            <a:r>
              <a:rPr lang="en-US" sz="2800" i="1" dirty="0" err="1" smtClean="0"/>
              <a:t>vytvorenie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príjemnej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atmosféry</a:t>
            </a:r>
            <a:r>
              <a:rPr lang="en-US" sz="2800" i="1" dirty="0" smtClean="0"/>
              <a:t> v </a:t>
            </a:r>
            <a:r>
              <a:rPr lang="en-US" sz="2800" i="1" dirty="0" err="1" smtClean="0"/>
              <a:t>triede</a:t>
            </a:r>
            <a:r>
              <a:rPr lang="en-US" sz="2800" i="1" dirty="0" smtClean="0"/>
              <a:t> (</a:t>
            </a:r>
            <a:r>
              <a:rPr lang="en-US" sz="2800" i="1" dirty="0" err="1" smtClean="0"/>
              <a:t>osvetlenie</a:t>
            </a:r>
            <a:r>
              <a:rPr lang="en-US" sz="2800" i="1" dirty="0" smtClean="0"/>
              <a:t>,</a:t>
            </a:r>
            <a:r>
              <a:rPr lang="sk-SK" sz="2800" i="1" dirty="0" smtClean="0"/>
              <a:t> </a:t>
            </a:r>
            <a:r>
              <a:rPr lang="en-US" sz="2800" i="1" dirty="0" err="1" smtClean="0"/>
              <a:t>hudba</a:t>
            </a:r>
            <a:r>
              <a:rPr lang="en-US" sz="2800" i="1" dirty="0" smtClean="0"/>
              <a:t>, </a:t>
            </a:r>
            <a:r>
              <a:rPr lang="en-US" sz="2800" i="1" dirty="0" err="1" smtClean="0"/>
              <a:t>pohodlná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poloha</a:t>
            </a:r>
            <a:r>
              <a:rPr lang="en-US" sz="2800" i="1" dirty="0" smtClean="0"/>
              <a:t>), </a:t>
            </a:r>
            <a:r>
              <a:rPr lang="en-US" sz="2800" i="1" dirty="0" err="1" smtClean="0"/>
              <a:t>počúvanie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príbehu</a:t>
            </a:r>
            <a:r>
              <a:rPr lang="en-US" sz="2800" i="1" dirty="0" smtClean="0"/>
              <a:t> so </a:t>
            </a:r>
            <a:r>
              <a:rPr lang="en-US" sz="2800" i="1" dirty="0" err="1" smtClean="0"/>
              <a:t>zatvorenými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očami</a:t>
            </a:r>
            <a:r>
              <a:rPr lang="en-US" sz="2800" i="1" dirty="0" smtClean="0"/>
              <a:t> a </a:t>
            </a:r>
            <a:r>
              <a:rPr lang="en-US" sz="2800" i="1" dirty="0" err="1" smtClean="0"/>
              <a:t>následný</a:t>
            </a:r>
            <a:r>
              <a:rPr lang="sk-SK" sz="2800" i="1" dirty="0" smtClean="0"/>
              <a:t> </a:t>
            </a:r>
            <a:r>
              <a:rPr lang="en-US" sz="2800" i="1" dirty="0" err="1" smtClean="0"/>
              <a:t>spoločný</a:t>
            </a:r>
            <a:r>
              <a:rPr lang="sk-SK" sz="2800" i="1" dirty="0" smtClean="0"/>
              <a:t> 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rozhovor</a:t>
            </a:r>
            <a:r>
              <a:rPr lang="en-US" sz="2800" i="1" dirty="0" smtClean="0"/>
              <a:t> </a:t>
            </a:r>
            <a:r>
              <a:rPr lang="sk-SK" sz="2800" i="1" dirty="0" smtClean="0"/>
              <a:t> </a:t>
            </a:r>
            <a:r>
              <a:rPr lang="en-US" sz="2800" i="1" dirty="0" err="1" smtClean="0"/>
              <a:t>zameraný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na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sebareflexiu</a:t>
            </a:r>
            <a:r>
              <a:rPr lang="en-US" sz="2800" i="1" dirty="0" smtClean="0"/>
              <a:t>, t. j. </a:t>
            </a:r>
            <a:r>
              <a:rPr lang="en-US" sz="2800" i="1" dirty="0" err="1" smtClean="0"/>
              <a:t>analýzu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pocitov</a:t>
            </a:r>
            <a:r>
              <a:rPr lang="en-US" sz="2800" i="1" dirty="0" smtClean="0"/>
              <a:t>, </a:t>
            </a:r>
            <a:r>
              <a:rPr lang="en-US" sz="2800" i="1" dirty="0" err="1" smtClean="0"/>
              <a:t>nálad</a:t>
            </a:r>
            <a:r>
              <a:rPr lang="en-US" sz="2800" i="1" dirty="0" smtClean="0"/>
              <a:t>,</a:t>
            </a:r>
            <a:r>
              <a:rPr lang="sk-SK" sz="2800" i="1" dirty="0" smtClean="0"/>
              <a:t> </a:t>
            </a:r>
            <a:r>
              <a:rPr lang="en-US" sz="2800" i="1" dirty="0" err="1" smtClean="0"/>
              <a:t>myšlienok</a:t>
            </a:r>
            <a:r>
              <a:rPr lang="en-US" sz="2800" i="1" dirty="0" smtClean="0"/>
              <a:t> a </a:t>
            </a:r>
            <a:r>
              <a:rPr lang="en-US" sz="2800" i="1" dirty="0" err="1" smtClean="0"/>
              <a:t>predstáv</a:t>
            </a:r>
            <a:r>
              <a:rPr lang="en-US" sz="2800" dirty="0" smtClean="0"/>
              <a:t>.</a:t>
            </a:r>
            <a:endParaRPr lang="sk-SK" sz="2800" b="1" dirty="0" smtClean="0">
              <a:solidFill>
                <a:srgbClr val="FFC000"/>
              </a:solidFill>
            </a:endParaRPr>
          </a:p>
          <a:p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00100" y="357166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 </a:t>
            </a:r>
            <a:r>
              <a:rPr lang="sk-SK" sz="4400" dirty="0" smtClean="0">
                <a:solidFill>
                  <a:schemeClr val="accent4"/>
                </a:solidFill>
              </a:rPr>
              <a:t>9. </a:t>
            </a:r>
            <a:r>
              <a:rPr lang="en-US" sz="4400" dirty="0" smtClean="0">
                <a:solidFill>
                  <a:schemeClr val="accent4"/>
                </a:solidFill>
              </a:rPr>
              <a:t>HODNOTENIE </a:t>
            </a:r>
            <a:r>
              <a:rPr lang="sk-SK" sz="4400" dirty="0" smtClean="0">
                <a:solidFill>
                  <a:schemeClr val="accent4"/>
                </a:solidFill>
              </a:rPr>
              <a:t> </a:t>
            </a:r>
            <a:r>
              <a:rPr lang="en-US" sz="4400" dirty="0" smtClean="0">
                <a:solidFill>
                  <a:schemeClr val="accent4"/>
                </a:solidFill>
              </a:rPr>
              <a:t>PREDNESU</a:t>
            </a:r>
            <a:r>
              <a:rPr lang="en-US" sz="4000" dirty="0" smtClean="0">
                <a:solidFill>
                  <a:schemeClr val="accent4"/>
                </a:solidFill>
              </a:rPr>
              <a:t/>
            </a:r>
            <a:br>
              <a:rPr lang="en-US" sz="4000" dirty="0" smtClean="0">
                <a:solidFill>
                  <a:schemeClr val="accent4"/>
                </a:solidFill>
              </a:rPr>
            </a:br>
            <a:r>
              <a:rPr lang="sk-SK" sz="3600" i="1" dirty="0" smtClean="0">
                <a:solidFill>
                  <a:schemeClr val="tx1"/>
                </a:solidFill>
              </a:rPr>
              <a:t>(</a:t>
            </a:r>
            <a:r>
              <a:rPr lang="en-US" sz="3100" i="1" dirty="0" err="1" smtClean="0">
                <a:solidFill>
                  <a:schemeClr val="tx1"/>
                </a:solidFill>
              </a:rPr>
              <a:t>podľa</a:t>
            </a:r>
            <a:r>
              <a:rPr lang="en-US" sz="3100" i="1" dirty="0" smtClean="0">
                <a:solidFill>
                  <a:schemeClr val="tx1"/>
                </a:solidFill>
              </a:rPr>
              <a:t> V. </a:t>
            </a:r>
            <a:r>
              <a:rPr lang="en-US" sz="3100" i="1" dirty="0" err="1" smtClean="0">
                <a:solidFill>
                  <a:schemeClr val="tx1"/>
                </a:solidFill>
              </a:rPr>
              <a:t>Šrámkovej</a:t>
            </a:r>
            <a:r>
              <a:rPr lang="sk-SK" sz="3100" i="1" dirty="0" smtClean="0">
                <a:solidFill>
                  <a:schemeClr val="tx1"/>
                </a:solidFill>
              </a:rPr>
              <a:t>)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28662" y="1643050"/>
            <a:ext cx="7854696" cy="5214950"/>
          </a:xfrm>
        </p:spPr>
        <p:txBody>
          <a:bodyPr>
            <a:normAutofit fontScale="85000" lnSpcReduction="20000"/>
          </a:bodyPr>
          <a:lstStyle/>
          <a:p>
            <a:r>
              <a:rPr lang="en-US" sz="31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 </a:t>
            </a:r>
          </a:p>
          <a:p>
            <a:pPr marL="598932" indent="-571500">
              <a:buAutoNum type="romanUcPeriod"/>
            </a:pPr>
            <a:r>
              <a:rPr lang="en-US" sz="31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Základy</a:t>
            </a:r>
            <a:r>
              <a:rPr lang="en-US" sz="31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1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koncepcie</a:t>
            </a:r>
            <a:r>
              <a:rPr lang="en-US" sz="31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1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prednesu</a:t>
            </a:r>
            <a:endParaRPr lang="en-US" sz="3100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598932" indent="-571500">
              <a:buAutoNum type="romanUcPeriod"/>
            </a:pPr>
            <a:endParaRPr lang="en-US" sz="3100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541782" indent="-514350"/>
            <a:r>
              <a:rPr lang="en-US" sz="2800" dirty="0" smtClean="0"/>
              <a:t>1. </a:t>
            </a:r>
            <a:r>
              <a:rPr lang="en-US" sz="2800" dirty="0" err="1" smtClean="0"/>
              <a:t>Dramaturgický</a:t>
            </a:r>
            <a:r>
              <a:rPr lang="en-US" sz="2800" dirty="0" smtClean="0"/>
              <a:t> </a:t>
            </a:r>
            <a:r>
              <a:rPr lang="en-US" sz="2800" dirty="0" err="1" smtClean="0"/>
              <a:t>výber</a:t>
            </a:r>
            <a:r>
              <a:rPr lang="en-US" sz="2800" dirty="0" smtClean="0"/>
              <a:t> </a:t>
            </a:r>
            <a:r>
              <a:rPr lang="en-US" sz="2800" dirty="0" err="1" smtClean="0"/>
              <a:t>vzhľadom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možnosti</a:t>
            </a:r>
            <a:r>
              <a:rPr lang="sk-SK" sz="2800" dirty="0" smtClean="0"/>
              <a:t> 	</a:t>
            </a:r>
            <a:r>
              <a:rPr lang="en-US" sz="2800" dirty="0" err="1" smtClean="0"/>
              <a:t>interpreta</a:t>
            </a:r>
            <a:r>
              <a:rPr lang="sk-SK" sz="2800" dirty="0" smtClean="0"/>
              <a:t> – </a:t>
            </a:r>
            <a:r>
              <a:rPr lang="en-US" sz="2800" dirty="0" err="1" smtClean="0"/>
              <a:t>ideová</a:t>
            </a:r>
            <a:r>
              <a:rPr lang="en-US" sz="2800" dirty="0" smtClean="0"/>
              <a:t> a </a:t>
            </a:r>
            <a:r>
              <a:rPr lang="en-US" sz="2800" dirty="0" err="1" smtClean="0"/>
              <a:t>umelecká</a:t>
            </a:r>
            <a:r>
              <a:rPr lang="en-US" sz="2800" dirty="0" smtClean="0"/>
              <a:t> </a:t>
            </a:r>
            <a:r>
              <a:rPr lang="en-US" sz="2800" dirty="0" err="1" smtClean="0"/>
              <a:t>hodnota</a:t>
            </a:r>
            <a:r>
              <a:rPr lang="en-US" sz="2800" dirty="0" smtClean="0"/>
              <a:t> </a:t>
            </a:r>
            <a:r>
              <a:rPr lang="en-US" sz="2800" dirty="0" err="1" smtClean="0"/>
              <a:t>textu</a:t>
            </a:r>
            <a:r>
              <a:rPr lang="en-US" sz="2800" dirty="0" smtClean="0"/>
              <a:t>, </a:t>
            </a:r>
            <a:r>
              <a:rPr lang="en-US" sz="2800" dirty="0" err="1" smtClean="0"/>
              <a:t>či</a:t>
            </a:r>
            <a:r>
              <a:rPr lang="en-US" sz="2800" dirty="0" smtClean="0"/>
              <a:t> </a:t>
            </a:r>
            <a:r>
              <a:rPr lang="sk-SK" sz="2800" dirty="0" smtClean="0"/>
              <a:t>	</a:t>
            </a:r>
            <a:r>
              <a:rPr lang="en-US" sz="2800" dirty="0" err="1" smtClean="0"/>
              <a:t>schopnosti</a:t>
            </a:r>
            <a:r>
              <a:rPr lang="en-US" sz="2800" dirty="0" smtClean="0"/>
              <a:t> a </a:t>
            </a:r>
            <a:r>
              <a:rPr lang="en-US" sz="2800" dirty="0" err="1" smtClean="0"/>
              <a:t>potenciál</a:t>
            </a:r>
            <a:r>
              <a:rPr lang="en-US" sz="2800" dirty="0" smtClean="0"/>
              <a:t> </a:t>
            </a:r>
            <a:r>
              <a:rPr lang="en-US" sz="2800" dirty="0" err="1" smtClean="0"/>
              <a:t>recitátora</a:t>
            </a:r>
            <a:r>
              <a:rPr lang="en-US" sz="2800" dirty="0" smtClean="0"/>
              <a:t> </a:t>
            </a:r>
            <a:r>
              <a:rPr lang="sk-SK" sz="2800" dirty="0" smtClean="0"/>
              <a:t>vyhovujú	</a:t>
            </a:r>
            <a:r>
              <a:rPr lang="en-US" sz="2800" dirty="0" err="1" smtClean="0"/>
              <a:t>výberu</a:t>
            </a:r>
            <a:r>
              <a:rPr lang="en-US" sz="2800" dirty="0" smtClean="0"/>
              <a:t> </a:t>
            </a:r>
            <a:r>
              <a:rPr lang="en-US" sz="2800" dirty="0" err="1" smtClean="0"/>
              <a:t>textu</a:t>
            </a:r>
            <a:r>
              <a:rPr lang="sk-SK" sz="2800" dirty="0" smtClean="0"/>
              <a:t>.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2. </a:t>
            </a:r>
            <a:r>
              <a:rPr lang="en-US" sz="2800" dirty="0" err="1" smtClean="0"/>
              <a:t>Pochopenie</a:t>
            </a:r>
            <a:r>
              <a:rPr lang="en-US" sz="2800" dirty="0" smtClean="0"/>
              <a:t> </a:t>
            </a:r>
            <a:r>
              <a:rPr lang="en-US" sz="2800" dirty="0" err="1" smtClean="0"/>
              <a:t>predlohy</a:t>
            </a:r>
            <a:r>
              <a:rPr lang="en-US" sz="2800" dirty="0" smtClean="0"/>
              <a:t>, </a:t>
            </a:r>
            <a:r>
              <a:rPr lang="en-US" sz="2800" dirty="0" err="1" smtClean="0"/>
              <a:t>vcítenie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 do </a:t>
            </a:r>
            <a:r>
              <a:rPr lang="en-US" sz="2800" dirty="0" err="1" smtClean="0"/>
              <a:t>autorovho</a:t>
            </a:r>
            <a:r>
              <a:rPr lang="en-US" sz="2800" dirty="0" smtClean="0"/>
              <a:t> </a:t>
            </a:r>
            <a:r>
              <a:rPr lang="en-US" sz="2800" dirty="0" err="1" smtClean="0"/>
              <a:t>štýlu</a:t>
            </a:r>
            <a:r>
              <a:rPr lang="sk-SK" sz="2800" dirty="0" smtClean="0"/>
              <a:t> – 	</a:t>
            </a:r>
            <a:r>
              <a:rPr lang="en-US" sz="2800" dirty="0" err="1" smtClean="0"/>
              <a:t>recitátor</a:t>
            </a:r>
            <a:r>
              <a:rPr lang="sk-SK" sz="2800" dirty="0" smtClean="0"/>
              <a:t> </a:t>
            </a:r>
            <a:r>
              <a:rPr lang="en-US" sz="2800" dirty="0" err="1" smtClean="0"/>
              <a:t>musí</a:t>
            </a:r>
            <a:r>
              <a:rPr lang="en-US" sz="2800" dirty="0" smtClean="0"/>
              <a:t> </a:t>
            </a:r>
            <a:r>
              <a:rPr lang="en-US" sz="2800" dirty="0" err="1" smtClean="0"/>
              <a:t>porozumieť</a:t>
            </a:r>
            <a:r>
              <a:rPr lang="en-US" sz="2800" dirty="0" smtClean="0"/>
              <a:t> </a:t>
            </a:r>
            <a:r>
              <a:rPr lang="en-US" sz="2800" dirty="0" err="1" smtClean="0"/>
              <a:t>myšlienke</a:t>
            </a:r>
            <a:r>
              <a:rPr lang="en-US" sz="2800" dirty="0" smtClean="0"/>
              <a:t> a </a:t>
            </a:r>
            <a:r>
              <a:rPr lang="en-US" sz="2800" dirty="0" err="1" smtClean="0"/>
              <a:t>zmyslu</a:t>
            </a:r>
            <a:r>
              <a:rPr lang="en-US" sz="2800" dirty="0" smtClean="0"/>
              <a:t> </a:t>
            </a:r>
            <a:r>
              <a:rPr lang="sk-SK" sz="2800" dirty="0" smtClean="0"/>
              <a:t>	</a:t>
            </a:r>
            <a:r>
              <a:rPr lang="en-US" sz="2800" dirty="0" err="1" smtClean="0"/>
              <a:t>literárneho</a:t>
            </a:r>
            <a:r>
              <a:rPr lang="en-US" sz="2800" dirty="0" smtClean="0"/>
              <a:t> </a:t>
            </a:r>
            <a:r>
              <a:rPr lang="en-US" sz="2800" dirty="0" err="1" smtClean="0"/>
              <a:t>diela</a:t>
            </a:r>
            <a:r>
              <a:rPr lang="sk-SK" sz="2800" dirty="0" smtClean="0"/>
              <a:t> </a:t>
            </a:r>
            <a:r>
              <a:rPr lang="en-US" sz="2800" dirty="0" smtClean="0"/>
              <a:t>a </a:t>
            </a:r>
            <a:r>
              <a:rPr lang="en-US" sz="2800" dirty="0" err="1" smtClean="0"/>
              <a:t>sprostredkovať</a:t>
            </a:r>
            <a:r>
              <a:rPr lang="en-US" sz="2800" dirty="0" smtClean="0"/>
              <a:t> ho </a:t>
            </a:r>
            <a:r>
              <a:rPr lang="en-US" sz="2800" dirty="0" err="1" smtClean="0"/>
              <a:t>adresátovi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3. </a:t>
            </a:r>
            <a:r>
              <a:rPr lang="en-US" sz="2800" dirty="0" err="1" smtClean="0"/>
              <a:t>Stavba</a:t>
            </a:r>
            <a:r>
              <a:rPr lang="en-US" sz="2800" dirty="0" smtClean="0"/>
              <a:t> </a:t>
            </a:r>
            <a:r>
              <a:rPr lang="en-US" sz="2800" dirty="0" err="1" smtClean="0"/>
              <a:t>prednesu</a:t>
            </a:r>
            <a:r>
              <a:rPr lang="en-US" sz="2800" dirty="0" smtClean="0"/>
              <a:t> </a:t>
            </a:r>
            <a:r>
              <a:rPr lang="en-US" sz="2800" dirty="0" err="1" smtClean="0"/>
              <a:t>literárneho</a:t>
            </a:r>
            <a:r>
              <a:rPr lang="en-US" sz="2800" dirty="0" smtClean="0"/>
              <a:t> </a:t>
            </a:r>
            <a:r>
              <a:rPr lang="en-US" sz="2800" dirty="0" err="1" smtClean="0"/>
              <a:t>diela</a:t>
            </a:r>
            <a:r>
              <a:rPr lang="en-US" sz="2800" dirty="0" smtClean="0"/>
              <a:t> –</a:t>
            </a:r>
            <a:r>
              <a:rPr lang="sk-SK" sz="2800" dirty="0" smtClean="0"/>
              <a:t> </a:t>
            </a:r>
            <a:r>
              <a:rPr lang="en-US" sz="2800" dirty="0" err="1" smtClean="0"/>
              <a:t>vlastný</a:t>
            </a:r>
            <a:r>
              <a:rPr lang="en-US" sz="2800" dirty="0" smtClean="0"/>
              <a:t> </a:t>
            </a:r>
            <a:r>
              <a:rPr lang="en-US" sz="2800" dirty="0" err="1" smtClean="0"/>
              <a:t>tvorivý</a:t>
            </a:r>
            <a:endParaRPr lang="en-US" sz="2800" dirty="0" smtClean="0"/>
          </a:p>
          <a:p>
            <a:r>
              <a:rPr lang="sk-SK" sz="2800" dirty="0" smtClean="0"/>
              <a:t>	</a:t>
            </a:r>
            <a:r>
              <a:rPr lang="en-US" sz="2800" dirty="0" err="1" smtClean="0"/>
              <a:t>vklad</a:t>
            </a:r>
            <a:r>
              <a:rPr lang="en-US" sz="2800" dirty="0" smtClean="0"/>
              <a:t> </a:t>
            </a:r>
            <a:r>
              <a:rPr lang="en-US" sz="2800" dirty="0" err="1" smtClean="0"/>
              <a:t>recitátora</a:t>
            </a:r>
            <a:r>
              <a:rPr lang="sk-SK" sz="2800" dirty="0" smtClean="0"/>
              <a:t>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71538" y="1071546"/>
            <a:ext cx="7854696" cy="5214974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II. </a:t>
            </a:r>
            <a:r>
              <a:rPr lang="en-US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Vnútorná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a </a:t>
            </a:r>
            <a:r>
              <a:rPr lang="en-US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technická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pripravenosť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recitátora</a:t>
            </a:r>
            <a:endParaRPr lang="en-US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en-US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541782" indent="-514350"/>
            <a:r>
              <a:rPr lang="en-US" dirty="0" smtClean="0"/>
              <a:t>1. </a:t>
            </a:r>
            <a:r>
              <a:rPr lang="en-US" dirty="0" err="1" smtClean="0"/>
              <a:t>Predstavivosť</a:t>
            </a:r>
            <a:r>
              <a:rPr lang="en-US" dirty="0" smtClean="0"/>
              <a:t> a </a:t>
            </a:r>
            <a:r>
              <a:rPr lang="en-US" dirty="0" err="1" smtClean="0"/>
              <a:t>fantázia</a:t>
            </a:r>
            <a:r>
              <a:rPr lang="en-US" dirty="0" smtClean="0"/>
              <a:t> (</a:t>
            </a:r>
            <a:r>
              <a:rPr lang="en-US" dirty="0" err="1" smtClean="0"/>
              <a:t>hlasová</a:t>
            </a:r>
            <a:r>
              <a:rPr lang="en-US" dirty="0" smtClean="0"/>
              <a:t> </a:t>
            </a:r>
            <a:r>
              <a:rPr lang="en-US" dirty="0" err="1" smtClean="0"/>
              <a:t>farebnosť</a:t>
            </a:r>
            <a:r>
              <a:rPr lang="en-US" dirty="0" smtClean="0"/>
              <a:t>, </a:t>
            </a:r>
            <a:r>
              <a:rPr lang="sk-SK" dirty="0" smtClean="0"/>
              <a:t>	</a:t>
            </a:r>
            <a:r>
              <a:rPr lang="en-US" dirty="0" err="1" smtClean="0"/>
              <a:t>živosť</a:t>
            </a:r>
            <a:r>
              <a:rPr lang="en-US" dirty="0" smtClean="0"/>
              <a:t> </a:t>
            </a:r>
            <a:r>
              <a:rPr lang="en-US" dirty="0" err="1" smtClean="0"/>
              <a:t>prejavu</a:t>
            </a:r>
            <a:r>
              <a:rPr lang="en-US" dirty="0" smtClean="0"/>
              <a:t>)</a:t>
            </a:r>
          </a:p>
          <a:p>
            <a:pPr marL="541782" indent="-514350"/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Členenie</a:t>
            </a:r>
            <a:r>
              <a:rPr lang="en-US" dirty="0" smtClean="0"/>
              <a:t> </a:t>
            </a:r>
            <a:r>
              <a:rPr lang="en-US" dirty="0" err="1" smtClean="0"/>
              <a:t>textu</a:t>
            </a:r>
            <a:r>
              <a:rPr lang="en-US" dirty="0" smtClean="0"/>
              <a:t>, </a:t>
            </a:r>
            <a:r>
              <a:rPr lang="en-US" dirty="0" err="1" smtClean="0"/>
              <a:t>rytmus</a:t>
            </a:r>
            <a:r>
              <a:rPr lang="en-US" dirty="0" smtClean="0"/>
              <a:t>, forma </a:t>
            </a:r>
            <a:r>
              <a:rPr lang="en-US" dirty="0" err="1" smtClean="0"/>
              <a:t>verša</a:t>
            </a:r>
            <a:r>
              <a:rPr lang="en-US" dirty="0" smtClean="0"/>
              <a:t> (</a:t>
            </a:r>
            <a:r>
              <a:rPr lang="en-US" dirty="0" err="1" smtClean="0"/>
              <a:t>recitátorova</a:t>
            </a:r>
            <a:r>
              <a:rPr lang="en-US" dirty="0" smtClean="0"/>
              <a:t> </a:t>
            </a:r>
            <a:r>
              <a:rPr lang="sk-SK" dirty="0" smtClean="0"/>
              <a:t>	</a:t>
            </a:r>
            <a:r>
              <a:rPr lang="en-US" dirty="0" err="1" smtClean="0"/>
              <a:t>predstavivosť</a:t>
            </a:r>
            <a:r>
              <a:rPr lang="sk-SK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prejaví</a:t>
            </a:r>
            <a:r>
              <a:rPr lang="en-US" dirty="0" smtClean="0"/>
              <a:t> v </a:t>
            </a:r>
            <a:r>
              <a:rPr lang="en-US" dirty="0" err="1" smtClean="0"/>
              <a:t>členení</a:t>
            </a:r>
            <a:r>
              <a:rPr lang="en-US" dirty="0" smtClean="0"/>
              <a:t> </a:t>
            </a:r>
            <a:r>
              <a:rPr lang="en-US" dirty="0" err="1" smtClean="0"/>
              <a:t>textu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sk-SK" dirty="0" smtClean="0"/>
              <a:t>	</a:t>
            </a:r>
            <a:r>
              <a:rPr lang="en-US" dirty="0" err="1" smtClean="0"/>
              <a:t>menšie</a:t>
            </a:r>
            <a:r>
              <a:rPr lang="en-US" dirty="0" smtClean="0"/>
              <a:t> </a:t>
            </a:r>
            <a:r>
              <a:rPr lang="en-US" dirty="0" err="1" smtClean="0"/>
              <a:t>celky</a:t>
            </a:r>
            <a:r>
              <a:rPr lang="en-US" dirty="0" smtClean="0"/>
              <a:t> </a:t>
            </a:r>
            <a:r>
              <a:rPr lang="en-US" dirty="0" err="1" smtClean="0"/>
              <a:t>podľa</a:t>
            </a:r>
            <a:r>
              <a:rPr lang="en-US" dirty="0" smtClean="0"/>
              <a:t> </a:t>
            </a:r>
            <a:r>
              <a:rPr lang="en-US" dirty="0" err="1" smtClean="0"/>
              <a:t>významu</a:t>
            </a:r>
            <a:r>
              <a:rPr lang="en-US" dirty="0" smtClean="0"/>
              <a:t>, </a:t>
            </a:r>
            <a:r>
              <a:rPr lang="en-US" dirty="0" err="1" smtClean="0"/>
              <a:t>myšlienok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3. </a:t>
            </a:r>
            <a:r>
              <a:rPr lang="en-US" dirty="0" err="1" smtClean="0"/>
              <a:t>Technika</a:t>
            </a:r>
            <a:r>
              <a:rPr lang="en-US" dirty="0" smtClean="0"/>
              <a:t> </a:t>
            </a:r>
            <a:r>
              <a:rPr lang="en-US" dirty="0" err="1" smtClean="0"/>
              <a:t>reči</a:t>
            </a:r>
            <a:r>
              <a:rPr lang="en-US" dirty="0" smtClean="0"/>
              <a:t> a </a:t>
            </a:r>
            <a:r>
              <a:rPr lang="en-US" dirty="0" err="1" smtClean="0"/>
              <a:t>spisovná</a:t>
            </a:r>
            <a:r>
              <a:rPr lang="en-US" dirty="0" smtClean="0"/>
              <a:t> </a:t>
            </a:r>
            <a:r>
              <a:rPr lang="en-US" dirty="0" err="1" smtClean="0"/>
              <a:t>výslovnosť</a:t>
            </a:r>
            <a:r>
              <a:rPr lang="en-US" dirty="0" smtClean="0"/>
              <a:t> (</a:t>
            </a:r>
            <a:r>
              <a:rPr lang="en-US" dirty="0" err="1" smtClean="0"/>
              <a:t>kultúra</a:t>
            </a:r>
            <a:r>
              <a:rPr lang="en-US" dirty="0" smtClean="0"/>
              <a:t> </a:t>
            </a:r>
            <a:r>
              <a:rPr lang="en-US" dirty="0" err="1" smtClean="0"/>
              <a:t>reči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4. </a:t>
            </a:r>
            <a:r>
              <a:rPr lang="en-US" dirty="0" err="1" smtClean="0"/>
              <a:t>Pohybová</a:t>
            </a:r>
            <a:r>
              <a:rPr lang="en-US" dirty="0" smtClean="0"/>
              <a:t> </a:t>
            </a:r>
            <a:r>
              <a:rPr lang="en-US" dirty="0" err="1" smtClean="0"/>
              <a:t>kultúra</a:t>
            </a:r>
            <a:r>
              <a:rPr lang="en-US" dirty="0" smtClean="0"/>
              <a:t> (</a:t>
            </a:r>
            <a:r>
              <a:rPr lang="en-US" dirty="0" err="1" smtClean="0"/>
              <a:t>fyzický</a:t>
            </a:r>
            <a:r>
              <a:rPr lang="en-US" dirty="0" smtClean="0"/>
              <a:t> </a:t>
            </a:r>
            <a:r>
              <a:rPr lang="en-US" dirty="0" err="1" smtClean="0"/>
              <a:t>prejav</a:t>
            </a:r>
            <a:r>
              <a:rPr lang="en-US" dirty="0" smtClean="0"/>
              <a:t> </a:t>
            </a:r>
            <a:r>
              <a:rPr lang="en-US" dirty="0" err="1" smtClean="0"/>
              <a:t>recitátora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71538" y="1214422"/>
            <a:ext cx="7854696" cy="4052466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III. </a:t>
            </a:r>
            <a:r>
              <a:rPr lang="en-US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Výsledný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dojem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a </a:t>
            </a:r>
            <a:r>
              <a:rPr lang="en-US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vystúpenie</a:t>
            </a:r>
            <a:endParaRPr lang="en-US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en-US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541782" indent="-514350"/>
            <a:r>
              <a:rPr lang="en-US" dirty="0" smtClean="0"/>
              <a:t>1. </a:t>
            </a:r>
            <a:r>
              <a:rPr lang="pl-PL" dirty="0" smtClean="0"/>
              <a:t>Emocionálne pôsobenie na adresáta 	(bezprostredný dojem z vystúpenia,</a:t>
            </a:r>
            <a:r>
              <a:rPr lang="en-US" dirty="0" smtClean="0"/>
              <a:t> </a:t>
            </a:r>
            <a:r>
              <a:rPr lang="en-US" dirty="0" err="1" smtClean="0"/>
              <a:t>reakcia</a:t>
            </a:r>
            <a:r>
              <a:rPr lang="en-US" dirty="0" smtClean="0"/>
              <a:t> </a:t>
            </a:r>
            <a:r>
              <a:rPr lang="sk-SK" dirty="0" smtClean="0"/>
              <a:t>	</a:t>
            </a:r>
            <a:r>
              <a:rPr lang="en-US" dirty="0" err="1" smtClean="0"/>
              <a:t>poslucháča</a:t>
            </a:r>
            <a:r>
              <a:rPr lang="en-US" dirty="0" smtClean="0"/>
              <a:t>)</a:t>
            </a:r>
          </a:p>
          <a:p>
            <a:pPr marL="541782" indent="-514350"/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Originálnosť</a:t>
            </a:r>
            <a:r>
              <a:rPr lang="en-US" dirty="0" smtClean="0"/>
              <a:t> </a:t>
            </a:r>
            <a:r>
              <a:rPr lang="en-US" dirty="0" err="1" smtClean="0"/>
              <a:t>výkonu</a:t>
            </a:r>
            <a:r>
              <a:rPr lang="en-US" dirty="0" smtClean="0"/>
              <a:t>, </a:t>
            </a:r>
            <a:r>
              <a:rPr lang="en-US" dirty="0" err="1" smtClean="0"/>
              <a:t>osobitosť</a:t>
            </a:r>
            <a:r>
              <a:rPr lang="en-US" dirty="0" smtClean="0"/>
              <a:t> </a:t>
            </a:r>
            <a:r>
              <a:rPr lang="en-US" dirty="0" err="1" smtClean="0"/>
              <a:t>interpreta</a:t>
            </a:r>
            <a:r>
              <a:rPr lang="en-US" dirty="0" smtClean="0"/>
              <a:t> </a:t>
            </a:r>
            <a:r>
              <a:rPr lang="sk-SK" dirty="0" smtClean="0"/>
              <a:t>	</a:t>
            </a:r>
            <a:r>
              <a:rPr lang="en-US" dirty="0" smtClean="0"/>
              <a:t>(</a:t>
            </a:r>
            <a:r>
              <a:rPr lang="en-US" dirty="0" err="1" smtClean="0"/>
              <a:t>pôvodnosť</a:t>
            </a:r>
            <a:r>
              <a:rPr lang="en-US" dirty="0" smtClean="0"/>
              <a:t>, </a:t>
            </a:r>
            <a:r>
              <a:rPr lang="en-US" dirty="0" err="1" smtClean="0"/>
              <a:t>nápaditosť</a:t>
            </a:r>
            <a:r>
              <a:rPr lang="en-US" dirty="0" smtClean="0"/>
              <a:t>, </a:t>
            </a:r>
            <a:r>
              <a:rPr lang="en-US" dirty="0" err="1" smtClean="0"/>
              <a:t>šarm</a:t>
            </a:r>
            <a:r>
              <a:rPr lang="en-US" dirty="0" smtClean="0"/>
              <a:t>, esprit)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71538" y="1785926"/>
            <a:ext cx="7854696" cy="2623706"/>
          </a:xfrm>
        </p:spPr>
        <p:txBody>
          <a:bodyPr>
            <a:noAutofit/>
          </a:bodyPr>
          <a:lstStyle/>
          <a:p>
            <a:pPr algn="ctr"/>
            <a:r>
              <a:rPr lang="en-US" sz="44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</a:t>
            </a:r>
            <a:r>
              <a:rPr lang="en-US" sz="44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žiadnej</a:t>
            </a:r>
            <a:r>
              <a:rPr lang="en-US" sz="44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umeleckej</a:t>
            </a:r>
            <a:r>
              <a:rPr lang="en-US" sz="44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oblasti</a:t>
            </a:r>
            <a:r>
              <a:rPr lang="en-US" sz="44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nemôže</a:t>
            </a:r>
            <a:r>
              <a:rPr lang="en-US" sz="44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vládnuť</a:t>
            </a:r>
            <a:r>
              <a:rPr lang="en-US" sz="44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jedna</a:t>
            </a:r>
            <a:r>
              <a:rPr lang="en-US" sz="44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jediná</a:t>
            </a:r>
            <a:r>
              <a:rPr lang="en-US" sz="44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predstava</a:t>
            </a:r>
            <a:r>
              <a:rPr lang="en-US" sz="44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„</a:t>
            </a:r>
            <a:r>
              <a:rPr lang="en-US" sz="44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správnosti</a:t>
            </a:r>
            <a:r>
              <a:rPr lang="en-US" sz="44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</a:p>
          <a:p>
            <a:pPr algn="ctr"/>
            <a:r>
              <a:rPr lang="en-US" sz="44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umeleckého</a:t>
            </a:r>
            <a:r>
              <a:rPr lang="en-US" sz="44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výkonu</a:t>
            </a:r>
            <a:r>
              <a:rPr lang="sk-SK" sz="44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400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000100" y="1857364"/>
            <a:ext cx="7854696" cy="3123772"/>
          </a:xfrm>
        </p:spPr>
        <p:txBody>
          <a:bodyPr>
            <a:normAutofit fontScale="77500" lnSpcReduction="20000"/>
          </a:bodyPr>
          <a:lstStyle/>
          <a:p>
            <a:pPr algn="l">
              <a:buNone/>
            </a:pPr>
            <a:r>
              <a:rPr lang="sk-SK" sz="3900" dirty="0" smtClean="0"/>
              <a:t>Použitá literatúra:</a:t>
            </a:r>
          </a:p>
          <a:p>
            <a:pPr algn="l">
              <a:buNone/>
            </a:pPr>
            <a:endParaRPr lang="sk-SK" sz="3900" dirty="0" smtClean="0"/>
          </a:p>
          <a:p>
            <a:r>
              <a:rPr lang="sk-SK" sz="3100" dirty="0" smtClean="0"/>
              <a:t>Bekénoivá, Ľ.: </a:t>
            </a:r>
            <a:r>
              <a:rPr lang="sk-SK" sz="3100" i="1" dirty="0" smtClean="0"/>
              <a:t>Kultivovanie jazyka a reči detského recitátora</a:t>
            </a:r>
            <a:r>
              <a:rPr lang="sk-SK" sz="3100" dirty="0" smtClean="0"/>
              <a:t>. </a:t>
            </a:r>
            <a:r>
              <a:rPr lang="en-US" sz="2800" dirty="0" smtClean="0"/>
              <a:t>Bratislava. </a:t>
            </a:r>
            <a:r>
              <a:rPr lang="en-US" sz="2800" dirty="0" err="1" smtClean="0"/>
              <a:t>Metodicko-pedagogické</a:t>
            </a:r>
            <a:r>
              <a:rPr lang="en-US" sz="2800" dirty="0" smtClean="0"/>
              <a:t> </a:t>
            </a:r>
            <a:r>
              <a:rPr lang="en-US" sz="2800" dirty="0" err="1" smtClean="0"/>
              <a:t>centrum</a:t>
            </a:r>
            <a:r>
              <a:rPr lang="en-US" sz="2800" dirty="0" smtClean="0"/>
              <a:t>. 2010. </a:t>
            </a:r>
            <a:r>
              <a:rPr lang="sk-SK" sz="3100" dirty="0" smtClean="0"/>
              <a:t>Počet s.</a:t>
            </a:r>
            <a:r>
              <a:rPr lang="en-US" sz="3100" smtClean="0"/>
              <a:t> 56</a:t>
            </a:r>
            <a:endParaRPr lang="sk-SK" sz="3100" dirty="0" smtClean="0"/>
          </a:p>
          <a:p>
            <a:pPr algn="l">
              <a:buNone/>
            </a:pPr>
            <a:r>
              <a:rPr lang="sk-SK" sz="3100" dirty="0" smtClean="0"/>
              <a:t>Floriánová, M.:  Ako postupovať v práci s recitátorom. </a:t>
            </a:r>
          </a:p>
          <a:p>
            <a:pPr algn="l">
              <a:buNone/>
            </a:pPr>
            <a:r>
              <a:rPr lang="sk-SK" sz="3100" dirty="0" smtClean="0">
                <a:hlinkClick r:id="rId2"/>
              </a:rPr>
              <a:t>www.google.sk</a:t>
            </a:r>
            <a:endParaRPr lang="sk-SK" sz="3100" dirty="0" smtClean="0"/>
          </a:p>
          <a:p>
            <a:pPr algn="l">
              <a:buNone/>
            </a:pPr>
            <a:r>
              <a:rPr lang="sk-SK" sz="3100" dirty="0" smtClean="0">
                <a:hlinkClick r:id="rId3"/>
              </a:rPr>
              <a:t>www.zborovna.sk</a:t>
            </a:r>
            <a:endParaRPr lang="sk-SK" dirty="0" smtClean="0"/>
          </a:p>
          <a:p>
            <a:pPr>
              <a:buNone/>
            </a:pPr>
            <a:endParaRPr lang="sk-SK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600" dirty="0" smtClean="0">
                <a:latin typeface="Monotype Corsiva" pitchFamily="66" charset="0"/>
              </a:rPr>
              <a:t>Ďakujem za pozornosť.</a:t>
            </a:r>
          </a:p>
          <a:p>
            <a:endParaRPr lang="sk-SK" sz="3200" dirty="0" smtClean="0"/>
          </a:p>
          <a:p>
            <a:r>
              <a:rPr lang="sk-SK" sz="3600" dirty="0" smtClean="0">
                <a:latin typeface="Monotype Corsiva" pitchFamily="66" charset="0"/>
              </a:rPr>
              <a:t>Želám Vám veľa úspechov pri príprave recitačných talentov</a:t>
            </a:r>
            <a:r>
              <a:rPr lang="sk-SK" sz="3200" dirty="0" smtClean="0"/>
              <a:t>. </a:t>
            </a:r>
          </a:p>
          <a:p>
            <a:endParaRPr lang="sk-SK" sz="3200" dirty="0" smtClean="0"/>
          </a:p>
          <a:p>
            <a:endParaRPr lang="sk-SK" sz="3200" dirty="0" smtClean="0"/>
          </a:p>
          <a:p>
            <a:pPr>
              <a:buNone/>
            </a:pPr>
            <a:r>
              <a:rPr lang="sk-SK" sz="3200" i="1" dirty="0" smtClean="0"/>
              <a:t>Vaša kolegyňa Vesna Kámaňová</a:t>
            </a:r>
            <a:endParaRPr lang="en-US" sz="32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5272" y="5143512"/>
            <a:ext cx="11811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00100" y="1071546"/>
            <a:ext cx="7854696" cy="4195342"/>
          </a:xfrm>
        </p:spPr>
        <p:txBody>
          <a:bodyPr>
            <a:noAutofit/>
          </a:bodyPr>
          <a:lstStyle/>
          <a:p>
            <a:pPr algn="ctr"/>
            <a:r>
              <a:rPr lang="sk-SK" sz="4400" dirty="0" smtClean="0">
                <a:latin typeface="Calisto MT" pitchFamily="18" charset="0"/>
              </a:rPr>
              <a:t>Rozhoduje </a:t>
            </a:r>
            <a:r>
              <a:rPr lang="sk-SK" sz="4400" dirty="0" smtClean="0">
                <a:solidFill>
                  <a:schemeClr val="accent3"/>
                </a:solidFill>
                <a:latin typeface="Calisto MT" pitchFamily="18" charset="0"/>
              </a:rPr>
              <a:t>kvalita textu</a:t>
            </a:r>
            <a:r>
              <a:rPr lang="sk-SK" sz="4400" dirty="0" smtClean="0">
                <a:latin typeface="Calisto MT" pitchFamily="18" charset="0"/>
              </a:rPr>
              <a:t>, nie doba, v ktorej text vznikol!</a:t>
            </a:r>
          </a:p>
          <a:p>
            <a:pPr algn="ctr"/>
            <a:endParaRPr lang="sk-SK" sz="4400" dirty="0" smtClean="0">
              <a:latin typeface="Calisto MT" pitchFamily="18" charset="0"/>
            </a:endParaRPr>
          </a:p>
          <a:p>
            <a:pPr algn="ctr"/>
            <a:r>
              <a:rPr lang="sk-SK" sz="44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itchFamily="18" charset="0"/>
              </a:rPr>
              <a:t>„</a:t>
            </a:r>
            <a:r>
              <a:rPr lang="sk-SK" sz="4400" b="1" i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itchFamily="18" charset="0"/>
              </a:rPr>
              <a:t>Vybral som si tento text preto, lebo...“</a:t>
            </a:r>
            <a:endParaRPr lang="en-US" sz="4400" b="1" i="1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234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00034" y="-214338"/>
            <a:ext cx="7854696" cy="5429288"/>
          </a:xfrm>
        </p:spPr>
        <p:txBody>
          <a:bodyPr>
            <a:normAutofit/>
          </a:bodyPr>
          <a:lstStyle/>
          <a:p>
            <a:pPr algn="ctr"/>
            <a:endParaRPr lang="cs-CZ" sz="4000" dirty="0" smtClean="0">
              <a:solidFill>
                <a:schemeClr val="accent4"/>
              </a:solidFill>
            </a:endParaRPr>
          </a:p>
          <a:p>
            <a:pPr algn="ctr"/>
            <a:r>
              <a:rPr lang="cs-CZ" sz="4000" dirty="0" smtClean="0">
                <a:solidFill>
                  <a:schemeClr val="accent4"/>
                </a:solidFill>
              </a:rPr>
              <a:t>Na 1. stupni </a:t>
            </a:r>
            <a:r>
              <a:rPr lang="cs-CZ" sz="4000" dirty="0" smtClean="0"/>
              <a:t>sú vhodné </a:t>
            </a:r>
          </a:p>
          <a:p>
            <a:pPr algn="ctr"/>
            <a:r>
              <a:rPr lang="cs-CZ" sz="4000" b="1" dirty="0" smtClean="0">
                <a:solidFill>
                  <a:srgbClr val="FFC000"/>
                </a:solidFill>
              </a:rPr>
              <a:t>kratšie texty</a:t>
            </a:r>
            <a:r>
              <a:rPr lang="cs-CZ" sz="4000" dirty="0" smtClean="0"/>
              <a:t>,</a:t>
            </a:r>
          </a:p>
          <a:p>
            <a:pPr algn="ctr"/>
            <a:r>
              <a:rPr lang="cs-CZ" sz="4000" dirty="0" smtClean="0"/>
              <a:t> </a:t>
            </a:r>
            <a:r>
              <a:rPr lang="cs-CZ" sz="4000" dirty="0" smtClean="0">
                <a:solidFill>
                  <a:srgbClr val="C00000"/>
                </a:solidFill>
              </a:rPr>
              <a:t>b</a:t>
            </a:r>
            <a:r>
              <a:rPr lang="sk-SK" sz="4000" dirty="0" smtClean="0">
                <a:solidFill>
                  <a:srgbClr val="C00000"/>
                </a:solidFill>
              </a:rPr>
              <a:t>áseň na jednu maximálne dve strany </a:t>
            </a:r>
            <a:r>
              <a:rPr lang="cs-CZ" sz="4000" dirty="0" smtClean="0">
                <a:solidFill>
                  <a:srgbClr val="C00000"/>
                </a:solidFill>
              </a:rPr>
              <a:t>(do 3 minút).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00100" y="3786190"/>
            <a:ext cx="75724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Vynikajúca</a:t>
            </a:r>
            <a:r>
              <a:rPr lang="sk-SK" sz="2400" b="1" dirty="0" smtClean="0"/>
              <a:t> </a:t>
            </a:r>
            <a:r>
              <a:rPr lang="en-US" sz="2400" b="1" dirty="0" err="1" smtClean="0"/>
              <a:t>recitátorka</a:t>
            </a:r>
            <a:r>
              <a:rPr lang="en-US" sz="2400" b="1" dirty="0" smtClean="0"/>
              <a:t> a </a:t>
            </a:r>
            <a:r>
              <a:rPr lang="en-US" sz="2400" b="1" dirty="0" err="1" smtClean="0"/>
              <a:t>pedagogička</a:t>
            </a:r>
            <a:r>
              <a:rPr lang="en-US" sz="2400" b="1" dirty="0" smtClean="0"/>
              <a:t> </a:t>
            </a:r>
            <a:endParaRPr lang="sk-SK" sz="2400" b="1" dirty="0" smtClean="0"/>
          </a:p>
          <a:p>
            <a:pPr algn="ctr"/>
            <a:r>
              <a:rPr lang="en-US" sz="2400" b="1" dirty="0" smtClean="0"/>
              <a:t>Erika </a:t>
            </a:r>
            <a:r>
              <a:rPr lang="en-US" sz="2400" b="1" dirty="0" err="1" smtClean="0"/>
              <a:t>Mageranová</a:t>
            </a:r>
            <a:r>
              <a:rPr lang="en-US" sz="2400" b="1" dirty="0" smtClean="0"/>
              <a:t> </a:t>
            </a:r>
            <a:endParaRPr lang="sk-SK" sz="2400" b="1" dirty="0" smtClean="0"/>
          </a:p>
          <a:p>
            <a:pPr algn="ctr"/>
            <a:r>
              <a:rPr lang="en-US" sz="2400" b="1" dirty="0" err="1" smtClean="0"/>
              <a:t>tvrdila</a:t>
            </a:r>
            <a:r>
              <a:rPr lang="en-US" sz="2400" b="1" dirty="0" smtClean="0"/>
              <a:t>: </a:t>
            </a:r>
            <a:endParaRPr lang="sk-SK" sz="2400" b="1" dirty="0" smtClean="0"/>
          </a:p>
          <a:p>
            <a:pPr algn="ctr"/>
            <a:r>
              <a:rPr lang="en-US" sz="2800" b="1" i="1" dirty="0" smtClean="0">
                <a:solidFill>
                  <a:srgbClr val="C00000"/>
                </a:solidFill>
              </a:rPr>
              <a:t>„</a:t>
            </a:r>
            <a:r>
              <a:rPr lang="en-US" sz="2800" b="1" i="1" dirty="0" err="1" smtClean="0">
                <a:solidFill>
                  <a:srgbClr val="C00000"/>
                </a:solidFill>
              </a:rPr>
              <a:t>Dieťa</a:t>
            </a:r>
            <a:r>
              <a:rPr lang="en-US" sz="2800" b="1" i="1" dirty="0" smtClean="0">
                <a:solidFill>
                  <a:srgbClr val="C00000"/>
                </a:solidFill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prvé</a:t>
            </a:r>
            <a:r>
              <a:rPr lang="sk-SK" sz="2800" b="1" i="1" dirty="0" smtClean="0">
                <a:solidFill>
                  <a:srgbClr val="C00000"/>
                </a:solidFill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</a:rPr>
              <a:t>tri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minúty</a:t>
            </a:r>
            <a:r>
              <a:rPr lang="en-US" sz="2800" b="1" i="1" dirty="0" smtClean="0">
                <a:solidFill>
                  <a:srgbClr val="C00000"/>
                </a:solidFill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prezentuje</a:t>
            </a:r>
            <a:r>
              <a:rPr lang="en-US" sz="2800" b="1" i="1" dirty="0" smtClean="0">
                <a:solidFill>
                  <a:srgbClr val="C00000"/>
                </a:solidFill>
              </a:rPr>
              <a:t> to,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čo</a:t>
            </a:r>
            <a:r>
              <a:rPr lang="en-US" sz="2800" b="1" i="1" dirty="0" smtClean="0">
                <a:solidFill>
                  <a:srgbClr val="C00000"/>
                </a:solidFill>
              </a:rPr>
              <a:t> vie,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počas</a:t>
            </a:r>
            <a:r>
              <a:rPr lang="en-US" sz="2800" b="1" i="1" dirty="0" smtClean="0">
                <a:solidFill>
                  <a:srgbClr val="C00000"/>
                </a:solidFill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tých</a:t>
            </a:r>
            <a:r>
              <a:rPr lang="en-US" sz="2800" b="1" i="1" dirty="0" smtClean="0">
                <a:solidFill>
                  <a:srgbClr val="C00000"/>
                </a:solidFill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ďalších</a:t>
            </a:r>
            <a:r>
              <a:rPr lang="en-US" sz="2800" b="1" i="1" dirty="0" smtClean="0">
                <a:solidFill>
                  <a:srgbClr val="C00000"/>
                </a:solidFill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ukazuje</a:t>
            </a:r>
            <a:r>
              <a:rPr lang="en-US" sz="2800" b="1" i="1" dirty="0" smtClean="0">
                <a:solidFill>
                  <a:srgbClr val="C00000"/>
                </a:solidFill>
              </a:rPr>
              <a:t>,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čo</a:t>
            </a:r>
            <a:r>
              <a:rPr lang="en-US" sz="2800" b="1" i="1" dirty="0" smtClean="0">
                <a:solidFill>
                  <a:srgbClr val="C00000"/>
                </a:solidFill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nevie</a:t>
            </a:r>
            <a:r>
              <a:rPr lang="en-US" sz="2800" b="1" i="1" dirty="0" smtClean="0">
                <a:solidFill>
                  <a:srgbClr val="C00000"/>
                </a:solidFill>
              </a:rPr>
              <a:t>.“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00034" y="500042"/>
            <a:ext cx="7854696" cy="3909590"/>
          </a:xfrm>
        </p:spPr>
        <p:txBody>
          <a:bodyPr>
            <a:noAutofit/>
          </a:bodyPr>
          <a:lstStyle/>
          <a:p>
            <a:pPr algn="ctr"/>
            <a:r>
              <a:rPr lang="cs-CZ" sz="4400" dirty="0" smtClean="0">
                <a:solidFill>
                  <a:schemeClr val="accent4"/>
                </a:solidFill>
              </a:rPr>
              <a:t>Na 2. stupni</a:t>
            </a:r>
          </a:p>
          <a:p>
            <a:pPr algn="ctr"/>
            <a:r>
              <a:rPr lang="cs-CZ" sz="3200" dirty="0" smtClean="0">
                <a:solidFill>
                  <a:schemeClr val="accent4"/>
                </a:solidFill>
              </a:rPr>
              <a:t> </a:t>
            </a:r>
            <a:r>
              <a:rPr lang="cs-CZ" sz="3200" dirty="0" smtClean="0"/>
              <a:t>možno použiť </a:t>
            </a:r>
          </a:p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jeden text </a:t>
            </a:r>
            <a:r>
              <a:rPr lang="cs-CZ" sz="3200" dirty="0" smtClean="0"/>
              <a:t>(ideálnych je málo),</a:t>
            </a:r>
          </a:p>
          <a:p>
            <a:pPr algn="ctr"/>
            <a:r>
              <a:rPr lang="cs-CZ" sz="3600" dirty="0" smtClean="0">
                <a:solidFill>
                  <a:srgbClr val="FFC000"/>
                </a:solidFill>
              </a:rPr>
              <a:t>prípadne dlhší text skrátiť</a:t>
            </a:r>
            <a:r>
              <a:rPr lang="en-US" sz="3600" dirty="0" smtClean="0">
                <a:solidFill>
                  <a:srgbClr val="FFC000"/>
                </a:solidFill>
              </a:rPr>
              <a:t>, </a:t>
            </a:r>
            <a:r>
              <a:rPr lang="en-US" sz="3600" dirty="0" err="1" smtClean="0">
                <a:solidFill>
                  <a:srgbClr val="FFC000"/>
                </a:solidFill>
              </a:rPr>
              <a:t>alebo</a:t>
            </a:r>
            <a:endParaRPr lang="cs-CZ" sz="3600" dirty="0" smtClean="0">
              <a:solidFill>
                <a:srgbClr val="FFC000"/>
              </a:solidFill>
            </a:endParaRPr>
          </a:p>
          <a:p>
            <a:pPr algn="ctr"/>
            <a:r>
              <a:rPr lang="cs-CZ" sz="3200" dirty="0" smtClean="0"/>
              <a:t> </a:t>
            </a:r>
            <a:r>
              <a:rPr lang="cs-CZ" sz="3600" b="1" dirty="0" smtClean="0">
                <a:solidFill>
                  <a:srgbClr val="FFC000"/>
                </a:solidFill>
              </a:rPr>
              <a:t>vytvoriť z kratších básničiek, či prózy väčší celok </a:t>
            </a:r>
          </a:p>
          <a:p>
            <a:pPr algn="ctr"/>
            <a:endParaRPr lang="cs-CZ" sz="3600" b="1" dirty="0" smtClean="0">
              <a:solidFill>
                <a:srgbClr val="FFC000"/>
              </a:solidFill>
            </a:endParaRPr>
          </a:p>
          <a:p>
            <a:pPr algn="ctr"/>
            <a:r>
              <a:rPr lang="cs-CZ" sz="3200" dirty="0" smtClean="0"/>
              <a:t>(nesmie prekračovať  3 min.).</a:t>
            </a:r>
            <a:endParaRPr lang="en-US" sz="3200" dirty="0" smtClean="0"/>
          </a:p>
          <a:p>
            <a:pPr algn="ctr"/>
            <a:endParaRPr lang="cs-CZ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90558" y="714356"/>
            <a:ext cx="8253442" cy="3000372"/>
          </a:xfrm>
        </p:spPr>
        <p:txBody>
          <a:bodyPr>
            <a:normAutofit fontScale="90000"/>
          </a:bodyPr>
          <a:lstStyle/>
          <a:p>
            <a:pPr algn="ctr"/>
            <a:r>
              <a:rPr lang="sk-SK" sz="4400" b="1" dirty="0" smtClean="0">
                <a:solidFill>
                  <a:srgbClr val="C00000"/>
                </a:solidFill>
                <a:effectLst/>
                <a:latin typeface="Bodoni MT" pitchFamily="18" charset="0"/>
              </a:rPr>
              <a:t>Skracovanie textu</a:t>
            </a:r>
            <a:r>
              <a:rPr lang="sk-SK" sz="4000" b="1" dirty="0" smtClean="0">
                <a:solidFill>
                  <a:srgbClr val="C00000"/>
                </a:solidFill>
                <a:effectLst/>
                <a:latin typeface="Bodoni MT" pitchFamily="18" charset="0"/>
              </a:rPr>
              <a:t> </a:t>
            </a:r>
            <a:r>
              <a:rPr lang="sk-SK" sz="3600" dirty="0" smtClean="0">
                <a:solidFill>
                  <a:srgbClr val="FFC000"/>
                </a:solidFill>
                <a:effectLst/>
              </a:rPr>
              <a:t/>
            </a:r>
            <a:br>
              <a:rPr lang="sk-SK" sz="3600" dirty="0" smtClean="0">
                <a:solidFill>
                  <a:srgbClr val="FFC000"/>
                </a:solidFill>
                <a:effectLst/>
              </a:rPr>
            </a:br>
            <a:r>
              <a:rPr lang="sk-SK" sz="3600" dirty="0" smtClean="0">
                <a:solidFill>
                  <a:srgbClr val="FFC000"/>
                </a:solidFill>
                <a:effectLst/>
              </a:rPr>
              <a:t/>
            </a:r>
            <a:br>
              <a:rPr lang="sk-SK" sz="3600" dirty="0" smtClean="0">
                <a:solidFill>
                  <a:srgbClr val="FFC000"/>
                </a:solidFill>
                <a:effectLst/>
              </a:rPr>
            </a:br>
            <a:r>
              <a:rPr lang="en-US" sz="2800" dirty="0" err="1" smtClean="0">
                <a:solidFill>
                  <a:schemeClr val="tx1"/>
                </a:solidFill>
                <a:effectLst/>
              </a:rPr>
              <a:t>M</a:t>
            </a:r>
            <a:r>
              <a:rPr lang="en-US" sz="2800" dirty="0" err="1" smtClean="0">
                <a:solidFill>
                  <a:schemeClr val="tx1"/>
                </a:solidFill>
              </a:rPr>
              <a:t>usíme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dbať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zachovanie</a:t>
            </a:r>
            <a:r>
              <a:rPr lang="sk-SK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štýlu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autora</a:t>
            </a:r>
            <a:r>
              <a:rPr lang="sk-SK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a </a:t>
            </a:r>
            <a:r>
              <a:rPr lang="en-US" sz="2800" dirty="0" err="1" smtClean="0">
                <a:solidFill>
                  <a:schemeClr val="tx1"/>
                </a:solidFill>
              </a:rPr>
              <a:t>vnútorného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zmyslu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textovej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predlohy</a:t>
            </a:r>
            <a:r>
              <a:rPr lang="sk-SK" sz="2800" dirty="0" smtClean="0">
                <a:solidFill>
                  <a:schemeClr val="tx1"/>
                </a:solidFill>
              </a:rPr>
              <a:t>, ž</a:t>
            </a:r>
            <a:r>
              <a:rPr lang="en-US" sz="2800" dirty="0" err="1" smtClean="0">
                <a:solidFill>
                  <a:schemeClr val="tx1"/>
                </a:solidFill>
              </a:rPr>
              <a:t>iak</a:t>
            </a:r>
            <a:r>
              <a:rPr lang="en-US" sz="2800" dirty="0" smtClean="0">
                <a:solidFill>
                  <a:schemeClr val="tx1"/>
                </a:solidFill>
              </a:rPr>
              <a:t> by mal </a:t>
            </a:r>
            <a:r>
              <a:rPr lang="en-US" sz="2800" dirty="0" err="1" smtClean="0">
                <a:solidFill>
                  <a:schemeClr val="tx1"/>
                </a:solidFill>
              </a:rPr>
              <a:t>poznať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celé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umelecké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dielo</a:t>
            </a:r>
            <a:r>
              <a:rPr lang="en-US" sz="2800" dirty="0" smtClean="0">
                <a:solidFill>
                  <a:schemeClr val="tx1"/>
                </a:solidFill>
              </a:rPr>
              <a:t>,</a:t>
            </a:r>
            <a:r>
              <a:rPr lang="sk-SK" sz="2800" dirty="0" smtClean="0">
                <a:solidFill>
                  <a:schemeClr val="tx1"/>
                </a:solidFill>
              </a:rPr>
              <a:t> </a:t>
            </a:r>
            <a:r>
              <a:rPr lang="pl-PL" sz="2800" dirty="0" smtClean="0">
                <a:solidFill>
                  <a:schemeClr val="tx1"/>
                </a:solidFill>
              </a:rPr>
              <a:t>z ktorého je vybraný úryvok.</a:t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800" dirty="0" smtClean="0">
                <a:solidFill>
                  <a:schemeClr val="tx1"/>
                </a:solidFill>
              </a:rPr>
              <a:t/>
            </a:r>
            <a:br>
              <a:rPr lang="pl-PL" sz="28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/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 </a:t>
            </a:r>
            <a:endParaRPr lang="en-US" sz="3100" dirty="0"/>
          </a:p>
        </p:txBody>
      </p:sp>
      <p:sp>
        <p:nvSpPr>
          <p:cNvPr id="8" name="TextBox 7"/>
          <p:cNvSpPr txBox="1"/>
          <p:nvPr/>
        </p:nvSpPr>
        <p:spPr>
          <a:xfrm>
            <a:off x="1000100" y="3071810"/>
            <a:ext cx="835824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sk-SK" sz="2400" b="1" dirty="0" smtClean="0"/>
              <a:t>1. </a:t>
            </a:r>
            <a:r>
              <a:rPr lang="pt-BR" sz="2400" b="1" dirty="0" smtClean="0"/>
              <a:t>Urobte </a:t>
            </a:r>
            <a:r>
              <a:rPr lang="pt-BR" sz="2400" b="1" dirty="0" smtClean="0">
                <a:solidFill>
                  <a:srgbClr val="FFC000"/>
                </a:solidFill>
              </a:rPr>
              <a:t>detailnú analýzu </a:t>
            </a:r>
            <a:r>
              <a:rPr lang="pt-BR" sz="2400" b="1" dirty="0" smtClean="0"/>
              <a:t>celého textu.</a:t>
            </a:r>
            <a:endParaRPr lang="sk-SK" sz="2400" b="1" dirty="0" smtClean="0"/>
          </a:p>
          <a:p>
            <a:pPr marL="457200" indent="-457200"/>
            <a:r>
              <a:rPr lang="sk-SK" sz="2400" b="1" dirty="0" smtClean="0"/>
              <a:t>2. </a:t>
            </a:r>
            <a:r>
              <a:rPr lang="en-US" sz="2400" b="1" dirty="0" err="1" smtClean="0"/>
              <a:t>Vyselektujte</a:t>
            </a:r>
            <a:r>
              <a:rPr lang="en-US" sz="2400" b="1" dirty="0" smtClean="0"/>
              <a:t> tie </a:t>
            </a:r>
            <a:r>
              <a:rPr lang="en-US" sz="2400" b="1" dirty="0" err="1" smtClean="0"/>
              <a:t>časti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textu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ktoré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sú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rgbClr val="FFC000"/>
                </a:solidFill>
              </a:rPr>
              <a:t>dejovo</a:t>
            </a:r>
            <a:r>
              <a:rPr lang="en-US" sz="2400" b="1" dirty="0" smtClean="0">
                <a:solidFill>
                  <a:srgbClr val="FFC000"/>
                </a:solidFill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</a:rPr>
              <a:t>nosné</a:t>
            </a:r>
            <a:r>
              <a:rPr lang="sk-SK" sz="2400" b="1" dirty="0" smtClean="0">
                <a:solidFill>
                  <a:srgbClr val="FFC000"/>
                </a:solidFill>
              </a:rPr>
              <a:t>.</a:t>
            </a:r>
          </a:p>
          <a:p>
            <a:pPr marL="457200" indent="-457200"/>
            <a:r>
              <a:rPr lang="sk-SK" sz="2400" b="1" dirty="0" smtClean="0"/>
              <a:t>3. </a:t>
            </a:r>
            <a:r>
              <a:rPr lang="en-US" sz="2400" b="1" dirty="0" err="1" smtClean="0"/>
              <a:t>Usilujte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vytvoriť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celok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ktorý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má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klasickú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výstavbu</a:t>
            </a:r>
            <a:r>
              <a:rPr lang="en-US" sz="2400" b="1" dirty="0" smtClean="0"/>
              <a:t>: </a:t>
            </a:r>
            <a:r>
              <a:rPr lang="en-US" sz="2400" b="1" dirty="0" err="1" smtClean="0"/>
              <a:t>krátky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rgbClr val="FFC000"/>
                </a:solidFill>
              </a:rPr>
              <a:t>úvod</a:t>
            </a:r>
            <a:r>
              <a:rPr lang="en-US" sz="2400" b="1" dirty="0" smtClean="0">
                <a:solidFill>
                  <a:srgbClr val="FFC000"/>
                </a:solidFill>
              </a:rPr>
              <a:t>,</a:t>
            </a:r>
            <a:r>
              <a:rPr lang="sk-SK" sz="2400" b="1" dirty="0" smtClean="0">
                <a:solidFill>
                  <a:srgbClr val="FFC000"/>
                </a:solidFill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</a:rPr>
              <a:t>zápletku</a:t>
            </a:r>
            <a:r>
              <a:rPr lang="en-US" sz="2400" b="1" dirty="0" smtClean="0">
                <a:solidFill>
                  <a:srgbClr val="FFC000"/>
                </a:solidFill>
              </a:rPr>
              <a:t>, </a:t>
            </a:r>
            <a:r>
              <a:rPr lang="en-US" sz="2400" b="1" dirty="0" err="1" smtClean="0">
                <a:solidFill>
                  <a:srgbClr val="FFC000"/>
                </a:solidFill>
              </a:rPr>
              <a:t>vrchol</a:t>
            </a:r>
            <a:r>
              <a:rPr lang="en-US" sz="2400" b="1" dirty="0" smtClean="0">
                <a:solidFill>
                  <a:srgbClr val="FFC000"/>
                </a:solidFill>
              </a:rPr>
              <a:t>, </a:t>
            </a:r>
            <a:r>
              <a:rPr lang="en-US" sz="2400" b="1" dirty="0" err="1" smtClean="0">
                <a:solidFill>
                  <a:srgbClr val="FFC000"/>
                </a:solidFill>
              </a:rPr>
              <a:t>rozuzlenie</a:t>
            </a:r>
            <a:r>
              <a:rPr lang="en-US" sz="2400" b="1" dirty="0" smtClean="0"/>
              <a:t>.</a:t>
            </a:r>
            <a:endParaRPr lang="sk-SK" sz="2400" b="1" dirty="0" smtClean="0"/>
          </a:p>
          <a:p>
            <a:pPr marL="457200" indent="-457200"/>
            <a:r>
              <a:rPr lang="sk-SK" sz="2400" b="1" dirty="0" smtClean="0"/>
              <a:t>4. </a:t>
            </a:r>
            <a:r>
              <a:rPr lang="en-US" sz="2400" b="1" dirty="0" err="1" smtClean="0">
                <a:solidFill>
                  <a:srgbClr val="FFC000"/>
                </a:solidFill>
              </a:rPr>
              <a:t>Skontrolujte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či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ostal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vnútorný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zmysel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predlohy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zachovaný</a:t>
            </a:r>
            <a:r>
              <a:rPr lang="en-US" sz="2400" b="1" dirty="0" smtClean="0"/>
              <a:t>.</a:t>
            </a:r>
            <a:endParaRPr lang="sk-SK" sz="2400" b="1" dirty="0" smtClean="0"/>
          </a:p>
          <a:p>
            <a:pPr marL="457200" indent="-457200"/>
            <a:r>
              <a:rPr lang="sk-SK" sz="2400" b="1" dirty="0" smtClean="0"/>
              <a:t>5. </a:t>
            </a:r>
            <a:r>
              <a:rPr lang="en-US" sz="2400" b="1" dirty="0" err="1" smtClean="0">
                <a:solidFill>
                  <a:srgbClr val="FFC000"/>
                </a:solidFill>
              </a:rPr>
              <a:t>Overte</a:t>
            </a:r>
            <a:r>
              <a:rPr lang="en-US" sz="2400" b="1" dirty="0" smtClean="0">
                <a:solidFill>
                  <a:srgbClr val="FFC000"/>
                </a:solidFill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</a:rPr>
              <a:t>efektivitu</a:t>
            </a:r>
            <a:r>
              <a:rPr lang="en-US" sz="2400" b="1" dirty="0" smtClean="0">
                <a:solidFill>
                  <a:srgbClr val="FFC000"/>
                </a:solidFill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</a:rPr>
              <a:t>procesu</a:t>
            </a:r>
            <a:r>
              <a:rPr lang="en-US" sz="2400" b="1" dirty="0" smtClean="0"/>
              <a:t>, t. j. </a:t>
            </a:r>
            <a:r>
              <a:rPr lang="en-US" sz="2400" b="1" dirty="0" err="1" smtClean="0"/>
              <a:t>či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vám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podarilo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vytvoriť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dynamický</a:t>
            </a:r>
            <a:r>
              <a:rPr lang="en-US" sz="2400" b="1" dirty="0" smtClean="0"/>
              <a:t>,</a:t>
            </a:r>
            <a:r>
              <a:rPr lang="sk-SK" sz="2400" b="1" dirty="0" smtClean="0"/>
              <a:t> </a:t>
            </a:r>
            <a:r>
              <a:rPr lang="en-US" sz="2400" b="1" dirty="0" err="1" smtClean="0"/>
              <a:t>ucelený</a:t>
            </a:r>
            <a:r>
              <a:rPr lang="sk-SK" sz="2400" b="1" dirty="0" smtClean="0"/>
              <a:t> a 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zrozumiteľný</a:t>
            </a:r>
            <a:r>
              <a:rPr lang="en-US" sz="2400" b="1" dirty="0" smtClean="0"/>
              <a:t> </a:t>
            </a:r>
            <a:r>
              <a:rPr lang="sk-SK" sz="2400" b="1" dirty="0" smtClean="0"/>
              <a:t> </a:t>
            </a:r>
            <a:r>
              <a:rPr lang="en-US" sz="2400" b="1" dirty="0" err="1" smtClean="0"/>
              <a:t>tvar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2481</TotalTime>
  <Words>2703</Words>
  <Application>Microsoft Office PowerPoint</Application>
  <PresentationFormat>On-screen Show (4:3)</PresentationFormat>
  <Paragraphs>400</Paragraphs>
  <Slides>57</Slides>
  <Notes>1</Notes>
  <HiddenSlides>17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Solstice</vt:lpstr>
      <vt:lpstr>K prednesu poézie a prózy  </vt:lpstr>
      <vt:lpstr>Slide 2</vt:lpstr>
      <vt:lpstr>Obsah: </vt:lpstr>
      <vt:lpstr>  1. ZÁSADY A KRITÉRIÁ VÝBERU LITERÁRNYCH TEXTOV  NA PREDNES </vt:lpstr>
      <vt:lpstr>Slide 5</vt:lpstr>
      <vt:lpstr>Slide 6</vt:lpstr>
      <vt:lpstr>Slide 7</vt:lpstr>
      <vt:lpstr>Slide 8</vt:lpstr>
      <vt:lpstr>Skracovanie textu   Musíme dbať na zachovanie štýlu autora a vnútorného zmyslu textovej predlohy, žiak by mal poznať celé umelecké dielo, z ktorého je vybraný úryvok.    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Prvú  interpretáciu prináša  dieťa! </vt:lpstr>
      <vt:lpstr>3. PRIEBEŽNÁ  PRÍPRAVA  RECITÁTORA  NA  PREDNES </vt:lpstr>
      <vt:lpstr>Slide 23</vt:lpstr>
      <vt:lpstr>   Podstata úspešného prednesu:  Vedieť sa uvoľniť!   pred prednesom aj počas prednesu</vt:lpstr>
      <vt:lpstr>4. TECHNICKÁ PRIPRAVENOSŤ  RECITÁTORA </vt:lpstr>
      <vt:lpstr>Slide 26</vt:lpstr>
      <vt:lpstr>  raný  – ranný   cenný – ceny   podaný – poddaný   otlačiť – odtlačiť   sudca –  súca  vie šiť – vieš šiť </vt:lpstr>
      <vt:lpstr>Slide 28</vt:lpstr>
      <vt:lpstr> Znelostná asimilácia - spodobovanie </vt:lpstr>
      <vt:lpstr>Slide 30</vt:lpstr>
      <vt:lpstr>5. ESTETICKÁ  STRÁNKA  REČI </vt:lpstr>
      <vt:lpstr>6. ZÁKLADNÉ   TELESNÉ  NALADENIE  RECITÁTORA </vt:lpstr>
      <vt:lpstr>Slide 33</vt:lpstr>
      <vt:lpstr>Slide 34</vt:lpstr>
      <vt:lpstr>7. PRÁCA  S  VÝRAZOVÝMI  PROSTRIEDKAMI</vt:lpstr>
      <vt:lpstr>Slide 36</vt:lpstr>
      <vt:lpstr> MODULÁCIA ARTIKULAČNÉHO PRÚDU</vt:lpstr>
      <vt:lpstr>Časová modulácia Prestávka – Pauza   </vt:lpstr>
      <vt:lpstr>Tempo</vt:lpstr>
      <vt:lpstr>Rytmus</vt:lpstr>
      <vt:lpstr>Silová modulácia </vt:lpstr>
      <vt:lpstr>Slide 42</vt:lpstr>
      <vt:lpstr>Hlasová intenzita a   dynamika prejavu</vt:lpstr>
      <vt:lpstr>Slide 44</vt:lpstr>
      <vt:lpstr>Tónová modulácia </vt:lpstr>
      <vt:lpstr>Slide 46</vt:lpstr>
      <vt:lpstr>Optické výrazové prostriedky:</vt:lpstr>
      <vt:lpstr>Slide 48</vt:lpstr>
      <vt:lpstr>Slide 49</vt:lpstr>
      <vt:lpstr>8. ZÁŽITKOVÉ  METÓDY  PRÁCE </vt:lpstr>
      <vt:lpstr>Slide 51</vt:lpstr>
      <vt:lpstr> 9. HODNOTENIE  PREDNESU (podľa V. Šrámkovej) </vt:lpstr>
      <vt:lpstr>Slide 53</vt:lpstr>
      <vt:lpstr>Slide 54</vt:lpstr>
      <vt:lpstr>Slide 55</vt:lpstr>
      <vt:lpstr>Slide 56</vt:lpstr>
      <vt:lpstr>Slide 57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Umelecký prednes poézie a prózy</dc:title>
  <dc:creator>Janko</dc:creator>
  <cp:lastModifiedBy>SitarJ</cp:lastModifiedBy>
  <cp:revision>364</cp:revision>
  <dcterms:created xsi:type="dcterms:W3CDTF">2012-10-21T18:01:46Z</dcterms:created>
  <dcterms:modified xsi:type="dcterms:W3CDTF">2013-10-08T16:14:35Z</dcterms:modified>
</cp:coreProperties>
</file>