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75" r:id="rId6"/>
    <p:sldId id="268" r:id="rId7"/>
    <p:sldId id="264" r:id="rId8"/>
    <p:sldId id="273" r:id="rId9"/>
    <p:sldId id="274" r:id="rId10"/>
    <p:sldId id="278" r:id="rId11"/>
    <p:sldId id="265" r:id="rId12"/>
    <p:sldId id="269" r:id="rId13"/>
    <p:sldId id="267" r:id="rId14"/>
    <p:sldId id="270" r:id="rId15"/>
    <p:sldId id="271" r:id="rId16"/>
    <p:sldId id="277" r:id="rId17"/>
    <p:sldId id="272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5851" autoAdjust="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645135-4CDA-41F7-9AF0-E47E7ACCB88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5CCD88-99EF-4F7C-8959-7694F7F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142984"/>
            <a:ext cx="4410098" cy="398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6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RODOKMEŇ MOJEJ RODINY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445" y="3743325"/>
            <a:ext cx="307183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Latn-CS" sz="3600" dirty="0" err="1">
                <a:latin typeface="Monotype Corsiva" pitchFamily="66" charset="0"/>
              </a:rPr>
              <a:t>Anna</a:t>
            </a:r>
            <a:r>
              <a:rPr lang="sr-Latn-CS" sz="3600" dirty="0">
                <a:latin typeface="Monotype Corsiva" pitchFamily="66" charset="0"/>
              </a:rPr>
              <a:t> </a:t>
            </a:r>
            <a:r>
              <a:rPr lang="sr-Latn-CS" sz="3600" dirty="0" err="1">
                <a:latin typeface="Monotype Corsiva" pitchFamily="66" charset="0"/>
              </a:rPr>
              <a:t>Čobrdová</a:t>
            </a:r>
            <a:r>
              <a:rPr lang="sr-Latn-CS" sz="3600" dirty="0">
                <a:latin typeface="Monotype Corsiva" pitchFamily="66" charset="0"/>
              </a:rPr>
              <a:t>, </a:t>
            </a:r>
            <a:r>
              <a:rPr lang="sr-Latn-CS" sz="3600" dirty="0" err="1">
                <a:latin typeface="Monotype Corsiva" pitchFamily="66" charset="0"/>
              </a:rPr>
              <a:t>Základná</a:t>
            </a:r>
            <a:r>
              <a:rPr lang="sr-Latn-CS" sz="3600" dirty="0">
                <a:latin typeface="Monotype Corsiva" pitchFamily="66" charset="0"/>
              </a:rPr>
              <a:t> škola 15. októbra Pivnica</a:t>
            </a:r>
            <a:endParaRPr lang="en-US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E:\IMG_20171008_14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500198" cy="2000264"/>
          </a:xfrm>
          <a:prstGeom prst="rect">
            <a:avLst/>
          </a:prstGeom>
          <a:noFill/>
        </p:spPr>
      </p:pic>
      <p:pic>
        <p:nvPicPr>
          <p:cNvPr id="12291" name="Picture 3" descr="E:\IMG_20171008_140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66854" y="447668"/>
            <a:ext cx="2438523" cy="1828892"/>
          </a:xfrm>
          <a:prstGeom prst="rect">
            <a:avLst/>
          </a:prstGeom>
          <a:noFill/>
        </p:spPr>
      </p:pic>
      <p:pic>
        <p:nvPicPr>
          <p:cNvPr id="12292" name="Picture 4" descr="E:\IMG_20171008_14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25496" y="260794"/>
            <a:ext cx="1435488" cy="1913984"/>
          </a:xfrm>
          <a:prstGeom prst="rect">
            <a:avLst/>
          </a:prstGeom>
          <a:noFill/>
        </p:spPr>
      </p:pic>
      <p:pic>
        <p:nvPicPr>
          <p:cNvPr id="12293" name="Picture 5" descr="E:\IMG_20171008_140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1306959" cy="1742612"/>
          </a:xfrm>
          <a:prstGeom prst="rect">
            <a:avLst/>
          </a:prstGeom>
          <a:noFill/>
        </p:spPr>
      </p:pic>
      <p:pic>
        <p:nvPicPr>
          <p:cNvPr id="12294" name="Picture 6" descr="E:\IMG_20171008_1403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5089909"/>
            <a:ext cx="2357454" cy="1768091"/>
          </a:xfrm>
          <a:prstGeom prst="rect">
            <a:avLst/>
          </a:prstGeom>
          <a:noFill/>
        </p:spPr>
      </p:pic>
      <p:pic>
        <p:nvPicPr>
          <p:cNvPr id="12295" name="Picture 7" descr="E:\IMG_20171008_1402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714480" y="4000504"/>
            <a:ext cx="2286016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642918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Funeblár Ondreja Činčuráka 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1868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794" y="4500570"/>
            <a:ext cx="264320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Latn-CS" dirty="0" err="1">
                <a:latin typeface="Book Antiqua" pitchFamily="18" charset="0"/>
              </a:rPr>
              <a:t>Kostolná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kniha</a:t>
            </a:r>
            <a:endParaRPr lang="en-US" dirty="0" err="1">
              <a:latin typeface="Book Antiqua" pitchFamily="18" charset="0"/>
            </a:endParaRPr>
          </a:p>
          <a:p>
            <a:r>
              <a:rPr lang="sr-Latn-CS" dirty="0">
                <a:latin typeface="Book Antiqua" pitchFamily="18" charset="0"/>
              </a:rPr>
              <a:t> Ondreja Činčuráka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sr-Latn-CS" dirty="0">
                <a:latin typeface="Book Antiqua" pitchFamily="18" charset="0"/>
              </a:rPr>
              <a:t>1894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12296" name="Picture 8" descr="E:\IMG_20171008_1400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3429000"/>
            <a:ext cx="2228232" cy="1671174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10800000" flipH="1">
            <a:off x="0" y="3143248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pir_stari_6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0364" y="5715016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Stará mama-Katarina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25.4.1940-29.1.2015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3965571" y="5392751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0364" y="5286388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822563" y="510699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857752" y="5143512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428625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Čobrda Jozef 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1911-1995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4000504"/>
            <a:ext cx="1895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Katarina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Várošová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1920-2000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2250265" y="3964785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43042" y="3643314"/>
            <a:ext cx="17859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464447" y="346471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286116" y="3500438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8860" y="235743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Zuzana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Belička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1878-1951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5393537" y="3750471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14942" y="3500438"/>
            <a:ext cx="22860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072860" y="3356768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394595" y="3392487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72264" y="2285992"/>
            <a:ext cx="2078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Katarína Varošová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rod.Mudrochová 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1894-1977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2571744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Michal Vároši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1893-1978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596" y="2428868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Jozef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27.4.1891-4.8.1926</a:t>
            </a:r>
            <a:br>
              <a:rPr lang="sr-Latn-CS" dirty="0">
                <a:latin typeface="Book Antiqua" pitchFamily="18" charset="0"/>
              </a:rPr>
            </a:br>
            <a:endParaRPr lang="en-US" dirty="0">
              <a:latin typeface="Book Antiqua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785786" y="207167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Vertical Scroll 45"/>
          <p:cNvSpPr/>
          <p:nvPr/>
        </p:nvSpPr>
        <p:spPr>
          <a:xfrm>
            <a:off x="1000100" y="4000504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100" dirty="0"/>
              <a:t>3 deti </a:t>
            </a:r>
            <a:br>
              <a:rPr lang="sr-Latn-CS" sz="1100" dirty="0"/>
            </a:br>
            <a:r>
              <a:rPr lang="sr-Latn-CS" sz="1100" dirty="0"/>
              <a:t>Katarina, Zuza, Anna</a:t>
            </a:r>
            <a:endParaRPr lang="en-US" sz="11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58923" y="628652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Matkina matka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1071546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Ištváň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1874-?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14356"/>
            <a:ext cx="584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Bol brat s Martinom Čobrdovým(ktorý sa oženil s Julianou Šusterovou)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5984" y="5572140"/>
            <a:ext cx="435771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00232" y="4286256"/>
            <a:ext cx="150019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572000" y="2571744"/>
            <a:ext cx="150019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28596" y="1071546"/>
            <a:ext cx="1571636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57158" y="2428868"/>
            <a:ext cx="1785950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214546" y="2214554"/>
            <a:ext cx="214314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286512" y="2071678"/>
            <a:ext cx="2357454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214810" y="3929066"/>
            <a:ext cx="2428892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IMG_20171010_15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02335" y="2126963"/>
            <a:ext cx="4442810" cy="3332108"/>
          </a:xfrm>
          <a:prstGeom prst="rect">
            <a:avLst/>
          </a:prstGeom>
          <a:noFill/>
        </p:spPr>
      </p:pic>
      <p:pic>
        <p:nvPicPr>
          <p:cNvPr id="5123" name="Picture 3" descr="E:\IMG_20171010_150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2844" y="2628340"/>
            <a:ext cx="4000528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42918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Katarina Činčuráková rod. Čobrdová 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moja stará mama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Starý otec-Jozef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8.3.1935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3643306" y="5572140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86116" y="5214950"/>
            <a:ext cx="142876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178959" y="5107793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572000" y="507207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4480" y="4071942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Mihal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4.9.1906-20.7.1985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3929066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Zuzana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Papová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13.12.1907-17.8.1984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5001422" y="3571876"/>
            <a:ext cx="28495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893075" y="3821909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43504" y="3429000"/>
            <a:ext cx="292895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001422" y="3285330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929586" y="328612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2910" y="3571876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315" y="339328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963851" y="3464719"/>
            <a:ext cx="21510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29124" y="2428868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Pap Štefan 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1882-1940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2298" y="207167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Papová Zuzana rod. Valihora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1884-1969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7501752" y="1714488"/>
            <a:ext cx="28495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72330" y="1571612"/>
            <a:ext cx="15716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893735" y="1393017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8501090" y="1428736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43636" y="571480"/>
            <a:ext cx="144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Ján Valihora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1864-1939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6710" y="28572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Valihorová rod. Blatnická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500306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Činčurák Jozef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17.3.1884-14.6.1950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00298" y="228599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Činčurák Katarina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Beláni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214282" y="200024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0034" y="1500174"/>
            <a:ext cx="128588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21439" y="132157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1643042" y="1357298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643042" y="500042"/>
            <a:ext cx="164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Činčurák rod. Zaskalická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500042"/>
            <a:ext cx="114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Činčurak Ondrej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9524" y="648866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Matkin otec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7" name="Vertical Scroll 36"/>
          <p:cNvSpPr/>
          <p:nvPr/>
        </p:nvSpPr>
        <p:spPr>
          <a:xfrm>
            <a:off x="7000892" y="3929066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000" dirty="0"/>
              <a:t>2 deti</a:t>
            </a:r>
            <a:br>
              <a:rPr lang="sr-Latn-CS" sz="1000" dirty="0"/>
            </a:br>
            <a:r>
              <a:rPr lang="sr-Latn-CS" sz="1000" dirty="0"/>
              <a:t>Jozef ,</a:t>
            </a:r>
            <a:br>
              <a:rPr lang="sr-Latn-CS" sz="1000" dirty="0"/>
            </a:br>
            <a:r>
              <a:rPr lang="sr-Latn-CS" sz="1000" dirty="0"/>
              <a:t>Michal</a:t>
            </a:r>
            <a:endParaRPr lang="en-US" sz="1000" dirty="0"/>
          </a:p>
        </p:txBody>
      </p:sp>
      <p:sp>
        <p:nvSpPr>
          <p:cNvPr id="41" name="Oval 40"/>
          <p:cNvSpPr/>
          <p:nvPr/>
        </p:nvSpPr>
        <p:spPr>
          <a:xfrm>
            <a:off x="7643834" y="214290"/>
            <a:ext cx="1500166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929454" y="1928802"/>
            <a:ext cx="200026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143372" y="3786190"/>
            <a:ext cx="2928958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500166" y="285728"/>
            <a:ext cx="171451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357422" y="2214554"/>
            <a:ext cx="1571636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072198" y="571480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357686" y="242886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785918" y="4071942"/>
            <a:ext cx="2214578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071802" y="6000768"/>
            <a:ext cx="2857520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0" y="2571744"/>
            <a:ext cx="2357422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0" y="500042"/>
            <a:ext cx="107157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E:\IMG_20171008_152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1842744" cy="2456992"/>
          </a:xfrm>
          <a:prstGeom prst="rect">
            <a:avLst/>
          </a:prstGeom>
          <a:noFill/>
        </p:spPr>
      </p:pic>
      <p:pic>
        <p:nvPicPr>
          <p:cNvPr id="6147" name="Picture 3" descr="E:\IMG_20171008_152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118174" y="953604"/>
            <a:ext cx="2485488" cy="1864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Môj starý otec Jozef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6149" name="Picture 5" descr="E:\IMG_20171010_142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88623" y="2541179"/>
            <a:ext cx="3700132" cy="49335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257174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Starý otec ako piatak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14810" y="45005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8992" y="471488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60" y="4429132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>
                <a:latin typeface="Britannic Bold" pitchFamily="34" charset="0"/>
              </a:rPr>
              <a:t>Starý otec</a:t>
            </a:r>
            <a:endParaRPr lang="en-US" sz="1400" dirty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IMG_20171008_15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1789166" cy="2385554"/>
          </a:xfrm>
          <a:prstGeom prst="rect">
            <a:avLst/>
          </a:prstGeom>
          <a:noFill/>
        </p:spPr>
      </p:pic>
      <p:pic>
        <p:nvPicPr>
          <p:cNvPr id="7172" name="Picture 4" descr="E:\IMG_20171008_152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14810" y="1500174"/>
            <a:ext cx="4191030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571480"/>
            <a:ext cx="142876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Pra stará mama Zuzana so </a:t>
            </a:r>
            <a:r>
              <a:rPr lang="sr-Latn-CS" sz="1400" dirty="0" err="1">
                <a:latin typeface="Book Antiqua" pitchFamily="18" charset="0"/>
              </a:rPr>
              <a:t>starým</a:t>
            </a:r>
            <a:r>
              <a:rPr lang="sr-Latn-CS" sz="1400" dirty="0">
                <a:latin typeface="Book Antiqua" pitchFamily="18" charset="0"/>
              </a:rPr>
              <a:t> </a:t>
            </a:r>
            <a:r>
              <a:rPr lang="sr-Latn-CS" sz="1400" dirty="0" err="1">
                <a:latin typeface="Book Antiqua" pitchFamily="18" charset="0"/>
              </a:rPr>
              <a:t>otcom</a:t>
            </a:r>
            <a:endParaRPr lang="en-US" sz="1400" dirty="0" err="1">
              <a:latin typeface="Book Antiqua" pitchFamily="18" charset="0"/>
            </a:endParaRPr>
          </a:p>
        </p:txBody>
      </p:sp>
      <p:pic>
        <p:nvPicPr>
          <p:cNvPr id="7175" name="Picture 7" descr="E:\IMG_20171008_152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5720" y="3643314"/>
            <a:ext cx="3429023" cy="25717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2786058"/>
            <a:ext cx="209384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CS" sz="1600" dirty="0">
                <a:latin typeface="Book Antiqua" pitchFamily="18" charset="0"/>
              </a:rPr>
              <a:t>Pra </a:t>
            </a:r>
            <a:r>
              <a:rPr lang="sr-Latn-CS" sz="1600" dirty="0" err="1">
                <a:latin typeface="Book Antiqua" pitchFamily="18" charset="0"/>
              </a:rPr>
              <a:t>starý</a:t>
            </a:r>
            <a:r>
              <a:rPr lang="sr-Latn-CS" sz="1600" dirty="0">
                <a:latin typeface="Book Antiqua" pitchFamily="18" charset="0"/>
              </a:rPr>
              <a:t> </a:t>
            </a:r>
            <a:r>
              <a:rPr lang="sr-Latn-CS" sz="1600" dirty="0" err="1">
                <a:latin typeface="Book Antiqua" pitchFamily="18" charset="0"/>
              </a:rPr>
              <a:t>otec</a:t>
            </a:r>
            <a:r>
              <a:rPr lang="sr-Latn-CS" sz="1600" dirty="0">
                <a:latin typeface="Book Antiqua" pitchFamily="18" charset="0"/>
              </a:rPr>
              <a:t> </a:t>
            </a:r>
            <a:r>
              <a:rPr lang="sr-Latn-CS" sz="1600" dirty="0" err="1">
                <a:latin typeface="Book Antiqua" pitchFamily="18" charset="0"/>
              </a:rPr>
              <a:t>Michal</a:t>
            </a:r>
            <a:endParaRPr lang="en-US" sz="1600" dirty="0" err="1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78579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Pra starý rodičia Činčurakový so starým otcom</a:t>
            </a:r>
            <a:endParaRPr lang="en-US" sz="1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E:\IMG_20171008_15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285852" y="1000108"/>
            <a:ext cx="6228760" cy="467157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072198" y="1643050"/>
            <a:ext cx="428628" cy="428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393669" y="750075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00892" y="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>
                <a:latin typeface="Book Antiqua" pitchFamily="18" charset="0"/>
              </a:rPr>
              <a:t>Zuzana Činčuraková-pra strará mama</a:t>
            </a:r>
            <a:endParaRPr lang="en-US" sz="16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64291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,,</a:t>
            </a:r>
            <a:r>
              <a:rPr lang="sk-SK" dirty="0">
                <a:latin typeface="Book Antiqua" pitchFamily="18" charset="0"/>
              </a:rPr>
              <a:t>Mlaten</a:t>
            </a:r>
            <a:r>
              <a:rPr lang="sr-Latn-CS" dirty="0">
                <a:latin typeface="Book Antiqua" pitchFamily="18" charset="0"/>
              </a:rPr>
              <a:t>í konopí’’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Picture 4" descr="E:\IMG_20171008_16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000" y="2071678"/>
            <a:ext cx="2700000" cy="3600000"/>
          </a:xfrm>
          <a:prstGeom prst="rect">
            <a:avLst/>
          </a:prstGeom>
          <a:noFill/>
        </p:spPr>
      </p:pic>
      <p:pic>
        <p:nvPicPr>
          <p:cNvPr id="8197" name="Picture 5" descr="E:\IMG_20171008_16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2700000" cy="3600000"/>
          </a:xfrm>
          <a:prstGeom prst="rect">
            <a:avLst/>
          </a:prstGeom>
          <a:noFill/>
        </p:spPr>
      </p:pic>
      <p:pic>
        <p:nvPicPr>
          <p:cNvPr id="8199" name="Picture 7" descr="E:\IMG_20171008_15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04815" y="447667"/>
            <a:ext cx="2438523" cy="1828892"/>
          </a:xfrm>
          <a:prstGeom prst="rect">
            <a:avLst/>
          </a:prstGeom>
          <a:noFill/>
        </p:spPr>
      </p:pic>
      <p:pic>
        <p:nvPicPr>
          <p:cNvPr id="8195" name="Picture 3" descr="E:\IMG_20171008_152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5133" y="1703703"/>
            <a:ext cx="3342744" cy="25070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285728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Pap Štefan-prapra starý otec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500174"/>
            <a:ext cx="357020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Hrob Štefana a </a:t>
            </a:r>
            <a:r>
              <a:rPr lang="sr-Latn-CS" dirty="0" err="1">
                <a:latin typeface="Britannic Bold" pitchFamily="34" charset="0"/>
              </a:rPr>
              <a:t>Zuzany</a:t>
            </a:r>
            <a:r>
              <a:rPr lang="sr-Latn-CS" dirty="0">
                <a:latin typeface="Britannic Bold" pitchFamily="34" charset="0"/>
              </a:rPr>
              <a:t> </a:t>
            </a:r>
            <a:r>
              <a:rPr lang="sr-Latn-CS" dirty="0" err="1">
                <a:latin typeface="Britannic Bold" pitchFamily="34" charset="0"/>
              </a:rPr>
              <a:t>Papových</a:t>
            </a:r>
            <a:endParaRPr lang="en-US" dirty="0" err="1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9" name="Picture 3" descr="E:\IMG_20171008_153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2110637" cy="2814182"/>
          </a:xfrm>
          <a:prstGeom prst="rect">
            <a:avLst/>
          </a:prstGeom>
          <a:noFill/>
        </p:spPr>
      </p:pic>
      <p:pic>
        <p:nvPicPr>
          <p:cNvPr id="9218" name="Picture 2" descr="E:\IMG_20171008_153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3116"/>
            <a:ext cx="3143272" cy="41910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272382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CS" dirty="0" err="1">
                <a:latin typeface="Book Antiqua" pitchFamily="18" charset="0"/>
              </a:rPr>
              <a:t>Osobný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preukaz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Zuzany</a:t>
            </a:r>
            <a:endParaRPr lang="en-US" dirty="0" err="1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71448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Pap Zuzana-prapra stará mama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7372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4400" dirty="0">
                <a:latin typeface="Monotype Corsiva" pitchFamily="66" charset="0"/>
              </a:rPr>
              <a:t>ĎAKUJEM NA POZORNOSTI ♥</a:t>
            </a:r>
            <a:endParaRPr lang="en-US" sz="4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pir_stari_6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100010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Ja Anna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0010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Brat Martin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5214942" y="1357298"/>
            <a:ext cx="571504" cy="571504"/>
          </a:xfrm>
          <a:prstGeom prst="bentConnector3">
            <a:avLst>
              <a:gd name="adj1" fmla="val 4809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 flipH="1" flipV="1">
            <a:off x="1714480" y="1357298"/>
            <a:ext cx="571504" cy="57150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7224" y="1928802"/>
            <a:ext cx="60722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00034" y="22859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572264" y="22859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71604" y="371475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Otec Zdeno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35718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Mama Katarína 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45" name="Elbow Connector 44"/>
          <p:cNvCxnSpPr/>
          <p:nvPr/>
        </p:nvCxnSpPr>
        <p:spPr>
          <a:xfrm rot="16200000" flipH="1">
            <a:off x="1785918" y="4286256"/>
            <a:ext cx="785818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5400000">
            <a:off x="785786" y="4357694"/>
            <a:ext cx="857256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7643834" y="4000504"/>
            <a:ext cx="714380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6607983" y="4036223"/>
            <a:ext cx="714380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0" y="6572272"/>
            <a:ext cx="17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Martin Čobrda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0364" y="593467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Juliana Čobrdová rod. Činčuráková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2066" y="64886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Jozef Činčurák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58016" y="593467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Katarína Činčurákova rod.Čobrdová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40005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29.9.1976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40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16.4.1981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1266" name="Picture 2" descr="E:\IMG_20171008_16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286388"/>
            <a:ext cx="892975" cy="1214446"/>
          </a:xfrm>
          <a:prstGeom prst="rect">
            <a:avLst/>
          </a:prstGeom>
          <a:noFill/>
        </p:spPr>
      </p:pic>
      <p:pic>
        <p:nvPicPr>
          <p:cNvPr id="11267" name="Picture 3" descr="E:\IMG_20171008_160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214950"/>
            <a:ext cx="928694" cy="1238259"/>
          </a:xfrm>
          <a:prstGeom prst="rect">
            <a:avLst/>
          </a:prstGeom>
          <a:noFill/>
        </p:spPr>
      </p:pic>
      <p:pic>
        <p:nvPicPr>
          <p:cNvPr id="11269" name="Picture 5" descr="E:\IMG_20171010_15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893836" y="5036355"/>
            <a:ext cx="1428759" cy="1071569"/>
          </a:xfrm>
          <a:prstGeom prst="rect">
            <a:avLst/>
          </a:prstGeom>
          <a:noFill/>
        </p:spPr>
      </p:pic>
      <p:pic>
        <p:nvPicPr>
          <p:cNvPr id="11270" name="Picture 6" descr="E:\IMG_20171008_152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238755" y="5119699"/>
            <a:ext cx="1524011" cy="114300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28794" y="1071546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572248"/>
            <a:ext cx="164304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00892" y="3571876"/>
            <a:ext cx="171451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43042" y="3714752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43438" y="1000108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29454" y="6000768"/>
            <a:ext cx="1500198" cy="857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72066" y="6572248"/>
            <a:ext cx="164307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71802" y="6000768"/>
            <a:ext cx="1500198" cy="857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IMG_20171011_1359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684039" y="2817028"/>
            <a:ext cx="1390765" cy="1043074"/>
          </a:xfrm>
          <a:prstGeom prst="rect">
            <a:avLst/>
          </a:prstGeom>
          <a:noFill/>
        </p:spPr>
      </p:pic>
      <p:pic>
        <p:nvPicPr>
          <p:cNvPr id="1027" name="Picture 3" descr="E:\IMG_20171011_140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838820" y="376230"/>
            <a:ext cx="1295515" cy="971636"/>
          </a:xfrm>
          <a:prstGeom prst="rect">
            <a:avLst/>
          </a:prstGeom>
          <a:noFill/>
        </p:spPr>
      </p:pic>
      <p:pic>
        <p:nvPicPr>
          <p:cNvPr id="1029" name="Picture 5" descr="E:\IMG_20171011_1404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14290"/>
            <a:ext cx="1428760" cy="1214446"/>
          </a:xfrm>
          <a:prstGeom prst="rect">
            <a:avLst/>
          </a:prstGeom>
          <a:noFill/>
        </p:spPr>
      </p:pic>
      <p:pic>
        <p:nvPicPr>
          <p:cNvPr id="1030" name="Picture 6" descr="E:\IMG_20171011_1404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386618" y="2542284"/>
            <a:ext cx="1034020" cy="137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pir_stari_6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>
                <a:latin typeface="Book Antiqua" pitchFamily="18" charset="0"/>
              </a:rPr>
              <a:t>Čobrdová rodina v Pivnici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8844088" cy="1508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CS" dirty="0" err="1">
                <a:latin typeface="Book Antiqua" pitchFamily="18" charset="0"/>
              </a:rPr>
              <a:t>Prvý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prúd</a:t>
            </a:r>
            <a:r>
              <a:rPr lang="sr-Latn-CS" dirty="0">
                <a:latin typeface="Book Antiqua" pitchFamily="18" charset="0"/>
              </a:rPr>
              <a:t>  Slovákov </a:t>
            </a:r>
            <a:r>
              <a:rPr lang="sr-Latn-CS" dirty="0" err="1">
                <a:latin typeface="Book Antiqua" pitchFamily="18" charset="0"/>
              </a:rPr>
              <a:t>sťahujúcich</a:t>
            </a:r>
            <a:r>
              <a:rPr lang="sr-Latn-CS" dirty="0">
                <a:latin typeface="Book Antiqua" pitchFamily="18" charset="0"/>
              </a:rPr>
              <a:t> sa na  </a:t>
            </a:r>
            <a:r>
              <a:rPr lang="sr-Latn-CS" dirty="0" err="1">
                <a:latin typeface="Book Antiqua" pitchFamily="18" charset="0"/>
              </a:rPr>
              <a:t>na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Dolnú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Zem</a:t>
            </a:r>
            <a:r>
              <a:rPr lang="sr-Latn-CS" dirty="0">
                <a:latin typeface="Book Antiqua" pitchFamily="18" charset="0"/>
              </a:rPr>
              <a:t> bol </a:t>
            </a:r>
            <a:r>
              <a:rPr lang="sr-Latn-CS" dirty="0" err="1">
                <a:latin typeface="Book Antiqua" pitchFamily="18" charset="0"/>
              </a:rPr>
              <a:t>koncom</a:t>
            </a:r>
            <a:r>
              <a:rPr lang="sr-Latn-CS" dirty="0">
                <a:latin typeface="Book Antiqua" pitchFamily="18" charset="0"/>
              </a:rPr>
              <a:t>  16. a  na </a:t>
            </a:r>
            <a:r>
              <a:rPr lang="sr-Latn-CS" dirty="0" err="1">
                <a:latin typeface="Book Antiqua" pitchFamily="18" charset="0"/>
              </a:rPr>
              <a:t>začiatku</a:t>
            </a:r>
            <a:endParaRPr lang="en-US" dirty="0" err="1">
              <a:latin typeface="Book Antiqua" pitchFamily="18" charset="0"/>
            </a:endParaRPr>
          </a:p>
          <a:p>
            <a:r>
              <a:rPr lang="sr-Latn-CS" dirty="0">
                <a:latin typeface="Book Antiqua" pitchFamily="18" charset="0"/>
              </a:rPr>
              <a:t> 17. </a:t>
            </a:r>
            <a:r>
              <a:rPr lang="sr-Latn-CS" dirty="0" err="1">
                <a:latin typeface="Book Antiqua" pitchFamily="18" charset="0"/>
              </a:rPr>
              <a:t>storočia</a:t>
            </a:r>
            <a:r>
              <a:rPr lang="sr-Latn-CS" dirty="0">
                <a:latin typeface="Book Antiqua" pitchFamily="18" charset="0"/>
              </a:rPr>
              <a:t> . Slováci z  </a:t>
            </a:r>
            <a:r>
              <a:rPr lang="sr-Latn-CS" dirty="0" err="1">
                <a:latin typeface="Book Antiqua" pitchFamily="18" charset="0"/>
              </a:rPr>
              <a:t>dedinky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b="1" dirty="0" err="1">
                <a:latin typeface="Book Antiqua" pitchFamily="18" charset="0"/>
              </a:rPr>
              <a:t>Hlboké</a:t>
            </a:r>
            <a:r>
              <a:rPr lang="sr-Latn-CS" dirty="0">
                <a:latin typeface="Book Antiqua" pitchFamily="18" charset="0"/>
              </a:rPr>
              <a:t> na západnom Slovensku </a:t>
            </a:r>
            <a:r>
              <a:rPr lang="sr-Latn-CS" dirty="0" err="1">
                <a:latin typeface="Book Antiqua" pitchFamily="18" charset="0"/>
              </a:rPr>
              <a:t>odchádzali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sr-Latn-CS" dirty="0">
                <a:latin typeface="Book Antiqua" pitchFamily="18" charset="0"/>
              </a:rPr>
              <a:t> z  </a:t>
            </a:r>
            <a:r>
              <a:rPr lang="sr-Latn-CS" dirty="0" err="1">
                <a:latin typeface="Book Antiqua" pitchFamily="18" charset="0"/>
              </a:rPr>
              <a:t>tejto</a:t>
            </a:r>
            <a:r>
              <a:rPr lang="sr-Latn-CS" dirty="0">
                <a:latin typeface="Book Antiqua" pitchFamily="18" charset="0"/>
              </a:rPr>
              <a:t>  </a:t>
            </a:r>
            <a:r>
              <a:rPr lang="sr-Latn-CS" dirty="0" err="1">
                <a:latin typeface="Book Antiqua" pitchFamily="18" charset="0"/>
              </a:rPr>
              <a:t>malej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osady</a:t>
            </a:r>
            <a:r>
              <a:rPr lang="sr-Latn-CS" dirty="0">
                <a:latin typeface="Book Antiqua" pitchFamily="18" charset="0"/>
              </a:rPr>
              <a:t> od roku 1748. </a:t>
            </a:r>
            <a:r>
              <a:rPr lang="sr-Latn-CS" dirty="0" err="1">
                <a:latin typeface="Book Antiqua" pitchFamily="18" charset="0"/>
              </a:rPr>
              <a:t>Niektorí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zostali</a:t>
            </a:r>
            <a:r>
              <a:rPr lang="sr-Latn-CS" dirty="0">
                <a:latin typeface="Book Antiqua" pitchFamily="18" charset="0"/>
              </a:rPr>
              <a:t> v </a:t>
            </a:r>
            <a:r>
              <a:rPr lang="sr-Latn-CS" dirty="0" err="1">
                <a:latin typeface="Book Antiqua" pitchFamily="18" charset="0"/>
              </a:rPr>
              <a:t>Maďarsku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iní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išli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južnejšie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na</a:t>
            </a:r>
            <a:r>
              <a:rPr lang="en-US" dirty="0">
                <a:latin typeface="Book Antiqua" pitchFamily="18" charset="0"/>
              </a:rPr>
              <a:t> </a:t>
            </a:r>
          </a:p>
          <a:p>
            <a:r>
              <a:rPr lang="en-US" dirty="0" err="1">
                <a:latin typeface="Book Antiqua" pitchFamily="18" charset="0"/>
              </a:rPr>
              <a:t>územie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dnešnej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Vojvodiny</a:t>
            </a:r>
            <a:r>
              <a:rPr lang="sr-Latn-CS" dirty="0">
                <a:latin typeface="Book Antiqua" pitchFamily="18" charset="0"/>
              </a:rPr>
              <a:t> a Rumunska. </a:t>
            </a:r>
            <a:r>
              <a:rPr lang="sr-Latn-CS" dirty="0" err="1">
                <a:latin typeface="Book Antiqua" pitchFamily="18" charset="0"/>
              </a:rPr>
              <a:t>Dvaja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bratia</a:t>
            </a:r>
            <a:r>
              <a:rPr lang="sr-Latn-CS" dirty="0">
                <a:latin typeface="Book Antiqua" pitchFamily="18" charset="0"/>
              </a:rPr>
              <a:t>, z </a:t>
            </a:r>
            <a:r>
              <a:rPr lang="sr-Latn-CS" dirty="0" err="1">
                <a:latin typeface="Book Antiqua" pitchFamily="18" charset="0"/>
              </a:rPr>
              <a:t>toho</a:t>
            </a:r>
            <a:r>
              <a:rPr lang="sr-Latn-CS" dirty="0">
                <a:latin typeface="Book Antiqua" pitchFamily="18" charset="0"/>
              </a:rPr>
              <a:t> Ján sa </a:t>
            </a:r>
            <a:r>
              <a:rPr lang="sr-Latn-CS" dirty="0" err="1" smtClean="0">
                <a:latin typeface="Book Antiqua" pitchFamily="18" charset="0"/>
              </a:rPr>
              <a:t>prisťahoval</a:t>
            </a:r>
            <a:r>
              <a:rPr lang="sr-Latn-CS" dirty="0" smtClean="0">
                <a:latin typeface="Book Antiqua" pitchFamily="18" charset="0"/>
              </a:rPr>
              <a:t> </a:t>
            </a:r>
          </a:p>
          <a:p>
            <a:r>
              <a:rPr lang="sr-Latn-CS" dirty="0" smtClean="0">
                <a:latin typeface="Book Antiqua" pitchFamily="18" charset="0"/>
              </a:rPr>
              <a:t>do </a:t>
            </a:r>
            <a:r>
              <a:rPr lang="sr-Latn-CS" dirty="0">
                <a:latin typeface="Book Antiqua" pitchFamily="18" charset="0"/>
              </a:rPr>
              <a:t>Pivnice </a:t>
            </a:r>
            <a:r>
              <a:rPr lang="sr-Latn-CS" dirty="0" smtClean="0">
                <a:latin typeface="Book Antiqua" pitchFamily="18" charset="0"/>
              </a:rPr>
              <a:t>a </a:t>
            </a:r>
            <a:r>
              <a:rPr lang="sr-Latn-CS" dirty="0" err="1">
                <a:latin typeface="Book Antiqua" pitchFamily="18" charset="0"/>
              </a:rPr>
              <a:t>Ďuro</a:t>
            </a:r>
            <a:r>
              <a:rPr lang="sr-Latn-CS" dirty="0">
                <a:latin typeface="Book Antiqua" pitchFamily="18" charset="0"/>
              </a:rPr>
              <a:t> do </a:t>
            </a:r>
            <a:r>
              <a:rPr lang="sr-Latn-CS" dirty="0" err="1">
                <a:latin typeface="Book Antiqua" pitchFamily="18" charset="0"/>
              </a:rPr>
              <a:t>maďarského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Stoličného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>
                <a:latin typeface="Book Antiqua" pitchFamily="18" charset="0"/>
              </a:rPr>
              <a:t>Belehradu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sz="2000" dirty="0">
                <a:latin typeface="Book Antiqua" pitchFamily="18" charset="0"/>
              </a:rPr>
              <a:t>(</a:t>
            </a:r>
            <a:r>
              <a:rPr lang="sr-Latn-CS" sz="2000" dirty="0" err="1">
                <a:latin typeface="Book Antiqua" pitchFamily="18" charset="0"/>
              </a:rPr>
              <a:t>dnes</a:t>
            </a:r>
            <a:r>
              <a:rPr lang="sr-Latn-CS" sz="2000" dirty="0">
                <a:latin typeface="Book Antiqua" pitchFamily="18" charset="0"/>
              </a:rPr>
              <a:t> </a:t>
            </a:r>
            <a:r>
              <a:rPr lang="sr-Latn-CS" sz="2000" dirty="0" err="1">
                <a:latin typeface="Book Antiqua" pitchFamily="18" charset="0"/>
              </a:rPr>
              <a:t>Székesfehérvár</a:t>
            </a:r>
            <a:r>
              <a:rPr lang="sr-Latn-CS" dirty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571744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Ján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1.1.1756-28.4.1836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00364" y="2928934"/>
            <a:ext cx="192882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2710" y="2428868"/>
            <a:ext cx="352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Manž. Anna Čobrdová rod.Hača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1762-3.3.1817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5984" y="3786190"/>
            <a:ext cx="235745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108315" y="324961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5984" y="385762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Štefan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23.12.1804-5.3.1871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43438" y="4214818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29322" y="4000504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Judita Čobrda rod. Pintír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17.8.1803-19.4.1858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86578" y="3643314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5008" y="3500438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Juraj Pintír</a:t>
            </a:r>
            <a:endParaRPr lang="en-US" sz="1400" dirty="0">
              <a:latin typeface="Book Antiqua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001686" y="378539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43834" y="3357562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man Old Style" pitchFamily="18" charset="0"/>
              </a:rPr>
              <a:t>Juliana Pintír rod. Salaj</a:t>
            </a:r>
            <a:endParaRPr lang="en-US" sz="1400" dirty="0">
              <a:latin typeface="Bookman Old Style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4643438" y="471488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57686" y="5357826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Štefan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22.9.1843-12.4.1926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57686" y="5357826"/>
            <a:ext cx="235745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42910" y="2571744"/>
            <a:ext cx="2286016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10800000">
            <a:off x="3500430" y="5715016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2976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Juliana Čobrda rod. Činčurák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2035951" y="5322107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00166" y="5214950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2844" y="4786322"/>
            <a:ext cx="15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>
                <a:latin typeface="Book Antiqua" pitchFamily="18" charset="0"/>
              </a:rPr>
              <a:t>Martin Činčurák</a:t>
            </a:r>
            <a:r>
              <a:rPr lang="en-US" sz="1200" dirty="0">
                <a:latin typeface="Book Antiqua" pitchFamily="18" charset="0"/>
              </a:rPr>
              <a:t/>
            </a:r>
            <a:br>
              <a:rPr lang="en-US" sz="1200" dirty="0">
                <a:latin typeface="Book Antiqua" pitchFamily="18" charset="0"/>
              </a:rPr>
            </a:br>
            <a:r>
              <a:rPr lang="en-US" sz="1200" dirty="0">
                <a:latin typeface="Book Antiqua" pitchFamily="18" charset="0"/>
              </a:rPr>
              <a:t>17.2.1815</a:t>
            </a:r>
            <a:r>
              <a:rPr lang="sr-Latn-CS" sz="1200" dirty="0">
                <a:latin typeface="Book Antiqua" pitchFamily="18" charset="0"/>
              </a:rPr>
              <a:t>-11.11.1833</a:t>
            </a:r>
            <a:endParaRPr lang="en-US" sz="1200" dirty="0">
              <a:latin typeface="Book Antiqu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43174" y="478632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>
                <a:latin typeface="Book Antiqua" pitchFamily="18" charset="0"/>
              </a:rPr>
              <a:t>Anna Činčurák rod. Chrček</a:t>
            </a:r>
            <a:br>
              <a:rPr lang="sr-Latn-CS" sz="1200" dirty="0">
                <a:latin typeface="Book Antiqua" pitchFamily="18" charset="0"/>
              </a:rPr>
            </a:br>
            <a:r>
              <a:rPr lang="sr-Latn-CS" sz="1200" dirty="0">
                <a:latin typeface="Book Antiqua" pitchFamily="18" charset="0"/>
              </a:rPr>
              <a:t>9.5.1819-23.6.1862</a:t>
            </a:r>
            <a:endParaRPr lang="en-US" sz="1200" dirty="0">
              <a:latin typeface="Book Antiqu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5918" y="6215082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Manželstvo bolo bezdetné. Juliana zomrela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86314" y="3929066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100" dirty="0">
                <a:latin typeface="Britannic Bold" pitchFamily="34" charset="0"/>
              </a:rPr>
              <a:t>Sob.21.10.1822</a:t>
            </a:r>
            <a:endParaRPr lang="en-US" sz="1100" dirty="0">
              <a:latin typeface="Britannic Bol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8992" y="5429264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100" dirty="0">
                <a:latin typeface="Book Antiqua" pitchFamily="18" charset="0"/>
              </a:rPr>
              <a:t>Sob.21.7.1861</a:t>
            </a:r>
            <a:endParaRPr lang="en-US" sz="1100" dirty="0">
              <a:latin typeface="Book Antiqua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734387" y="2341233"/>
            <a:ext cx="4272993" cy="928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14348" y="5429264"/>
            <a:ext cx="2786082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5786446" y="3857628"/>
            <a:ext cx="3000396" cy="857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Vertical Scroll 67"/>
          <p:cNvSpPr/>
          <p:nvPr/>
        </p:nvSpPr>
        <p:spPr>
          <a:xfrm>
            <a:off x="1142976" y="3500438"/>
            <a:ext cx="1143008" cy="12144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/>
              <a:t>9 detí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357554" y="264318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100" dirty="0">
                <a:latin typeface="Britannic Bold" pitchFamily="34" charset="0"/>
              </a:rPr>
              <a:t>Sob.4.11.1802</a:t>
            </a:r>
            <a:endParaRPr lang="en-US" sz="1100" dirty="0">
              <a:latin typeface="Britannic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1604" y="4929198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050" b="1" dirty="0"/>
              <a:t>Sob.</a:t>
            </a:r>
            <a:r>
              <a:rPr lang="en-US" sz="1050" b="1" dirty="0"/>
              <a:t>13.11.1861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Štefan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22.9.1843-12.4.1926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785794"/>
            <a:ext cx="235745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14744" y="1142984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628" y="78579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Juliana Čobrda rod. Klúčovský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6314" y="714356"/>
            <a:ext cx="2428892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5893603" y="607199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0694" y="500042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4810" y="214290"/>
            <a:ext cx="13067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050" dirty="0">
                <a:latin typeface="Book Antiqua" pitchFamily="18" charset="0"/>
              </a:rPr>
              <a:t>Mihal Klúčovský</a:t>
            </a:r>
            <a:br>
              <a:rPr lang="sr-Latn-CS" sz="1050" dirty="0">
                <a:latin typeface="Book Antiqua" pitchFamily="18" charset="0"/>
              </a:rPr>
            </a:br>
            <a:r>
              <a:rPr lang="sr-Latn-CS" sz="1050" dirty="0">
                <a:latin typeface="Book Antiqua" pitchFamily="18" charset="0"/>
              </a:rPr>
              <a:t>8.12.1811-24.5.1872</a:t>
            </a:r>
            <a:r>
              <a:rPr lang="sr-Latn-CS" sz="1400" dirty="0">
                <a:latin typeface="Book Antiqua" pitchFamily="18" charset="0"/>
              </a:rPr>
              <a:t/>
            </a:r>
            <a:br>
              <a:rPr lang="sr-Latn-CS" sz="1400" dirty="0">
                <a:latin typeface="Book Antiqua" pitchFamily="18" charset="0"/>
              </a:rPr>
            </a:br>
            <a:endParaRPr lang="en-US" sz="1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14285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dirty="0">
                <a:latin typeface="Book Antiqua" pitchFamily="18" charset="0"/>
              </a:rPr>
              <a:t>Juliana Klúčovský rod. Pap</a:t>
            </a:r>
            <a:br>
              <a:rPr lang="sr-Latn-CS" sz="1200" dirty="0">
                <a:latin typeface="Book Antiqua" pitchFamily="18" charset="0"/>
              </a:rPr>
            </a:br>
            <a:r>
              <a:rPr lang="sr-Latn-CS" sz="1200" dirty="0">
                <a:latin typeface="Book Antiqua" pitchFamily="18" charset="0"/>
              </a:rPr>
              <a:t>24.2.1814-19.1871</a:t>
            </a:r>
            <a:endParaRPr lang="en-US" sz="1200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857232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>
                <a:latin typeface="Britannic Bold" pitchFamily="34" charset="0"/>
              </a:rPr>
              <a:t>Sob.18.5.1864</a:t>
            </a:r>
            <a:endParaRPr lang="en-US" sz="1100" dirty="0">
              <a:latin typeface="Britann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821901" y="1535893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Vertical Scroll 22"/>
          <p:cNvSpPr/>
          <p:nvPr/>
        </p:nvSpPr>
        <p:spPr>
          <a:xfrm>
            <a:off x="357158" y="357166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/>
              <a:t>11 detí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00364" y="192880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Martin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10.11.1884-11.7.1941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71802" y="1928802"/>
            <a:ext cx="2428892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572132" y="2285992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29454" y="1928802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Juliana Čobrda rod. Šuster</a:t>
            </a:r>
            <a:br>
              <a:rPr lang="sr-Latn-C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1887</a:t>
            </a:r>
            <a:r>
              <a:rPr lang="sr-Latn-CS" dirty="0">
                <a:latin typeface="Book Antiqua" pitchFamily="18" charset="0"/>
              </a:rPr>
              <a:t>-1970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72264" y="1785926"/>
            <a:ext cx="2571736" cy="1143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50727" y="2607463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29256" y="3000372"/>
            <a:ext cx="2000264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214546" y="3000372"/>
            <a:ext cx="2286016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00694" y="3000372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Martin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10.12</a:t>
            </a:r>
            <a:r>
              <a:rPr lang="sr-Latn-CS" dirty="0">
                <a:latin typeface="Book Antiqua" pitchFamily="18" charset="0"/>
              </a:rPr>
              <a:t>1921-</a:t>
            </a:r>
            <a:r>
              <a:rPr lang="en-US" dirty="0">
                <a:latin typeface="Book Antiqua" pitchFamily="18" charset="0"/>
              </a:rPr>
              <a:t> 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28.9.</a:t>
            </a:r>
            <a:r>
              <a:rPr lang="sr-Latn-CS" dirty="0">
                <a:latin typeface="Book Antiqua" pitchFamily="18" charset="0"/>
              </a:rPr>
              <a:t>2005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1736" y="307181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Alžbeta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Mocko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1924-1996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429124" y="3357562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464843" y="3821909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86182" y="435769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Starý otec-Martin Čobrda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30.3.1947-25.4.2008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4" name="Vertical Scroll 53"/>
          <p:cNvSpPr/>
          <p:nvPr/>
        </p:nvSpPr>
        <p:spPr>
          <a:xfrm>
            <a:off x="2143108" y="1714488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/>
              <a:t>15 detí</a:t>
            </a:r>
            <a:endParaRPr lang="en-US" dirty="0"/>
          </a:p>
        </p:txBody>
      </p:sp>
      <p:sp>
        <p:nvSpPr>
          <p:cNvPr id="55" name="Vertical Scroll 54"/>
          <p:cNvSpPr/>
          <p:nvPr/>
        </p:nvSpPr>
        <p:spPr>
          <a:xfrm>
            <a:off x="7358082" y="3000372"/>
            <a:ext cx="1033272" cy="15716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000" dirty="0"/>
              <a:t>6 detí</a:t>
            </a:r>
            <a:br>
              <a:rPr lang="sr-Latn-CS" sz="1000" dirty="0"/>
            </a:br>
            <a:r>
              <a:rPr lang="sr-Latn-CS" sz="1000" dirty="0"/>
              <a:t>Zuzka,</a:t>
            </a:r>
            <a:br>
              <a:rPr lang="sr-Latn-CS" sz="1000" dirty="0"/>
            </a:br>
            <a:r>
              <a:rPr lang="sr-Latn-CS" sz="1000" dirty="0"/>
              <a:t>Kata,</a:t>
            </a:r>
            <a:br>
              <a:rPr lang="sr-Latn-CS" sz="1000" dirty="0"/>
            </a:br>
            <a:r>
              <a:rPr lang="sr-Latn-CS" sz="1000" dirty="0"/>
              <a:t>Martin,</a:t>
            </a:r>
            <a:br>
              <a:rPr lang="sr-Latn-CS" sz="1000" dirty="0"/>
            </a:br>
            <a:r>
              <a:rPr lang="sr-Latn-CS" sz="1000" dirty="0"/>
              <a:t>Jan,</a:t>
            </a:r>
            <a:br>
              <a:rPr lang="sr-Latn-CS" sz="1000" dirty="0"/>
            </a:br>
            <a:r>
              <a:rPr lang="sr-Latn-CS" sz="1000" dirty="0"/>
              <a:t>Anna,</a:t>
            </a:r>
            <a:br>
              <a:rPr lang="sr-Latn-CS" sz="1000" dirty="0"/>
            </a:br>
            <a:r>
              <a:rPr lang="sr-Latn-CS" sz="1000" dirty="0"/>
              <a:t>Michal</a:t>
            </a:r>
            <a:br>
              <a:rPr lang="sr-Latn-CS" sz="1000" dirty="0"/>
            </a:br>
            <a:r>
              <a:rPr lang="sr-Latn-CS" sz="1000" dirty="0"/>
              <a:t/>
            </a:r>
            <a:br>
              <a:rPr lang="sr-Latn-CS" sz="1000" dirty="0"/>
            </a:br>
            <a:endParaRPr lang="en-US" sz="1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1785918" y="3571876"/>
            <a:ext cx="42862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393009" y="3607595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1500166" y="400050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1500166" y="3214686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28596" y="3071810"/>
            <a:ext cx="1359668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050" dirty="0">
                <a:latin typeface="Bookman Old Style" pitchFamily="18" charset="0"/>
              </a:rPr>
              <a:t>Ondrej Mocko</a:t>
            </a:r>
            <a:r>
              <a:rPr lang="sr-Latn-CS" sz="1100" dirty="0">
                <a:latin typeface="Book Antiqua" pitchFamily="18" charset="0"/>
              </a:rPr>
              <a:t/>
            </a:r>
            <a:br>
              <a:rPr lang="sr-Latn-CS" sz="1100" dirty="0">
                <a:latin typeface="Book Antiqua" pitchFamily="18" charset="0"/>
              </a:rPr>
            </a:br>
            <a:r>
              <a:rPr lang="sr-Latn-CS" sz="1100" dirty="0">
                <a:latin typeface="Book Antiqua" pitchFamily="18" charset="0"/>
              </a:rPr>
              <a:t>14.5.1903-21.2.1981</a:t>
            </a:r>
            <a:endParaRPr lang="en-US" sz="1100" dirty="0">
              <a:latin typeface="Book Antiqua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3786190"/>
            <a:ext cx="1714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>
                <a:latin typeface="Book Antiqua" pitchFamily="18" charset="0"/>
              </a:rPr>
              <a:t>Katarína Mocková rod. Rumanová</a:t>
            </a:r>
            <a:br>
              <a:rPr lang="sr-Latn-CS" sz="1100" dirty="0">
                <a:latin typeface="Book Antiqua" pitchFamily="18" charset="0"/>
              </a:rPr>
            </a:br>
            <a:r>
              <a:rPr lang="sr-Latn-CS" sz="1100" dirty="0">
                <a:latin typeface="Book Antiqua" pitchFamily="18" charset="0"/>
              </a:rPr>
              <a:t>18.8.1905-12.6.1986</a:t>
            </a:r>
            <a:endParaRPr lang="en-US" sz="1100" dirty="0">
              <a:latin typeface="Book Antiqua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56468" y="585789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Otcov otec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86182" y="4357694"/>
            <a:ext cx="2857520" cy="7143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00694" y="214290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000" dirty="0"/>
              <a:t>23.11.1831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5786" y="3500438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900" dirty="0"/>
              <a:t>Sob.20.6.1922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E:\IMG_20171008_173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3396503" cy="45286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357166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Môj starý otec Martin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2053" name="Picture 5" descr="E:\IMG_20171010_153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60528" y="1940342"/>
            <a:ext cx="4092843" cy="30696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571480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Moja prapra stará mama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Katarina Mocková(Alžbetina matka) 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E:\IMG_20171008_161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54563"/>
            <a:ext cx="3644637" cy="4889147"/>
          </a:xfrm>
          <a:prstGeom prst="rect">
            <a:avLst/>
          </a:prstGeom>
          <a:noFill/>
        </p:spPr>
      </p:pic>
      <p:pic>
        <p:nvPicPr>
          <p:cNvPr id="1029" name="Picture 5" descr="E:\IMG_20171008_163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786082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Book Antiqua" pitchFamily="18" charset="0"/>
              </a:rPr>
              <a:t>Hrob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sk-SK" dirty="0">
                <a:latin typeface="Book Antiqua" pitchFamily="18" charset="0"/>
              </a:rPr>
              <a:t>Juliany</a:t>
            </a:r>
            <a:r>
              <a:rPr lang="sr-Latn-CS" dirty="0">
                <a:latin typeface="Book Antiqua" pitchFamily="18" charset="0"/>
              </a:rPr>
              <a:t> a Martina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 err="1">
                <a:latin typeface="Book Antiqua" pitchFamily="18" charset="0"/>
              </a:rPr>
              <a:t>mojích</a:t>
            </a:r>
            <a:r>
              <a:rPr lang="sr-Latn-CS" dirty="0">
                <a:latin typeface="Book Antiqua" pitchFamily="18" charset="0"/>
              </a:rPr>
              <a:t> </a:t>
            </a:r>
            <a:r>
              <a:rPr lang="sr-Latn-CS" dirty="0" err="1" smtClean="0">
                <a:latin typeface="Book Antiqua" pitchFamily="18" charset="0"/>
              </a:rPr>
              <a:t>prapra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sr-Latn-CS" dirty="0">
                <a:latin typeface="Book Antiqua" pitchFamily="18" charset="0"/>
              </a:rPr>
              <a:t>starých rodičov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142984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Hrob Martina a Alžbety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mojích prastarých rodičov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pir_stari_6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1285860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Kadlík Kata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rod.Bačik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?-1959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500174"/>
            <a:ext cx="12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Kadlík Ján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?-1969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28728" y="207167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929456" y="2713826"/>
            <a:ext cx="128588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2976" y="3429000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Eva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Kadlík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1929-2015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00298" y="4286256"/>
            <a:ext cx="25003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628" y="3714752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Ondrej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1927-1985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357818" y="3071810"/>
            <a:ext cx="114380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8" y="2500306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71934" y="1928802"/>
            <a:ext cx="1617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Jula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rod. Týrová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1905-1975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12" y="200024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Ondrej Činčurák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27.7. 1902-4.10.1972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572662" y="4499776"/>
            <a:ext cx="42862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43174" y="4929198"/>
            <a:ext cx="364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Stará mama-Juliana Čobrdová rod. Činčuráková</a:t>
            </a:r>
            <a:br>
              <a:rPr lang="sr-Latn-CS" dirty="0">
                <a:latin typeface="Book Antiqua" pitchFamily="18" charset="0"/>
              </a:rPr>
            </a:br>
            <a:r>
              <a:rPr lang="sr-Latn-CS" dirty="0">
                <a:latin typeface="Book Antiqua" pitchFamily="18" charset="0"/>
              </a:rPr>
              <a:t>11.2.1953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000768"/>
            <a:ext cx="9144000" cy="714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Vertical Scroll 33"/>
          <p:cNvSpPr/>
          <p:nvPr/>
        </p:nvSpPr>
        <p:spPr>
          <a:xfrm>
            <a:off x="6715140" y="335756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200" dirty="0"/>
              <a:t>2 deti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Juliana</a:t>
            </a:r>
            <a:br>
              <a:rPr lang="en-US" sz="1200" dirty="0"/>
            </a:br>
            <a:r>
              <a:rPr lang="en-US" sz="1200" dirty="0"/>
              <a:t>a</a:t>
            </a:r>
            <a:br>
              <a:rPr lang="en-US" sz="1200" dirty="0"/>
            </a:br>
            <a:r>
              <a:rPr lang="en-US" sz="1200" dirty="0"/>
              <a:t>Eva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5867" y="557214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Otcova matka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251323" y="1535099"/>
            <a:ext cx="49927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7501752" y="1713694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14810" y="1285860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00958" y="1428736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57488" y="428604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Kata Činčurák </a:t>
            </a:r>
            <a:br>
              <a:rPr lang="sr-Latn-CS" sz="1400" dirty="0">
                <a:latin typeface="Book Antiqua" pitchFamily="18" charset="0"/>
              </a:rPr>
            </a:br>
            <a:r>
              <a:rPr lang="sr-Latn-CS" sz="1400" dirty="0">
                <a:latin typeface="Book Antiqua" pitchFamily="18" charset="0"/>
              </a:rPr>
              <a:t>rod.Kubinec</a:t>
            </a:r>
            <a:br>
              <a:rPr lang="sr-Latn-CS" sz="1400" dirty="0">
                <a:latin typeface="Book Antiqua" pitchFamily="18" charset="0"/>
              </a:rPr>
            </a:br>
            <a:r>
              <a:rPr lang="sr-Latn-CS" sz="1400" dirty="0">
                <a:latin typeface="Book Antiqua" pitchFamily="18" charset="0"/>
              </a:rPr>
              <a:t>21.6.1881-?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9190" y="500042"/>
            <a:ext cx="962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Týr Ďuro</a:t>
            </a:r>
            <a:br>
              <a:rPr lang="sr-Latn-CS" sz="1400" dirty="0">
                <a:latin typeface="Book Antiqua" pitchFamily="18" charset="0"/>
              </a:rPr>
            </a:br>
            <a:r>
              <a:rPr lang="sr-Latn-CS" sz="1400" dirty="0">
                <a:latin typeface="Book Antiqua" pitchFamily="18" charset="0"/>
              </a:rPr>
              <a:t>24.4.1881-</a:t>
            </a:r>
            <a:br>
              <a:rPr lang="sr-Latn-CS" sz="1400" dirty="0">
                <a:latin typeface="Book Antiqua" pitchFamily="18" charset="0"/>
              </a:rPr>
            </a:br>
            <a:r>
              <a:rPr lang="sr-Latn-CS" sz="1400" dirty="0">
                <a:latin typeface="Book Antiqua" pitchFamily="18" charset="0"/>
              </a:rPr>
              <a:t>?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6512" y="78579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>
                <a:latin typeface="Book Antiqua" pitchFamily="18" charset="0"/>
              </a:rPr>
              <a:t>Jula Činčuráková</a:t>
            </a:r>
            <a:br>
              <a:rPr lang="sr-Latn-CS" sz="1200" dirty="0">
                <a:latin typeface="Book Antiqua" pitchFamily="18" charset="0"/>
              </a:rPr>
            </a:br>
            <a:r>
              <a:rPr lang="sr-Latn-CS" sz="1200" dirty="0">
                <a:latin typeface="Book Antiqua" pitchFamily="18" charset="0"/>
              </a:rPr>
              <a:t>rod. Horňák</a:t>
            </a:r>
            <a:br>
              <a:rPr lang="sr-Latn-CS" sz="1200" dirty="0">
                <a:latin typeface="Book Antiqua" pitchFamily="18" charset="0"/>
              </a:rPr>
            </a:br>
            <a:r>
              <a:rPr lang="sr-Latn-CS" sz="1200" dirty="0">
                <a:latin typeface="Book Antiqua" pitchFamily="18" charset="0"/>
              </a:rPr>
              <a:t>13.10.1882-?</a:t>
            </a:r>
            <a:endParaRPr lang="en-US" sz="1200" dirty="0">
              <a:latin typeface="Book Antiqu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5338" y="92867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Ondrej Činčurák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14546" y="1500174"/>
            <a:ext cx="1214446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571736" y="214290"/>
            <a:ext cx="1714512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14744" y="1857364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0" y="1142984"/>
            <a:ext cx="1571636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14348" y="3357562"/>
            <a:ext cx="2143140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214546" y="4786322"/>
            <a:ext cx="392909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143636" y="714356"/>
            <a:ext cx="157163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57950" y="2000240"/>
            <a:ext cx="2071702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286712" y="928670"/>
            <a:ext cx="857288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072066" y="3714752"/>
            <a:ext cx="1714512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57752" y="500042"/>
            <a:ext cx="1071570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71604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900" dirty="0"/>
              <a:t>Sob.17.5.1924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4143372" y="92867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900" dirty="0"/>
              <a:t>Sob.15.11.1900</a:t>
            </a:r>
            <a:endParaRPr 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5643570" y="20716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900" dirty="0"/>
              <a:t>Sob.29.10.1921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7643834" y="100010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/>
              <a:t>Sob.1.11.1900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E:\IMG_20171008_17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411033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Stará mama Juliana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3074" name="Picture 2" descr="E:\IMG_20171008_172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23806" y="1805492"/>
            <a:ext cx="4728562" cy="3546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64291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ook Antiqua" pitchFamily="18" charset="0"/>
              </a:rPr>
              <a:t>Činčurakový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6248" y="2000240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7358082" y="2357430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7686" y="4214818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7429520" y="3786190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0430" y="150017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Pra strarý otec Ondrej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8116" y="17859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Pra stará mama Eva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3929066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Dcéra Eva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7546" y="328612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>
                <a:latin typeface="Book Antiqua" pitchFamily="18" charset="0"/>
              </a:rPr>
              <a:t>Dcéra Julka</a:t>
            </a:r>
            <a:br>
              <a:rPr lang="sr-Latn-CS" sz="1400" dirty="0">
                <a:latin typeface="Book Antiqua" pitchFamily="18" charset="0"/>
              </a:rPr>
            </a:br>
            <a:r>
              <a:rPr lang="sr-Latn-CS" sz="1400" dirty="0">
                <a:latin typeface="Book Antiqua" pitchFamily="18" charset="0"/>
              </a:rPr>
              <a:t>moja stará mama</a:t>
            </a:r>
            <a:endParaRPr lang="en-US" sz="1400" dirty="0">
              <a:latin typeface="Book Antiqua" pitchFamily="18" charset="0"/>
            </a:endParaRPr>
          </a:p>
        </p:txBody>
      </p:sp>
      <p:pic>
        <p:nvPicPr>
          <p:cNvPr id="3075" name="Picture 3" descr="E:\IMG_20171010_161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3412" y="5024448"/>
            <a:ext cx="1905013" cy="142876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28662" y="4214818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>
                <a:latin typeface="Book Antiqua" pitchFamily="18" charset="0"/>
              </a:rPr>
              <a:t>Ondrej Činčurák</a:t>
            </a:r>
            <a:br>
              <a:rPr lang="sr-Latn-CS" sz="1600" dirty="0">
                <a:latin typeface="Book Antiqua" pitchFamily="18" charset="0"/>
              </a:rPr>
            </a:br>
            <a:r>
              <a:rPr lang="sr-Latn-CS" sz="1600" dirty="0">
                <a:latin typeface="Book Antiqua" pitchFamily="18" charset="0"/>
              </a:rPr>
              <a:t>pra starý otec</a:t>
            </a:r>
            <a:endParaRPr lang="en-US" sz="1600" dirty="0">
              <a:latin typeface="Book Antiqua" pitchFamily="18" charset="0"/>
            </a:endParaRPr>
          </a:p>
        </p:txBody>
      </p:sp>
      <p:pic>
        <p:nvPicPr>
          <p:cNvPr id="3076" name="Picture 4" descr="E:\IMG_20171010_161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5072074"/>
            <a:ext cx="1143008" cy="152401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857488" y="4786322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100" dirty="0">
                <a:latin typeface="Book Antiqua" pitchFamily="18" charset="0"/>
              </a:rPr>
              <a:t>jeho doklady</a:t>
            </a:r>
            <a:endParaRPr lang="en-US" sz="11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ir_stari_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Ondrej a Jula Činčurakový</a:t>
            </a:r>
            <a:br>
              <a:rPr lang="sr-Latn-CS" dirty="0">
                <a:latin typeface="Britannic Bold" pitchFamily="34" charset="0"/>
              </a:rPr>
            </a:br>
            <a:r>
              <a:rPr lang="sr-Latn-CS" dirty="0">
                <a:latin typeface="Britannic Bold" pitchFamily="34" charset="0"/>
              </a:rPr>
              <a:t>mojí prapra starý rodičia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4099" name="Picture 3" descr="E:\IMG_20171008_17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2527" y="2062589"/>
            <a:ext cx="3782395" cy="480070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5607851" y="2607463"/>
            <a:ext cx="228601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500826" y="3857628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121442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Jula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3714752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357950" y="2500306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644" y="15001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latin typeface="Britannic Bold" pitchFamily="34" charset="0"/>
              </a:rPr>
              <a:t>Ondrej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4100" name="Picture 4" descr="E:\IMG_20171008_173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278608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617</TotalTime>
  <Words>343</Words>
  <Application>Microsoft Office PowerPoint</Application>
  <PresentationFormat>Prezentácia na obrazovke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Book Antiqua</vt:lpstr>
      <vt:lpstr>Bookman Old Style</vt:lpstr>
      <vt:lpstr>Britannic Bold</vt:lpstr>
      <vt:lpstr>Franklin Gothic Book</vt:lpstr>
      <vt:lpstr>Monotype Corsiva</vt:lpstr>
      <vt:lpstr>Perpetua</vt:lpstr>
      <vt:lpstr>Wingdings 2</vt:lpstr>
      <vt:lpstr>Equity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Windows User</cp:lastModifiedBy>
  <cp:revision>76</cp:revision>
  <dcterms:created xsi:type="dcterms:W3CDTF">2017-10-07T19:04:07Z</dcterms:created>
  <dcterms:modified xsi:type="dcterms:W3CDTF">2017-10-20T19:05:48Z</dcterms:modified>
</cp:coreProperties>
</file>