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65" r:id="rId2"/>
    <p:sldId id="274" r:id="rId3"/>
    <p:sldId id="388" r:id="rId4"/>
    <p:sldId id="387" r:id="rId5"/>
    <p:sldId id="394" r:id="rId6"/>
    <p:sldId id="389" r:id="rId7"/>
    <p:sldId id="414" r:id="rId8"/>
    <p:sldId id="396" r:id="rId9"/>
    <p:sldId id="390" r:id="rId10"/>
    <p:sldId id="392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12" r:id="rId22"/>
    <p:sldId id="407" r:id="rId23"/>
    <p:sldId id="408" r:id="rId24"/>
    <p:sldId id="409" r:id="rId25"/>
    <p:sldId id="410" r:id="rId26"/>
    <p:sldId id="413" r:id="rId27"/>
    <p:sldId id="3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jekoslav turuntas" initials="vt" lastIdx="3" clrIdx="0">
    <p:extLst>
      <p:ext uri="{19B8F6BF-5375-455C-9EA6-DF929625EA0E}">
        <p15:presenceInfo xmlns:p15="http://schemas.microsoft.com/office/powerpoint/2012/main" userId="298123bd534541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7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E1E9A-E921-4174-A0FC-51868D7AC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7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BC98-3B77-483B-B088-145FEFDA66A8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4C63-21E9-4567-AC66-0A45B3CCEC2C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0021-90C7-4C5B-9AF9-DAE78A611C01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AEB-D2BA-419C-9E3E-5A9C858EBBA1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1B-3A65-47A1-A617-662C52891EF1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C1EB-135F-42D9-BB57-E45E81938723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B6EC-9521-4431-BFC2-C1ED064850CD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31EB-276B-4DDF-A92F-98AC43333FA0}" type="datetime1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5995-887E-492A-A152-FA73A07A695C}" type="datetime1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4010-6963-4890-890E-73E62AA300DE}" type="datetime1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36CD-F701-45A5-93C3-CF6E85503830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ABC5-4CBE-417D-B99E-820803C5B777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B86B52-F047-4205-8E22-3DCBBE19CD79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974" y="2248347"/>
            <a:ext cx="11207236" cy="4421394"/>
          </a:xfrm>
        </p:spPr>
        <p:txBody>
          <a:bodyPr>
            <a:normAutofit/>
          </a:bodyPr>
          <a:lstStyle/>
          <a:p>
            <a:endParaRPr lang="sr-Cyrl-RS" dirty="0">
              <a:solidFill>
                <a:schemeClr val="tx1"/>
              </a:solidFill>
            </a:endParaRPr>
          </a:p>
          <a:p>
            <a:r>
              <a:rPr lang="sr-Latn-RS" sz="2800" b="1" dirty="0" smtClean="0">
                <a:solidFill>
                  <a:schemeClr val="tx1"/>
                </a:solidFill>
              </a:rPr>
              <a:t>FORMATÍVNE A SUMATÍVNE HODNOTENIE, KRITÉRIA HODNOTENIA</a:t>
            </a:r>
            <a:endParaRPr lang="sr-Cyrl-RS" b="1" dirty="0"/>
          </a:p>
          <a:p>
            <a:pPr algn="r"/>
            <a:endParaRPr lang="sr-Cyrl-RS" sz="2200" b="1" dirty="0"/>
          </a:p>
          <a:p>
            <a:pPr algn="r"/>
            <a:endParaRPr lang="sr-Cyrl-RS" sz="2200" b="1" dirty="0"/>
          </a:p>
          <a:p>
            <a:pPr algn="r"/>
            <a:r>
              <a:rPr lang="sr-Latn-RS" sz="2200" dirty="0" smtClean="0">
                <a:solidFill>
                  <a:schemeClr val="tx1"/>
                </a:solidFill>
              </a:rPr>
              <a:t>Tatiana </a:t>
            </a:r>
            <a:r>
              <a:rPr lang="sr-Latn-RS" sz="2200" dirty="0" err="1" smtClean="0">
                <a:solidFill>
                  <a:schemeClr val="tx1"/>
                </a:solidFill>
              </a:rPr>
              <a:t>Naďová</a:t>
            </a:r>
            <a:r>
              <a:rPr lang="sr-Latn-RS" sz="2200" dirty="0" smtClean="0">
                <a:solidFill>
                  <a:schemeClr val="tx1"/>
                </a:solidFill>
              </a:rPr>
              <a:t>, </a:t>
            </a:r>
            <a:r>
              <a:rPr lang="sr-Latn-RS" sz="2200" dirty="0" err="1" smtClean="0">
                <a:solidFill>
                  <a:schemeClr val="tx1"/>
                </a:solidFill>
              </a:rPr>
              <a:t>pedagogický</a:t>
            </a:r>
            <a:r>
              <a:rPr lang="sr-Latn-RS" sz="2200" dirty="0" smtClean="0">
                <a:solidFill>
                  <a:schemeClr val="tx1"/>
                </a:solidFill>
              </a:rPr>
              <a:t> </a:t>
            </a:r>
            <a:r>
              <a:rPr lang="sr-Latn-RS" sz="2200" dirty="0" err="1" smtClean="0">
                <a:solidFill>
                  <a:schemeClr val="tx1"/>
                </a:solidFill>
              </a:rPr>
              <a:t>poradca</a:t>
            </a:r>
            <a:endParaRPr lang="sr-Cyrl-RS" sz="2200" dirty="0">
              <a:solidFill>
                <a:schemeClr val="tx1"/>
              </a:solidFill>
            </a:endParaRPr>
          </a:p>
          <a:p>
            <a:pPr algn="r"/>
            <a:endParaRPr lang="sr-Cyrl-RS" sz="1400" b="1" dirty="0"/>
          </a:p>
          <a:p>
            <a:pPr algn="r"/>
            <a:r>
              <a:rPr lang="sr-Latn-RS" sz="2200" dirty="0" err="1" smtClean="0">
                <a:solidFill>
                  <a:schemeClr val="tx1"/>
                </a:solidFill>
              </a:rPr>
              <a:t>November</a:t>
            </a:r>
            <a:r>
              <a:rPr lang="sr-Cyrl-RS" sz="2200" dirty="0" smtClean="0">
                <a:solidFill>
                  <a:schemeClr val="tx1"/>
                </a:solidFill>
              </a:rPr>
              <a:t>, 2022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08" y="340083"/>
            <a:ext cx="8720790" cy="494851"/>
          </a:xfrm>
        </p:spPr>
        <p:txBody>
          <a:bodyPr>
            <a:noAutofit/>
          </a:bodyPr>
          <a:lstStyle/>
          <a:p>
            <a:r>
              <a:rPr lang="sr-Latn-RS" altLang="en-US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Slovenský</a:t>
            </a:r>
            <a:r>
              <a:rPr lang="sr-Latn-R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sr-Latn-RS" altLang="en-US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jazyk</a:t>
            </a:r>
            <a:r>
              <a:rPr lang="sr-Latn-R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literatúra – </a:t>
            </a:r>
            <a:r>
              <a:rPr lang="sr-Latn-RS" altLang="en-US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piaty</a:t>
            </a:r>
            <a:r>
              <a:rPr lang="sr-Latn-R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sr-Latn-RS" altLang="en-US" sz="3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ročník</a:t>
            </a:r>
            <a:endParaRPr lang="ru-RU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91" y="989215"/>
            <a:ext cx="10095469" cy="5586152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buNone/>
              <a:defRPr/>
            </a:pPr>
            <a:r>
              <a:rPr lang="sr-Cyrl-RS" sz="2000" dirty="0" smtClean="0"/>
              <a:t>Одличан (5)</a:t>
            </a:r>
            <a:endParaRPr lang="sr-Latn-RS" sz="2000" dirty="0" smtClean="0"/>
          </a:p>
          <a:p>
            <a:pPr marL="0" indent="0">
              <a:lnSpc>
                <a:spcPct val="85000"/>
              </a:lnSpc>
              <a:spcBef>
                <a:spcPct val="0"/>
              </a:spcBef>
              <a:buNone/>
              <a:defRPr/>
            </a:pPr>
            <a:endParaRPr lang="sr-Latn-RS" sz="2000" dirty="0"/>
          </a:p>
          <a:p>
            <a:pPr marL="0" indent="0">
              <a:lnSpc>
                <a:spcPct val="85000"/>
              </a:lnSpc>
              <a:spcBef>
                <a:spcPct val="0"/>
              </a:spcBef>
              <a:buNone/>
              <a:defRPr/>
            </a:pPr>
            <a:r>
              <a:rPr lang="ru-RU" sz="2000" dirty="0" err="1" smtClean="0"/>
              <a:t>Књижевност</a:t>
            </a:r>
            <a:endParaRPr lang="ru-RU" sz="2000" dirty="0"/>
          </a:p>
          <a:p>
            <a:pPr marL="0" indent="0">
              <a:lnSpc>
                <a:spcPct val="85000"/>
              </a:lnSpc>
              <a:spcBef>
                <a:spcPct val="0"/>
              </a:spcBef>
              <a:buNone/>
              <a:defRPr/>
            </a:pPr>
            <a:r>
              <a:rPr lang="ru-RU" sz="2000" dirty="0"/>
              <a:t>Ученик </a:t>
            </a:r>
            <a:r>
              <a:rPr lang="ru-RU" sz="2000" dirty="0" err="1"/>
              <a:t>чита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разумевањем</a:t>
            </a:r>
            <a:r>
              <a:rPr lang="ru-RU" sz="2000" dirty="0"/>
              <a:t> различите </a:t>
            </a:r>
            <a:r>
              <a:rPr lang="ru-RU" sz="2000" dirty="0" err="1"/>
              <a:t>врсте</a:t>
            </a:r>
            <a:r>
              <a:rPr lang="ru-RU" sz="2000" dirty="0"/>
              <a:t> </a:t>
            </a:r>
            <a:r>
              <a:rPr lang="ru-RU" sz="2000" dirty="0" err="1"/>
              <a:t>књижевних</a:t>
            </a:r>
            <a:r>
              <a:rPr lang="ru-RU" sz="2000" dirty="0"/>
              <a:t> дела  (и </a:t>
            </a:r>
            <a:r>
              <a:rPr lang="ru-RU" sz="2000" dirty="0" err="1"/>
              <a:t>остале</a:t>
            </a:r>
            <a:r>
              <a:rPr lang="ru-RU" sz="2000" dirty="0"/>
              <a:t> </a:t>
            </a:r>
            <a:r>
              <a:rPr lang="ru-RU" sz="2000" dirty="0" err="1"/>
              <a:t>типове</a:t>
            </a:r>
            <a:r>
              <a:rPr lang="ru-RU" sz="2000" dirty="0"/>
              <a:t> </a:t>
            </a:r>
            <a:r>
              <a:rPr lang="ru-RU" sz="2000" dirty="0" err="1"/>
              <a:t>текстова</a:t>
            </a:r>
            <a:r>
              <a:rPr lang="ru-RU" sz="2000" dirty="0"/>
              <a:t>) и </a:t>
            </a:r>
            <a:r>
              <a:rPr lang="ru-RU" sz="2000" b="1" dirty="0" err="1"/>
              <a:t>потпуно</a:t>
            </a:r>
            <a:r>
              <a:rPr lang="ru-RU" sz="2000" b="1" dirty="0"/>
              <a:t> </a:t>
            </a:r>
            <a:r>
              <a:rPr lang="ru-RU" sz="2000" b="1" dirty="0" err="1"/>
              <a:t>самостално</a:t>
            </a:r>
            <a:r>
              <a:rPr lang="ru-RU" sz="2000" b="1" dirty="0"/>
              <a:t> </a:t>
            </a:r>
            <a:r>
              <a:rPr lang="ru-RU" sz="2000" dirty="0"/>
              <a:t>уме да </a:t>
            </a:r>
            <a:r>
              <a:rPr lang="ru-RU" sz="2000" dirty="0" err="1"/>
              <a:t>опише</a:t>
            </a:r>
            <a:r>
              <a:rPr lang="ru-RU" sz="2000" dirty="0"/>
              <a:t> </a:t>
            </a:r>
            <a:r>
              <a:rPr lang="ru-RU" sz="2000" dirty="0" err="1"/>
              <a:t>свој</a:t>
            </a:r>
            <a:r>
              <a:rPr lang="ru-RU" sz="2000" dirty="0"/>
              <a:t> </a:t>
            </a:r>
            <a:r>
              <a:rPr lang="ru-RU" sz="2000" dirty="0" err="1"/>
              <a:t>доживљај</a:t>
            </a:r>
            <a:r>
              <a:rPr lang="ru-RU" sz="2000" dirty="0"/>
              <a:t> и да </a:t>
            </a:r>
            <a:r>
              <a:rPr lang="ru-RU" sz="2000" b="1" dirty="0" err="1"/>
              <a:t>процени</a:t>
            </a:r>
            <a:r>
              <a:rPr lang="ru-RU" sz="2000" dirty="0"/>
              <a:t> </a:t>
            </a:r>
            <a:r>
              <a:rPr lang="ru-RU" sz="2000" dirty="0" err="1"/>
              <a:t>основни</a:t>
            </a:r>
            <a:r>
              <a:rPr lang="ru-RU" sz="2000" dirty="0"/>
              <a:t> тон </a:t>
            </a:r>
            <a:r>
              <a:rPr lang="ru-RU" sz="2000" dirty="0" err="1"/>
              <a:t>певања</a:t>
            </a:r>
            <a:r>
              <a:rPr lang="ru-RU" sz="2000" dirty="0"/>
              <a:t>, </a:t>
            </a:r>
            <a:r>
              <a:rPr lang="ru-RU" sz="2000" dirty="0" err="1"/>
              <a:t>приповедања</a:t>
            </a:r>
            <a:r>
              <a:rPr lang="ru-RU" sz="2000" dirty="0"/>
              <a:t> или </a:t>
            </a:r>
            <a:r>
              <a:rPr lang="ru-RU" sz="2000" dirty="0" err="1"/>
              <a:t>драмске</a:t>
            </a:r>
            <a:r>
              <a:rPr lang="ru-RU" sz="2000" dirty="0"/>
              <a:t> </a:t>
            </a:r>
            <a:r>
              <a:rPr lang="ru-RU" sz="2000" dirty="0" err="1"/>
              <a:t>радње</a:t>
            </a:r>
            <a:r>
              <a:rPr lang="ru-RU" sz="2000" dirty="0"/>
              <a:t>. </a:t>
            </a:r>
            <a:r>
              <a:rPr lang="ru-RU" sz="2000" b="1" dirty="0" err="1"/>
              <a:t>Самостално</a:t>
            </a:r>
            <a:r>
              <a:rPr lang="ru-RU" sz="2000" b="1" dirty="0"/>
              <a:t> уме </a:t>
            </a:r>
            <a:r>
              <a:rPr lang="ru-RU" sz="2000" dirty="0"/>
              <a:t>да </a:t>
            </a:r>
            <a:r>
              <a:rPr lang="ru-RU" sz="2000" dirty="0" err="1"/>
              <a:t>одреди</a:t>
            </a:r>
            <a:r>
              <a:rPr lang="ru-RU" sz="2000" dirty="0"/>
              <a:t> </a:t>
            </a:r>
            <a:r>
              <a:rPr lang="ru-RU" sz="2000" dirty="0" err="1"/>
              <a:t>књижевни</a:t>
            </a:r>
            <a:r>
              <a:rPr lang="ru-RU" sz="2000" dirty="0"/>
              <a:t> род и </a:t>
            </a:r>
            <a:r>
              <a:rPr lang="ru-RU" sz="2000" dirty="0" err="1"/>
              <a:t>врсту</a:t>
            </a:r>
            <a:r>
              <a:rPr lang="ru-RU" sz="2000" dirty="0"/>
              <a:t> и да </a:t>
            </a:r>
            <a:r>
              <a:rPr lang="ru-RU" sz="2000" dirty="0" err="1"/>
              <a:t>анализира</a:t>
            </a:r>
            <a:r>
              <a:rPr lang="ru-RU" sz="2000" dirty="0"/>
              <a:t> </a:t>
            </a:r>
            <a:r>
              <a:rPr lang="ru-RU" sz="2000" dirty="0" err="1"/>
              <a:t>елементе</a:t>
            </a:r>
            <a:r>
              <a:rPr lang="ru-RU" sz="2000" dirty="0"/>
              <a:t> </a:t>
            </a:r>
            <a:r>
              <a:rPr lang="ru-RU" sz="2000" dirty="0" err="1"/>
              <a:t>композиције</a:t>
            </a:r>
            <a:r>
              <a:rPr lang="ru-RU" sz="2000" dirty="0"/>
              <a:t> (стих, строфа; фабула, </a:t>
            </a:r>
            <a:r>
              <a:rPr lang="ru-RU" sz="2000" dirty="0" err="1"/>
              <a:t>поглавље</a:t>
            </a:r>
            <a:r>
              <a:rPr lang="ru-RU" sz="2000" dirty="0"/>
              <a:t>, </a:t>
            </a:r>
            <a:r>
              <a:rPr lang="ru-RU" sz="2000" dirty="0" err="1"/>
              <a:t>епизода</a:t>
            </a:r>
            <a:r>
              <a:rPr lang="ru-RU" sz="2000" dirty="0"/>
              <a:t>; чин, сцена, </a:t>
            </a:r>
            <a:r>
              <a:rPr lang="ru-RU" sz="2000" dirty="0" err="1"/>
              <a:t>појава</a:t>
            </a:r>
            <a:r>
              <a:rPr lang="ru-RU" sz="2000" dirty="0"/>
              <a:t>; </a:t>
            </a:r>
            <a:r>
              <a:rPr lang="ru-RU" sz="2000" dirty="0" err="1"/>
              <a:t>једночинка</a:t>
            </a:r>
            <a:r>
              <a:rPr lang="ru-RU" sz="2000" dirty="0"/>
              <a:t>, радио-драма). </a:t>
            </a:r>
            <a:r>
              <a:rPr lang="ru-RU" sz="2000" dirty="0" err="1"/>
              <a:t>Зна</a:t>
            </a:r>
            <a:r>
              <a:rPr lang="ru-RU" sz="2000" dirty="0"/>
              <a:t> </a:t>
            </a:r>
            <a:r>
              <a:rPr lang="ru-RU" sz="2000" dirty="0" err="1"/>
              <a:t>карактеристике</a:t>
            </a:r>
            <a:r>
              <a:rPr lang="ru-RU" sz="2000" dirty="0"/>
              <a:t> </a:t>
            </a:r>
            <a:r>
              <a:rPr lang="ru-RU" sz="2000" dirty="0" err="1"/>
              <a:t>народне</a:t>
            </a:r>
            <a:r>
              <a:rPr lang="ru-RU" sz="2000" dirty="0"/>
              <a:t> и </a:t>
            </a:r>
            <a:r>
              <a:rPr lang="ru-RU" sz="2000" dirty="0" err="1"/>
              <a:t>ауторске</a:t>
            </a:r>
            <a:r>
              <a:rPr lang="ru-RU" sz="2000" dirty="0"/>
              <a:t> </a:t>
            </a:r>
            <a:r>
              <a:rPr lang="ru-RU" sz="2000" dirty="0" err="1"/>
              <a:t>књижевности</a:t>
            </a:r>
            <a:r>
              <a:rPr lang="ru-RU" sz="2000" dirty="0"/>
              <a:t> и </a:t>
            </a:r>
            <a:r>
              <a:rPr lang="ru-RU" sz="2000" b="1" dirty="0"/>
              <a:t>уме </a:t>
            </a:r>
            <a:r>
              <a:rPr lang="ru-RU" sz="2000" b="1" dirty="0" err="1"/>
              <a:t>самостално</a:t>
            </a:r>
            <a:r>
              <a:rPr lang="ru-RU" sz="2000" b="1" dirty="0"/>
              <a:t> </a:t>
            </a:r>
            <a:r>
              <a:rPr lang="ru-RU" sz="2000" dirty="0"/>
              <a:t>да их </a:t>
            </a:r>
            <a:r>
              <a:rPr lang="ru-RU" sz="2000" dirty="0" err="1"/>
              <a:t>пронађе</a:t>
            </a:r>
            <a:r>
              <a:rPr lang="ru-RU" sz="2000" dirty="0"/>
              <a:t> и </a:t>
            </a:r>
            <a:r>
              <a:rPr lang="ru-RU" sz="2000" dirty="0" err="1"/>
              <a:t>докаже</a:t>
            </a:r>
            <a:r>
              <a:rPr lang="ru-RU" sz="2000" dirty="0"/>
              <a:t> у конкретном тексту. </a:t>
            </a:r>
            <a:r>
              <a:rPr lang="ru-RU" sz="2000" b="1" dirty="0" err="1"/>
              <a:t>Потпуно</a:t>
            </a:r>
            <a:r>
              <a:rPr lang="ru-RU" sz="2000" b="1" dirty="0"/>
              <a:t> </a:t>
            </a:r>
            <a:r>
              <a:rPr lang="ru-RU" sz="2000" b="1" dirty="0" err="1"/>
              <a:t>усваја</a:t>
            </a:r>
            <a:r>
              <a:rPr lang="ru-RU" sz="2000" b="1" dirty="0"/>
              <a:t> </a:t>
            </a:r>
            <a:r>
              <a:rPr lang="ru-RU" sz="2000" dirty="0" err="1"/>
              <a:t>стилске</a:t>
            </a:r>
            <a:r>
              <a:rPr lang="ru-RU" sz="2000" dirty="0"/>
              <a:t> фигуре, </a:t>
            </a:r>
            <a:r>
              <a:rPr lang="ru-RU" sz="2000" dirty="0" err="1"/>
              <a:t>препознаје</a:t>
            </a:r>
            <a:r>
              <a:rPr lang="ru-RU" sz="2000" dirty="0"/>
              <a:t> их у тексту и уме да их </a:t>
            </a:r>
            <a:r>
              <a:rPr lang="ru-RU" sz="2000" dirty="0" err="1"/>
              <a:t>користи</a:t>
            </a:r>
            <a:r>
              <a:rPr lang="ru-RU" sz="2000" dirty="0"/>
              <a:t> у </a:t>
            </a:r>
            <a:r>
              <a:rPr lang="ru-RU" sz="2000" dirty="0" err="1"/>
              <a:t>усменом</a:t>
            </a:r>
            <a:r>
              <a:rPr lang="ru-RU" sz="2000" dirty="0"/>
              <a:t> и </a:t>
            </a:r>
            <a:r>
              <a:rPr lang="ru-RU" sz="2000" dirty="0" err="1"/>
              <a:t>писменом</a:t>
            </a:r>
            <a:r>
              <a:rPr lang="ru-RU" sz="2000" dirty="0"/>
              <a:t> </a:t>
            </a:r>
            <a:r>
              <a:rPr lang="ru-RU" sz="2000" dirty="0" err="1"/>
              <a:t>изражавању</a:t>
            </a:r>
            <a:r>
              <a:rPr lang="ru-RU" sz="2000" dirty="0"/>
              <a:t> (</a:t>
            </a:r>
            <a:r>
              <a:rPr lang="ru-RU" sz="2000" dirty="0" err="1"/>
              <a:t>персонификација</a:t>
            </a:r>
            <a:r>
              <a:rPr lang="ru-RU" sz="2000" dirty="0"/>
              <a:t>, </a:t>
            </a:r>
            <a:r>
              <a:rPr lang="ru-RU" sz="2000" dirty="0" err="1"/>
              <a:t>поређење</a:t>
            </a:r>
            <a:r>
              <a:rPr lang="ru-RU" sz="2000" dirty="0"/>
              <a:t>, </a:t>
            </a:r>
            <a:r>
              <a:rPr lang="ru-RU" sz="2000" dirty="0" err="1"/>
              <a:t>ономатопеја</a:t>
            </a:r>
            <a:r>
              <a:rPr lang="ru-RU" sz="2000" dirty="0"/>
              <a:t> и </a:t>
            </a:r>
            <a:r>
              <a:rPr lang="ru-RU" sz="2000" dirty="0" err="1"/>
              <a:t>епитет</a:t>
            </a:r>
            <a:r>
              <a:rPr lang="ru-RU" sz="2000" dirty="0"/>
              <a:t>). </a:t>
            </a:r>
            <a:r>
              <a:rPr lang="ru-RU" sz="2000" b="1" dirty="0" err="1"/>
              <a:t>Потпуно</a:t>
            </a:r>
            <a:r>
              <a:rPr lang="ru-RU" sz="2000" b="1" dirty="0"/>
              <a:t> </a:t>
            </a:r>
            <a:r>
              <a:rPr lang="ru-RU" sz="2000" b="1" dirty="0" err="1"/>
              <a:t>усваја</a:t>
            </a:r>
            <a:r>
              <a:rPr lang="ru-RU" sz="2000" b="1" dirty="0"/>
              <a:t> </a:t>
            </a:r>
            <a:r>
              <a:rPr lang="ru-RU" sz="2000" dirty="0" err="1"/>
              <a:t>књижевне</a:t>
            </a:r>
            <a:r>
              <a:rPr lang="ru-RU" sz="2000" dirty="0"/>
              <a:t> термине и </a:t>
            </a:r>
            <a:r>
              <a:rPr lang="ru-RU" sz="2000" dirty="0" err="1"/>
              <a:t>појмове</a:t>
            </a:r>
            <a:r>
              <a:rPr lang="ru-RU" sz="2000" dirty="0"/>
              <a:t> и </a:t>
            </a:r>
            <a:r>
              <a:rPr lang="ru-RU" sz="2000" dirty="0" err="1"/>
              <a:t>препознаје</a:t>
            </a:r>
            <a:r>
              <a:rPr lang="ru-RU" sz="2000" dirty="0"/>
              <a:t> их у тексту (</a:t>
            </a:r>
            <a:r>
              <a:rPr lang="ru-RU" sz="2000" dirty="0" err="1"/>
              <a:t>песник</a:t>
            </a:r>
            <a:r>
              <a:rPr lang="ru-RU" sz="2000" dirty="0"/>
              <a:t> и </a:t>
            </a:r>
            <a:r>
              <a:rPr lang="ru-RU" sz="2000" dirty="0" err="1"/>
              <a:t>лирски</a:t>
            </a:r>
            <a:r>
              <a:rPr lang="ru-RU" sz="2000" dirty="0"/>
              <a:t> </a:t>
            </a:r>
            <a:r>
              <a:rPr lang="ru-RU" sz="2000" dirty="0" err="1"/>
              <a:t>субјекат</a:t>
            </a:r>
            <a:r>
              <a:rPr lang="ru-RU" sz="2000" dirty="0"/>
              <a:t>, </a:t>
            </a:r>
            <a:r>
              <a:rPr lang="ru-RU" sz="2000" dirty="0" err="1"/>
              <a:t>преповедач</a:t>
            </a:r>
            <a:r>
              <a:rPr lang="ru-RU" sz="2000" dirty="0"/>
              <a:t> и </a:t>
            </a:r>
            <a:r>
              <a:rPr lang="ru-RU" sz="2000" dirty="0" err="1"/>
              <a:t>писац</a:t>
            </a:r>
            <a:r>
              <a:rPr lang="ru-RU" sz="2000" dirty="0"/>
              <a:t>; катрен, </a:t>
            </a:r>
            <a:r>
              <a:rPr lang="ru-RU" sz="2000" dirty="0" err="1"/>
              <a:t>десетерац</a:t>
            </a:r>
            <a:r>
              <a:rPr lang="ru-RU" sz="2000" dirty="0"/>
              <a:t> и </a:t>
            </a:r>
            <a:r>
              <a:rPr lang="ru-RU" sz="2000" dirty="0" err="1"/>
              <a:t>осмерац</a:t>
            </a:r>
            <a:r>
              <a:rPr lang="ru-RU" sz="2000" dirty="0"/>
              <a:t>; </a:t>
            </a:r>
            <a:r>
              <a:rPr lang="ru-RU" sz="2000" dirty="0" err="1"/>
              <a:t>описне</a:t>
            </a:r>
            <a:r>
              <a:rPr lang="ru-RU" sz="2000" dirty="0"/>
              <a:t> и </a:t>
            </a:r>
            <a:r>
              <a:rPr lang="ru-RU" sz="2000" dirty="0" err="1"/>
              <a:t>родољубиве</a:t>
            </a:r>
            <a:r>
              <a:rPr lang="ru-RU" sz="2000" dirty="0"/>
              <a:t>; </a:t>
            </a:r>
            <a:r>
              <a:rPr lang="ru-RU" sz="2000" dirty="0" err="1"/>
              <a:t>митолошке</a:t>
            </a:r>
            <a:r>
              <a:rPr lang="ru-RU" sz="2000" dirty="0"/>
              <a:t>, </a:t>
            </a:r>
            <a:r>
              <a:rPr lang="ru-RU" sz="2000" dirty="0" err="1"/>
              <a:t>песме</a:t>
            </a:r>
            <a:r>
              <a:rPr lang="ru-RU" sz="2000" dirty="0"/>
              <a:t> о раду и </a:t>
            </a:r>
            <a:r>
              <a:rPr lang="ru-RU" sz="2000" dirty="0" err="1"/>
              <a:t>породичне</a:t>
            </a:r>
            <a:r>
              <a:rPr lang="ru-RU" sz="2000" dirty="0"/>
              <a:t> </a:t>
            </a:r>
            <a:r>
              <a:rPr lang="ru-RU" sz="2000" dirty="0" err="1"/>
              <a:t>песме</a:t>
            </a:r>
            <a:r>
              <a:rPr lang="ru-RU" sz="2000" dirty="0"/>
              <a:t>). </a:t>
            </a:r>
            <a:r>
              <a:rPr lang="ru-RU" sz="2000" dirty="0" err="1"/>
              <a:t>Аргументовано</a:t>
            </a:r>
            <a:r>
              <a:rPr lang="ru-RU" sz="2000" dirty="0"/>
              <a:t> брани </a:t>
            </a:r>
            <a:r>
              <a:rPr lang="ru-RU" sz="2000" dirty="0" err="1"/>
              <a:t>постављене</a:t>
            </a:r>
            <a:r>
              <a:rPr lang="ru-RU" sz="2000" dirty="0"/>
              <a:t> тезе током </a:t>
            </a:r>
            <a:r>
              <a:rPr lang="ru-RU" sz="2000" dirty="0" err="1"/>
              <a:t>интерпретације</a:t>
            </a:r>
            <a:r>
              <a:rPr lang="ru-RU" sz="2000" dirty="0"/>
              <a:t> </a:t>
            </a:r>
            <a:r>
              <a:rPr lang="ru-RU" sz="2000" dirty="0" err="1"/>
              <a:t>књижевног</a:t>
            </a:r>
            <a:r>
              <a:rPr lang="ru-RU" sz="2000" dirty="0"/>
              <a:t> текста, </a:t>
            </a:r>
            <a:r>
              <a:rPr lang="ru-RU" sz="2000" b="1" dirty="0" err="1"/>
              <a:t>повезује</a:t>
            </a:r>
            <a:r>
              <a:rPr lang="ru-RU" sz="2000" b="1" dirty="0"/>
              <a:t> и </a:t>
            </a:r>
            <a:r>
              <a:rPr lang="ru-RU" sz="2000" b="1" dirty="0" err="1"/>
              <a:t>примењује</a:t>
            </a:r>
            <a:r>
              <a:rPr lang="ru-RU" sz="2000" b="1" dirty="0"/>
              <a:t> </a:t>
            </a:r>
            <a:r>
              <a:rPr lang="ru-RU" sz="2000" dirty="0" err="1"/>
              <a:t>стечена</a:t>
            </a:r>
            <a:r>
              <a:rPr lang="ru-RU" sz="2000" dirty="0"/>
              <a:t> </a:t>
            </a:r>
            <a:r>
              <a:rPr lang="ru-RU" sz="2000" dirty="0" err="1"/>
              <a:t>знања</a:t>
            </a:r>
            <a:r>
              <a:rPr lang="ru-RU" sz="2000" dirty="0"/>
              <a:t> на </a:t>
            </a:r>
            <a:r>
              <a:rPr lang="ru-RU" sz="2000" dirty="0" err="1"/>
              <a:t>новим</a:t>
            </a:r>
            <a:r>
              <a:rPr lang="ru-RU" sz="2000" dirty="0"/>
              <a:t> </a:t>
            </a:r>
            <a:r>
              <a:rPr lang="ru-RU" sz="2000" dirty="0" err="1"/>
              <a:t>текстовима</a:t>
            </a:r>
            <a:r>
              <a:rPr lang="ru-RU" sz="2000" dirty="0"/>
              <a:t> (тема, порука, </a:t>
            </a:r>
            <a:r>
              <a:rPr lang="ru-RU" sz="2000" dirty="0" err="1"/>
              <a:t>главни</a:t>
            </a:r>
            <a:r>
              <a:rPr lang="ru-RU" sz="2000" dirty="0"/>
              <a:t> и </a:t>
            </a:r>
            <a:r>
              <a:rPr lang="ru-RU" sz="2000" dirty="0" err="1"/>
              <a:t>споредни</a:t>
            </a:r>
            <a:r>
              <a:rPr lang="ru-RU" sz="2000" dirty="0"/>
              <a:t> </a:t>
            </a:r>
            <a:r>
              <a:rPr lang="ru-RU" sz="2000" dirty="0" err="1"/>
              <a:t>мотиви</a:t>
            </a:r>
            <a:r>
              <a:rPr lang="ru-RU" sz="2000" dirty="0"/>
              <a:t>, </a:t>
            </a:r>
            <a:r>
              <a:rPr lang="ru-RU" sz="2000" dirty="0" err="1"/>
              <a:t>особине</a:t>
            </a:r>
            <a:r>
              <a:rPr lang="ru-RU" sz="2000" dirty="0"/>
              <a:t> </a:t>
            </a:r>
            <a:r>
              <a:rPr lang="ru-RU" sz="2000" dirty="0" err="1"/>
              <a:t>ликова</a:t>
            </a:r>
            <a:r>
              <a:rPr lang="ru-RU" sz="2000" dirty="0"/>
              <a:t>, </a:t>
            </a:r>
            <a:r>
              <a:rPr lang="ru-RU" sz="2000" dirty="0" err="1"/>
              <a:t>вредновање</a:t>
            </a:r>
            <a:r>
              <a:rPr lang="ru-RU" sz="2000" dirty="0"/>
              <a:t> </a:t>
            </a:r>
            <a:r>
              <a:rPr lang="ru-RU" sz="2000" dirty="0" err="1"/>
              <a:t>поступака</a:t>
            </a:r>
            <a:r>
              <a:rPr lang="ru-RU" sz="2000" dirty="0"/>
              <a:t> </a:t>
            </a:r>
            <a:r>
              <a:rPr lang="ru-RU" sz="2000" dirty="0" err="1"/>
              <a:t>ликова</a:t>
            </a:r>
            <a:r>
              <a:rPr lang="ru-RU" sz="2000" dirty="0"/>
              <a:t>, </a:t>
            </a:r>
            <a:r>
              <a:rPr lang="ru-RU" sz="2000" dirty="0" err="1"/>
              <a:t>узрочно-последично</a:t>
            </a:r>
            <a:r>
              <a:rPr lang="ru-RU" sz="2000" dirty="0"/>
              <a:t> </a:t>
            </a:r>
            <a:r>
              <a:rPr lang="ru-RU" sz="2000" dirty="0" err="1"/>
              <a:t>низање</a:t>
            </a:r>
            <a:r>
              <a:rPr lang="ru-RU" sz="2000" dirty="0"/>
              <a:t> мотива). </a:t>
            </a:r>
            <a:r>
              <a:rPr lang="ru-RU" sz="2000" dirty="0" err="1"/>
              <a:t>Критички</a:t>
            </a:r>
            <a:r>
              <a:rPr lang="ru-RU" sz="2000" dirty="0"/>
              <a:t> се </a:t>
            </a:r>
            <a:r>
              <a:rPr lang="ru-RU" sz="2000" dirty="0" err="1"/>
              <a:t>осврће</a:t>
            </a:r>
            <a:r>
              <a:rPr lang="ru-RU" sz="2000" dirty="0"/>
              <a:t> на </a:t>
            </a:r>
            <a:r>
              <a:rPr lang="ru-RU" sz="2000" dirty="0" err="1"/>
              <a:t>прочитани</a:t>
            </a:r>
            <a:r>
              <a:rPr lang="ru-RU" sz="2000" dirty="0"/>
              <a:t> текст, </a:t>
            </a:r>
            <a:r>
              <a:rPr lang="ru-RU" sz="2000" dirty="0" err="1"/>
              <a:t>има</a:t>
            </a:r>
            <a:r>
              <a:rPr lang="ru-RU" sz="2000" dirty="0"/>
              <a:t> </a:t>
            </a:r>
            <a:r>
              <a:rPr lang="ru-RU" sz="2000" dirty="0" err="1"/>
              <a:t>развијене</a:t>
            </a:r>
            <a:r>
              <a:rPr lang="ru-RU" sz="2000" dirty="0"/>
              <a:t> способности да </a:t>
            </a:r>
            <a:r>
              <a:rPr lang="ru-RU" sz="2000" dirty="0" err="1"/>
              <a:t>процењује</a:t>
            </a:r>
            <a:r>
              <a:rPr lang="ru-RU" sz="2000" dirty="0"/>
              <a:t>, </a:t>
            </a:r>
            <a:r>
              <a:rPr lang="ru-RU" sz="2000" b="1" dirty="0" err="1"/>
              <a:t>самосталан</a:t>
            </a:r>
            <a:r>
              <a:rPr lang="ru-RU" sz="2000" b="1" dirty="0"/>
              <a:t> </a:t>
            </a:r>
            <a:r>
              <a:rPr lang="ru-RU" sz="2000" b="1" dirty="0" err="1"/>
              <a:t>је</a:t>
            </a:r>
            <a:r>
              <a:rPr lang="ru-RU" sz="2000" b="1" dirty="0"/>
              <a:t> и </a:t>
            </a:r>
            <a:r>
              <a:rPr lang="ru-RU" sz="2000" b="1" dirty="0" err="1"/>
              <a:t>лако</a:t>
            </a:r>
            <a:r>
              <a:rPr lang="ru-RU" sz="2000" b="1" dirty="0"/>
              <a:t> </a:t>
            </a:r>
            <a:r>
              <a:rPr lang="ru-RU" sz="2000" dirty="0" err="1"/>
              <a:t>долази</a:t>
            </a:r>
            <a:r>
              <a:rPr lang="ru-RU" sz="2000" dirty="0"/>
              <a:t> до </a:t>
            </a:r>
            <a:r>
              <a:rPr lang="ru-RU" sz="2000" dirty="0" err="1"/>
              <a:t>решења</a:t>
            </a:r>
            <a:r>
              <a:rPr lang="ru-RU" sz="2000" dirty="0"/>
              <a:t>. </a:t>
            </a:r>
            <a:r>
              <a:rPr lang="ru-RU" sz="2000" dirty="0" err="1"/>
              <a:t>Редовно</a:t>
            </a:r>
            <a:r>
              <a:rPr lang="ru-RU" sz="2000" dirty="0"/>
              <a:t> </a:t>
            </a:r>
            <a:r>
              <a:rPr lang="ru-RU" sz="2000" dirty="0" err="1"/>
              <a:t>чита</a:t>
            </a:r>
            <a:r>
              <a:rPr lang="ru-RU" sz="2000" dirty="0"/>
              <a:t> </a:t>
            </a:r>
            <a:r>
              <a:rPr lang="ru-RU" sz="2000" dirty="0" err="1"/>
              <a:t>домаћу</a:t>
            </a:r>
            <a:r>
              <a:rPr lang="ru-RU" sz="2000" dirty="0"/>
              <a:t> </a:t>
            </a:r>
            <a:r>
              <a:rPr lang="ru-RU" sz="2000" dirty="0" err="1"/>
              <a:t>лектиру</a:t>
            </a:r>
            <a:r>
              <a:rPr lang="ru-RU" sz="2000" dirty="0"/>
              <a:t> и </a:t>
            </a:r>
            <a:r>
              <a:rPr lang="ru-RU" sz="2000" dirty="0" err="1"/>
              <a:t>учествује</a:t>
            </a:r>
            <a:r>
              <a:rPr lang="ru-RU" sz="2000" dirty="0"/>
              <a:t> у </a:t>
            </a:r>
            <a:r>
              <a:rPr lang="ru-RU" sz="2000" dirty="0" err="1"/>
              <a:t>интерпретацији</a:t>
            </a:r>
            <a:r>
              <a:rPr lang="ru-RU" sz="2000" dirty="0"/>
              <a:t>. На </a:t>
            </a:r>
            <a:r>
              <a:rPr lang="ru-RU" sz="2000" dirty="0" err="1"/>
              <a:t>часовима</a:t>
            </a:r>
            <a:r>
              <a:rPr lang="ru-RU" sz="2000" dirty="0"/>
              <a:t> </a:t>
            </a:r>
            <a:r>
              <a:rPr lang="ru-RU" sz="2000" dirty="0" err="1"/>
              <a:t>је</a:t>
            </a:r>
            <a:r>
              <a:rPr lang="ru-RU" sz="2000" dirty="0"/>
              <a:t> </a:t>
            </a:r>
            <a:r>
              <a:rPr lang="ru-RU" sz="2000" b="1" dirty="0" err="1"/>
              <a:t>увек</a:t>
            </a:r>
            <a:r>
              <a:rPr lang="ru-RU" sz="2000" b="1" dirty="0"/>
              <a:t> </a:t>
            </a:r>
            <a:r>
              <a:rPr lang="ru-RU" sz="2000" b="1" dirty="0" err="1"/>
              <a:t>активан</a:t>
            </a:r>
            <a:r>
              <a:rPr lang="ru-RU" sz="2000" b="1" dirty="0"/>
              <a:t> </a:t>
            </a:r>
            <a:r>
              <a:rPr lang="ru-RU" sz="2000" dirty="0"/>
              <a:t>и </a:t>
            </a:r>
            <a:r>
              <a:rPr lang="ru-RU" sz="2000" dirty="0" err="1"/>
              <a:t>учествује</a:t>
            </a:r>
            <a:r>
              <a:rPr lang="ru-RU" sz="2000" dirty="0"/>
              <a:t> у </a:t>
            </a:r>
            <a:r>
              <a:rPr lang="ru-RU" sz="2000" dirty="0" err="1"/>
              <a:t>анализи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текстова</a:t>
            </a:r>
            <a:r>
              <a:rPr lang="ru-RU" sz="2000" dirty="0"/>
              <a:t>, </a:t>
            </a:r>
            <a:r>
              <a:rPr lang="ru-RU" sz="2000" b="1" dirty="0" err="1"/>
              <a:t>чита</a:t>
            </a:r>
            <a:r>
              <a:rPr lang="ru-RU" sz="2000" b="1" dirty="0"/>
              <a:t> </a:t>
            </a:r>
            <a:r>
              <a:rPr lang="ru-RU" sz="2000" b="1" dirty="0" err="1"/>
              <a:t>више</a:t>
            </a:r>
            <a:r>
              <a:rPr lang="ru-RU" sz="2000" b="1" dirty="0"/>
              <a:t> </a:t>
            </a:r>
            <a:r>
              <a:rPr lang="ru-RU" sz="2000" dirty="0"/>
              <a:t>од </a:t>
            </a:r>
            <a:r>
              <a:rPr lang="ru-RU" sz="2000" dirty="0" err="1"/>
              <a:t>оног</a:t>
            </a:r>
            <a:r>
              <a:rPr lang="ru-RU" sz="2000" dirty="0"/>
              <a:t> </a:t>
            </a:r>
            <a:r>
              <a:rPr lang="ru-RU" sz="2000" dirty="0" err="1"/>
              <a:t>што</a:t>
            </a:r>
            <a:r>
              <a:rPr lang="ru-RU" sz="2000" dirty="0"/>
              <a:t> </a:t>
            </a:r>
            <a:r>
              <a:rPr lang="ru-RU" sz="2000" dirty="0" err="1"/>
              <a:t>је</a:t>
            </a:r>
            <a:r>
              <a:rPr lang="ru-RU" sz="2000" dirty="0"/>
              <a:t> </a:t>
            </a:r>
            <a:r>
              <a:rPr lang="ru-RU" sz="2000" dirty="0" err="1"/>
              <a:t>задато</a:t>
            </a:r>
            <a:r>
              <a:rPr lang="ru-RU" sz="2000" dirty="0"/>
              <a:t> и служи се </a:t>
            </a:r>
            <a:r>
              <a:rPr lang="ru-RU" sz="2000" dirty="0" err="1"/>
              <a:t>осталим</a:t>
            </a:r>
            <a:r>
              <a:rPr lang="ru-RU" sz="2000" dirty="0"/>
              <a:t> </a:t>
            </a:r>
            <a:r>
              <a:rPr lang="ru-RU" sz="2000" dirty="0" err="1"/>
              <a:t>изворима</a:t>
            </a:r>
            <a:r>
              <a:rPr lang="ru-RU" sz="2000" dirty="0"/>
              <a:t> </a:t>
            </a:r>
            <a:r>
              <a:rPr lang="ru-RU" sz="2000" dirty="0" err="1"/>
              <a:t>знања</a:t>
            </a:r>
            <a:r>
              <a:rPr lang="ru-RU" sz="2000" dirty="0"/>
              <a:t>.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sr-Cyrl-RS" sz="2000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21525" y="1119043"/>
            <a:ext cx="9791700" cy="4351338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Pismene provere postignuća u trajanju do 15 minuta obavljaju se bez najave, a sprovode se radi utvrđivanja ostvarenosti cilja jednog ili više časova i </a:t>
            </a:r>
            <a:r>
              <a:rPr lang="sr-Latn-RS" dirty="0" err="1"/>
              <a:t>savladanosti</a:t>
            </a:r>
            <a:r>
              <a:rPr lang="sr-Latn-RS" dirty="0"/>
              <a:t> dela realizovanih programskih sadržaja, odnosno ostvarenosti </a:t>
            </a:r>
            <a:r>
              <a:rPr lang="sr-Latn-RS" dirty="0" err="1"/>
              <a:t>operacionalizovanih</a:t>
            </a:r>
            <a:r>
              <a:rPr lang="sr-Latn-RS" dirty="0"/>
              <a:t> ishoda.</a:t>
            </a:r>
          </a:p>
          <a:p>
            <a:r>
              <a:rPr lang="sr-Latn-RS" dirty="0"/>
              <a:t>Ocena iz pismene provere postignuća u trajanju do 15 minuta se ne upisuju u dnevnik.</a:t>
            </a:r>
          </a:p>
          <a:p>
            <a:r>
              <a:rPr lang="sr-Latn-RS" dirty="0"/>
              <a:t>Ocena iz pismene provere postignuća u trajanju 45 minuta evidentiraju se u dnevnik.</a:t>
            </a:r>
          </a:p>
          <a:p>
            <a:r>
              <a:rPr lang="sr-Latn-RS" dirty="0"/>
              <a:t>Rezultati pismene provere postignuća u trajanju do 15 minuta se uzima u obzir prilikom utvrđivanja zaključne ocene učenika, </a:t>
            </a:r>
            <a:r>
              <a:rPr lang="sr-Latn-RS" dirty="0">
                <a:solidFill>
                  <a:srgbClr val="FF0000"/>
                </a:solidFill>
              </a:rPr>
              <a:t>a u najboljem interesu učenika.</a:t>
            </a:r>
          </a:p>
          <a:p>
            <a:r>
              <a:rPr lang="sr-Latn-RS" dirty="0"/>
              <a:t>Učenik piše kontrolne zadatke i diktate u posebnu svesku.</a:t>
            </a:r>
          </a:p>
          <a:p>
            <a:r>
              <a:rPr lang="sr-Latn-RS" dirty="0"/>
              <a:t>Učenik piše pismene zadatke u vežbanku.</a:t>
            </a:r>
          </a:p>
          <a:p>
            <a:r>
              <a:rPr lang="sr-Latn-RS" dirty="0"/>
              <a:t>Učenik piše pripremu za projekte u posebnu svesku.</a:t>
            </a:r>
          </a:p>
          <a:p>
            <a:r>
              <a:rPr lang="sr-Latn-RS" dirty="0"/>
              <a:t>Učenik i roditelj ima pravo uvida u pisani rad, kao i pravo na obrazloženje ocene. Način ostvarivanja uvida u pisani rad škola utvrđuje u saradnji sa roditeljima.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95598" y="869661"/>
            <a:ext cx="9791700" cy="4351338"/>
          </a:xfrm>
        </p:spPr>
        <p:txBody>
          <a:bodyPr/>
          <a:lstStyle/>
          <a:p>
            <a:r>
              <a:rPr lang="pl-PL" dirty="0"/>
              <a:t>Brojčano ocenjivanje</a:t>
            </a:r>
          </a:p>
          <a:p>
            <a:r>
              <a:rPr lang="pl-PL" dirty="0"/>
              <a:t>Kontrolni zadatak</a:t>
            </a:r>
          </a:p>
          <a:p>
            <a:endParaRPr lang="pl-PL" dirty="0"/>
          </a:p>
          <a:p>
            <a:r>
              <a:rPr lang="pl-PL" dirty="0"/>
              <a:t>0-20% -1</a:t>
            </a:r>
          </a:p>
          <a:p>
            <a:r>
              <a:rPr lang="pl-PL" dirty="0"/>
              <a:t>21% – 40% – 2</a:t>
            </a:r>
          </a:p>
          <a:p>
            <a:r>
              <a:rPr lang="pl-PL" dirty="0"/>
              <a:t>41% – 60% – 3</a:t>
            </a:r>
          </a:p>
          <a:p>
            <a:r>
              <a:rPr lang="pl-PL" dirty="0"/>
              <a:t>61% – 80% – 4</a:t>
            </a:r>
          </a:p>
          <a:p>
            <a:r>
              <a:rPr lang="pl-PL" dirty="0"/>
              <a:t>81% – 100% – 5</a:t>
            </a:r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29344" y="977727"/>
            <a:ext cx="9791700" cy="4351338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Brojčano ocenjivanje</a:t>
            </a:r>
          </a:p>
          <a:p>
            <a:pPr marL="0" indent="0">
              <a:buNone/>
            </a:pPr>
            <a:r>
              <a:rPr lang="sr-Latn-RS" dirty="0"/>
              <a:t>Kratak diktat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0-1 greška – 5</a:t>
            </a:r>
          </a:p>
          <a:p>
            <a:pPr marL="0" indent="0">
              <a:buNone/>
            </a:pPr>
            <a:r>
              <a:rPr lang="sr-Latn-RS" dirty="0"/>
              <a:t>2-3 – 4</a:t>
            </a:r>
          </a:p>
          <a:p>
            <a:pPr marL="0" indent="0">
              <a:buNone/>
            </a:pPr>
            <a:r>
              <a:rPr lang="sr-Latn-RS" dirty="0"/>
              <a:t>4-5 – 3</a:t>
            </a:r>
          </a:p>
          <a:p>
            <a:pPr marL="0" indent="0">
              <a:buNone/>
            </a:pPr>
            <a:r>
              <a:rPr lang="sr-Latn-RS" dirty="0"/>
              <a:t>6-7 – 2</a:t>
            </a:r>
          </a:p>
          <a:p>
            <a:pPr marL="0" indent="0">
              <a:buNone/>
            </a:pPr>
            <a:r>
              <a:rPr lang="sr-Latn-RS" dirty="0"/>
              <a:t>8 i više – 1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Brojčano ocenjivanje</a:t>
            </a:r>
          </a:p>
          <a:p>
            <a:pPr marL="0" indent="0">
              <a:buNone/>
            </a:pPr>
            <a:r>
              <a:rPr lang="sr-Latn-RS" dirty="0"/>
              <a:t>Pismeni zadatak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Komponente ocenjivanja:</a:t>
            </a:r>
          </a:p>
          <a:p>
            <a:r>
              <a:rPr lang="sr-Latn-RS" dirty="0"/>
              <a:t>1. Spoljašnja forma</a:t>
            </a:r>
          </a:p>
          <a:p>
            <a:r>
              <a:rPr lang="sr-Latn-RS" dirty="0"/>
              <a:t>2. Unutrašnja forma</a:t>
            </a:r>
          </a:p>
          <a:p>
            <a:r>
              <a:rPr lang="sr-Latn-RS" dirty="0"/>
              <a:t>3. Ukupan utisak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62100" y="232756"/>
            <a:ext cx="9791700" cy="5944207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1. Spoljašnja forma</a:t>
            </a:r>
          </a:p>
          <a:p>
            <a:r>
              <a:rPr lang="sr-Latn-RS" dirty="0"/>
              <a:t>– čitljivost</a:t>
            </a:r>
          </a:p>
          <a:p>
            <a:r>
              <a:rPr lang="sr-Latn-RS" dirty="0" smtClean="0"/>
              <a:t>(</a:t>
            </a:r>
            <a:r>
              <a:rPr lang="sr-Latn-RS" dirty="0"/>
              <a:t>jasno pisanje velikih a </a:t>
            </a:r>
            <a:r>
              <a:rPr lang="sr-Latn-RS" dirty="0" err="1"/>
              <a:t>imalih</a:t>
            </a:r>
            <a:r>
              <a:rPr lang="sr-Latn-RS" dirty="0"/>
              <a:t> slova, striktno pridržavanje dijakritičkih znakova),</a:t>
            </a:r>
          </a:p>
          <a:p>
            <a:r>
              <a:rPr lang="sr-Latn-RS" dirty="0"/>
              <a:t>– jasna grafička podela</a:t>
            </a:r>
          </a:p>
          <a:p>
            <a:r>
              <a:rPr lang="sr-Latn-RS" dirty="0"/>
              <a:t>(na početku svakog pasusa potrebno je pisati 1,5 – 2 cm od početka reda),</a:t>
            </a:r>
          </a:p>
          <a:p>
            <a:r>
              <a:rPr lang="sr-Latn-RS" dirty="0"/>
              <a:t>– jasnoća teksta – bez brisanja</a:t>
            </a:r>
          </a:p>
          <a:p>
            <a:r>
              <a:rPr lang="sr-Latn-RS" dirty="0"/>
              <a:t>(ne treba brisati, ako se pogreši, pogrešno napisanu reč staviti u zagradu),</a:t>
            </a:r>
          </a:p>
          <a:p>
            <a:r>
              <a:rPr lang="sr-Latn-RS" dirty="0"/>
              <a:t>– usklađenost sa ivicama</a:t>
            </a:r>
          </a:p>
          <a:p>
            <a:endParaRPr lang="sr-Latn-RS" dirty="0"/>
          </a:p>
          <a:p>
            <a:r>
              <a:rPr lang="sr-Latn-RS" dirty="0"/>
              <a:t>2. Unutrašnja forma</a:t>
            </a:r>
          </a:p>
          <a:p>
            <a:r>
              <a:rPr lang="sr-Latn-RS" dirty="0"/>
              <a:t>-sadržaj</a:t>
            </a:r>
          </a:p>
          <a:p>
            <a:r>
              <a:rPr lang="sr-Latn-RS" dirty="0"/>
              <a:t>-kompozicija</a:t>
            </a:r>
          </a:p>
          <a:p>
            <a:r>
              <a:rPr lang="sr-Latn-RS" dirty="0"/>
              <a:t>-jezik</a:t>
            </a:r>
          </a:p>
          <a:p>
            <a:r>
              <a:rPr lang="sr-Latn-RS" dirty="0"/>
              <a:t>-pravopis</a:t>
            </a:r>
          </a:p>
          <a:p>
            <a:endParaRPr lang="sr-Latn-RS" dirty="0"/>
          </a:p>
          <a:p>
            <a:r>
              <a:rPr lang="sr-Latn-RS" dirty="0"/>
              <a:t>Procena pravopisnih grešaka:</a:t>
            </a:r>
          </a:p>
          <a:p>
            <a:r>
              <a:rPr lang="sr-Latn-RS" dirty="0"/>
              <a:t>– svaka nečitka reč je pravopisna greška.</a:t>
            </a:r>
          </a:p>
          <a:p>
            <a:r>
              <a:rPr lang="sr-Latn-RS" dirty="0"/>
              <a:t>– nema malih i velikih pravopisnih grešaka, sve imaju istu vrednost.</a:t>
            </a:r>
          </a:p>
          <a:p>
            <a:endParaRPr lang="sr-Latn-RS" dirty="0"/>
          </a:p>
          <a:p>
            <a:r>
              <a:rPr lang="sr-Latn-RS" dirty="0"/>
              <a:t>3. Ukupan utisak</a:t>
            </a:r>
          </a:p>
          <a:p>
            <a:r>
              <a:rPr lang="sr-Latn-RS" dirty="0"/>
              <a:t>– ukupan smisao pismenog rada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37656" y="861348"/>
            <a:ext cx="9791700" cy="57888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Критеријуми</a:t>
            </a:r>
            <a:r>
              <a:rPr lang="ru-RU" b="1" dirty="0"/>
              <a:t> за </a:t>
            </a:r>
            <a:r>
              <a:rPr lang="ru-RU" b="1" dirty="0" err="1"/>
              <a:t>оцењивање</a:t>
            </a:r>
            <a:r>
              <a:rPr lang="ru-RU" b="1" dirty="0"/>
              <a:t> </a:t>
            </a:r>
            <a:r>
              <a:rPr lang="ru-RU" b="1" dirty="0" err="1"/>
              <a:t>писмених</a:t>
            </a:r>
            <a:r>
              <a:rPr lang="ru-RU" b="1" dirty="0"/>
              <a:t> </a:t>
            </a:r>
            <a:r>
              <a:rPr lang="ru-RU" b="1" dirty="0" err="1"/>
              <a:t>задатака</a:t>
            </a:r>
            <a:r>
              <a:rPr lang="ru-RU" b="1" dirty="0"/>
              <a:t>/</a:t>
            </a:r>
            <a:r>
              <a:rPr lang="ru-RU" b="1" dirty="0" err="1"/>
              <a:t>вежби</a:t>
            </a:r>
            <a:r>
              <a:rPr lang="ru-RU" b="1" dirty="0"/>
              <a:t>:</a:t>
            </a:r>
          </a:p>
          <a:p>
            <a:r>
              <a:rPr lang="ru-RU" dirty="0" err="1"/>
              <a:t>Писмени</a:t>
            </a:r>
            <a:r>
              <a:rPr lang="ru-RU" dirty="0"/>
              <a:t> </a:t>
            </a:r>
            <a:r>
              <a:rPr lang="ru-RU" dirty="0" err="1"/>
              <a:t>задаци</a:t>
            </a:r>
            <a:r>
              <a:rPr lang="ru-RU" dirty="0"/>
              <a:t> су </a:t>
            </a:r>
            <a:r>
              <a:rPr lang="ru-RU" dirty="0" err="1"/>
              <a:t>провера</a:t>
            </a:r>
            <a:r>
              <a:rPr lang="ru-RU" dirty="0"/>
              <a:t> </a:t>
            </a:r>
            <a:r>
              <a:rPr lang="ru-RU" dirty="0" err="1"/>
              <a:t>савладаности</a:t>
            </a:r>
            <a:r>
              <a:rPr lang="ru-RU" dirty="0"/>
              <a:t> </a:t>
            </a:r>
            <a:r>
              <a:rPr lang="ru-RU" dirty="0" err="1"/>
              <a:t>писменог</a:t>
            </a:r>
            <a:r>
              <a:rPr lang="ru-RU" dirty="0"/>
              <a:t> </a:t>
            </a:r>
            <a:r>
              <a:rPr lang="ru-RU" dirty="0" err="1"/>
              <a:t>изражавања</a:t>
            </a:r>
            <a:r>
              <a:rPr lang="ru-RU" dirty="0"/>
              <a:t> ученика и </a:t>
            </a:r>
            <a:r>
              <a:rPr lang="ru-RU" dirty="0" err="1"/>
              <a:t>подразумевају</a:t>
            </a:r>
            <a:r>
              <a:rPr lang="ru-RU" dirty="0"/>
              <a:t> учеников </a:t>
            </a:r>
            <a:r>
              <a:rPr lang="ru-RU" dirty="0" err="1"/>
              <a:t>самостални</a:t>
            </a:r>
            <a:r>
              <a:rPr lang="ru-RU" dirty="0"/>
              <a:t> рад. </a:t>
            </a:r>
            <a:r>
              <a:rPr lang="ru-RU" dirty="0" err="1"/>
              <a:t>Уколико</a:t>
            </a:r>
            <a:r>
              <a:rPr lang="ru-RU" dirty="0"/>
              <a:t> наставник </a:t>
            </a:r>
            <a:r>
              <a:rPr lang="ru-RU" dirty="0" err="1"/>
              <a:t>утврди</a:t>
            </a:r>
            <a:r>
              <a:rPr lang="ru-RU" dirty="0"/>
              <a:t> да </a:t>
            </a:r>
            <a:r>
              <a:rPr lang="ru-RU" dirty="0" err="1"/>
              <a:t>је</a:t>
            </a:r>
            <a:r>
              <a:rPr lang="ru-RU" dirty="0"/>
              <a:t> ученик </a:t>
            </a:r>
            <a:r>
              <a:rPr lang="ru-RU" dirty="0" err="1"/>
              <a:t>преписао</a:t>
            </a:r>
            <a:r>
              <a:rPr lang="ru-RU" dirty="0"/>
              <a:t> (</a:t>
            </a:r>
            <a:r>
              <a:rPr lang="ru-RU" dirty="0" err="1"/>
              <a:t>плагирао</a:t>
            </a:r>
            <a:r>
              <a:rPr lang="ru-RU" dirty="0"/>
              <a:t>) </a:t>
            </a:r>
            <a:r>
              <a:rPr lang="ru-RU" dirty="0" err="1"/>
              <a:t>туђ</a:t>
            </a:r>
            <a:r>
              <a:rPr lang="ru-RU" dirty="0"/>
              <a:t> рад у било </a:t>
            </a:r>
            <a:r>
              <a:rPr lang="ru-RU" dirty="0" err="1"/>
              <a:t>којој</a:t>
            </a:r>
            <a:r>
              <a:rPr lang="ru-RU" dirty="0"/>
              <a:t> мери, </a:t>
            </a:r>
            <a:r>
              <a:rPr lang="ru-RU" dirty="0" err="1"/>
              <a:t>сматра</a:t>
            </a:r>
            <a:r>
              <a:rPr lang="ru-RU" dirty="0"/>
              <a:t> се да ученик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одговорио</a:t>
            </a:r>
            <a:r>
              <a:rPr lang="ru-RU" dirty="0"/>
              <a:t> на </a:t>
            </a:r>
            <a:r>
              <a:rPr lang="ru-RU" dirty="0" err="1"/>
              <a:t>задатак</a:t>
            </a:r>
            <a:r>
              <a:rPr lang="ru-RU" dirty="0"/>
              <a:t> и </a:t>
            </a:r>
            <a:r>
              <a:rPr lang="ru-RU" dirty="0" err="1"/>
              <a:t>добија</a:t>
            </a:r>
            <a:r>
              <a:rPr lang="ru-RU" dirty="0"/>
              <a:t> </a:t>
            </a:r>
            <a:r>
              <a:rPr lang="ru-RU" dirty="0" err="1"/>
              <a:t>оцену</a:t>
            </a:r>
            <a:r>
              <a:rPr lang="ru-RU" dirty="0"/>
              <a:t> </a:t>
            </a:r>
            <a:r>
              <a:rPr lang="ru-RU" dirty="0" err="1"/>
              <a:t>недовољан</a:t>
            </a:r>
            <a:r>
              <a:rPr lang="ru-RU" dirty="0"/>
              <a:t> (1). Наставник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дужан</a:t>
            </a:r>
            <a:r>
              <a:rPr lang="ru-RU" dirty="0"/>
              <a:t> да </a:t>
            </a:r>
            <a:r>
              <a:rPr lang="ru-RU" dirty="0" err="1"/>
              <a:t>укаже</a:t>
            </a:r>
            <a:r>
              <a:rPr lang="ru-RU" dirty="0"/>
              <a:t> на </a:t>
            </a:r>
            <a:r>
              <a:rPr lang="ru-RU" dirty="0" err="1"/>
              <a:t>изворе</a:t>
            </a:r>
            <a:r>
              <a:rPr lang="ru-RU" dirty="0"/>
              <a:t> </a:t>
            </a:r>
            <a:r>
              <a:rPr lang="ru-RU" dirty="0" err="1"/>
              <a:t>одакле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рад </a:t>
            </a:r>
            <a:r>
              <a:rPr lang="ru-RU" dirty="0" err="1"/>
              <a:t>преписан</a:t>
            </a:r>
            <a:r>
              <a:rPr lang="ru-RU" dirty="0"/>
              <a:t> (</a:t>
            </a:r>
            <a:r>
              <a:rPr lang="ru-RU" dirty="0" err="1"/>
              <a:t>слика</a:t>
            </a:r>
            <a:r>
              <a:rPr lang="ru-RU" dirty="0"/>
              <a:t> </a:t>
            </a:r>
            <a:r>
              <a:rPr lang="ru-RU" dirty="0" err="1"/>
              <a:t>екрана</a:t>
            </a:r>
            <a:r>
              <a:rPr lang="ru-RU" dirty="0"/>
              <a:t>, </a:t>
            </a:r>
            <a:r>
              <a:rPr lang="ru-RU" dirty="0" err="1"/>
              <a:t>линк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датумом</a:t>
            </a:r>
            <a:r>
              <a:rPr lang="ru-RU" dirty="0"/>
              <a:t> </a:t>
            </a:r>
            <a:r>
              <a:rPr lang="ru-RU" dirty="0" err="1"/>
              <a:t>када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погледан</a:t>
            </a:r>
            <a:r>
              <a:rPr lang="ru-RU" dirty="0"/>
              <a:t> од стране наставника), и да на </a:t>
            </a:r>
            <a:r>
              <a:rPr lang="ru-RU" dirty="0" err="1"/>
              <a:t>тај</a:t>
            </a:r>
            <a:r>
              <a:rPr lang="ru-RU" dirty="0"/>
              <a:t> начин </a:t>
            </a:r>
            <a:r>
              <a:rPr lang="ru-RU" dirty="0" err="1"/>
              <a:t>документује</a:t>
            </a:r>
            <a:r>
              <a:rPr lang="ru-RU" dirty="0"/>
              <a:t> </a:t>
            </a:r>
            <a:r>
              <a:rPr lang="ru-RU" dirty="0" err="1"/>
              <a:t>преписано</a:t>
            </a:r>
            <a:r>
              <a:rPr lang="ru-RU" dirty="0"/>
              <a:t>.</a:t>
            </a:r>
          </a:p>
          <a:p>
            <a:r>
              <a:rPr lang="ru-RU" dirty="0" err="1"/>
              <a:t>Задатак</a:t>
            </a:r>
            <a:r>
              <a:rPr lang="ru-RU" dirty="0"/>
              <a:t> се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сматрати</a:t>
            </a:r>
            <a:r>
              <a:rPr lang="ru-RU" dirty="0"/>
              <a:t> </a:t>
            </a:r>
            <a:r>
              <a:rPr lang="ru-RU" dirty="0" err="1"/>
              <a:t>преписаним</a:t>
            </a:r>
            <a:r>
              <a:rPr lang="ru-RU" dirty="0"/>
              <a:t> </a:t>
            </a:r>
            <a:r>
              <a:rPr lang="ru-RU" dirty="0" err="1"/>
              <a:t>иако</a:t>
            </a:r>
            <a:r>
              <a:rPr lang="ru-RU" dirty="0"/>
              <a:t> наставник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утврдио</a:t>
            </a:r>
            <a:r>
              <a:rPr lang="ru-RU" dirty="0"/>
              <a:t> да се </a:t>
            </a:r>
            <a:r>
              <a:rPr lang="ru-RU" dirty="0" err="1"/>
              <a:t>преписивање</a:t>
            </a:r>
            <a:r>
              <a:rPr lang="ru-RU" dirty="0"/>
              <a:t> </a:t>
            </a:r>
            <a:r>
              <a:rPr lang="ru-RU" dirty="0" err="1"/>
              <a:t>десило</a:t>
            </a:r>
            <a:r>
              <a:rPr lang="ru-RU" dirty="0"/>
              <a:t> </a:t>
            </a:r>
            <a:r>
              <a:rPr lang="ru-RU" dirty="0" err="1"/>
              <a:t>употребом</a:t>
            </a:r>
            <a:r>
              <a:rPr lang="ru-RU" dirty="0"/>
              <a:t> </a:t>
            </a:r>
            <a:r>
              <a:rPr lang="ru-RU" dirty="0" err="1"/>
              <a:t>недозвољених</a:t>
            </a:r>
            <a:r>
              <a:rPr lang="ru-RU" dirty="0"/>
              <a:t> </a:t>
            </a:r>
            <a:r>
              <a:rPr lang="ru-RU" dirty="0" err="1"/>
              <a:t>средстава</a:t>
            </a:r>
            <a:r>
              <a:rPr lang="ru-RU" dirty="0"/>
              <a:t>, </a:t>
            </a:r>
            <a:r>
              <a:rPr lang="ru-RU" dirty="0" err="1"/>
              <a:t>већ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научен </a:t>
            </a:r>
            <a:r>
              <a:rPr lang="ru-RU" dirty="0" err="1"/>
              <a:t>напамет</a:t>
            </a:r>
            <a:r>
              <a:rPr lang="ru-RU" dirty="0"/>
              <a:t> или на </a:t>
            </a:r>
            <a:r>
              <a:rPr lang="ru-RU" dirty="0" err="1"/>
              <a:t>други</a:t>
            </a:r>
            <a:r>
              <a:rPr lang="ru-RU" dirty="0"/>
              <a:t> начин.</a:t>
            </a:r>
          </a:p>
          <a:p>
            <a:r>
              <a:rPr lang="ru-RU" dirty="0" err="1"/>
              <a:t>Уколико</a:t>
            </a:r>
            <a:r>
              <a:rPr lang="ru-RU" dirty="0"/>
              <a:t> наставник </a:t>
            </a:r>
            <a:r>
              <a:rPr lang="ru-RU" dirty="0" err="1"/>
              <a:t>нађе</a:t>
            </a:r>
            <a:r>
              <a:rPr lang="ru-RU" dirty="0"/>
              <a:t> два (или </a:t>
            </a:r>
            <a:r>
              <a:rPr lang="ru-RU" dirty="0" err="1"/>
              <a:t>више</a:t>
            </a:r>
            <a:r>
              <a:rPr lang="ru-RU" dirty="0"/>
              <a:t>) </a:t>
            </a:r>
            <a:r>
              <a:rPr lang="ru-RU" dirty="0" err="1"/>
              <a:t>иста</a:t>
            </a:r>
            <a:r>
              <a:rPr lang="ru-RU" dirty="0"/>
              <a:t> задатка код </a:t>
            </a:r>
            <a:r>
              <a:rPr lang="ru-RU" dirty="0" err="1"/>
              <a:t>различитих</a:t>
            </a:r>
            <a:r>
              <a:rPr lang="ru-RU" dirty="0"/>
              <a:t> ученика, </a:t>
            </a:r>
            <a:r>
              <a:rPr lang="ru-RU" dirty="0" err="1"/>
              <a:t>како</a:t>
            </a:r>
            <a:r>
              <a:rPr lang="ru-RU" dirty="0"/>
              <a:t> </a:t>
            </a:r>
            <a:r>
              <a:rPr lang="ru-RU" dirty="0" err="1"/>
              <a:t>садржински</a:t>
            </a:r>
            <a:r>
              <a:rPr lang="ru-RU" dirty="0"/>
              <a:t> или по </a:t>
            </a:r>
            <a:r>
              <a:rPr lang="ru-RU" dirty="0" err="1"/>
              <a:t>сличним</a:t>
            </a:r>
            <a:r>
              <a:rPr lang="ru-RU" dirty="0"/>
              <a:t> </a:t>
            </a:r>
            <a:r>
              <a:rPr lang="ru-RU" dirty="0" err="1"/>
              <a:t>грешкама</a:t>
            </a:r>
            <a:r>
              <a:rPr lang="ru-RU" dirty="0"/>
              <a:t>, </a:t>
            </a:r>
            <a:r>
              <a:rPr lang="ru-RU" dirty="0" err="1"/>
              <a:t>сматра</a:t>
            </a:r>
            <a:r>
              <a:rPr lang="ru-RU" dirty="0"/>
              <a:t> се да </a:t>
            </a:r>
            <a:r>
              <a:rPr lang="ru-RU" dirty="0" err="1"/>
              <a:t>ученици</a:t>
            </a:r>
            <a:r>
              <a:rPr lang="ru-RU" dirty="0"/>
              <a:t> </a:t>
            </a:r>
            <a:r>
              <a:rPr lang="ru-RU" dirty="0" err="1"/>
              <a:t>нису</a:t>
            </a:r>
            <a:r>
              <a:rPr lang="ru-RU" dirty="0"/>
              <a:t> написали </a:t>
            </a:r>
            <a:r>
              <a:rPr lang="ru-RU" dirty="0" err="1"/>
              <a:t>задатак</a:t>
            </a:r>
            <a:r>
              <a:rPr lang="ru-RU" dirty="0"/>
              <a:t> без </a:t>
            </a:r>
            <a:r>
              <a:rPr lang="ru-RU" dirty="0" err="1"/>
              <a:t>обзира</a:t>
            </a:r>
            <a:r>
              <a:rPr lang="ru-RU" dirty="0"/>
              <a:t> ко </a:t>
            </a:r>
            <a:r>
              <a:rPr lang="ru-RU" dirty="0" err="1"/>
              <a:t>је</a:t>
            </a:r>
            <a:r>
              <a:rPr lang="ru-RU" dirty="0"/>
              <a:t> од </a:t>
            </a:r>
            <a:r>
              <a:rPr lang="ru-RU" dirty="0" err="1"/>
              <a:t>кога</a:t>
            </a:r>
            <a:r>
              <a:rPr lang="ru-RU" dirty="0"/>
              <a:t> </a:t>
            </a:r>
            <a:r>
              <a:rPr lang="ru-RU" dirty="0" err="1"/>
              <a:t>преписао</a:t>
            </a:r>
            <a:r>
              <a:rPr lang="ru-RU" dirty="0"/>
              <a:t> и </a:t>
            </a:r>
            <a:r>
              <a:rPr lang="ru-RU" dirty="0" err="1"/>
              <a:t>задатак</a:t>
            </a:r>
            <a:r>
              <a:rPr lang="ru-RU" dirty="0"/>
              <a:t> се за те ученике </a:t>
            </a:r>
            <a:r>
              <a:rPr lang="ru-RU" dirty="0" err="1"/>
              <a:t>понавља</a:t>
            </a:r>
            <a:r>
              <a:rPr lang="ru-RU" dirty="0"/>
              <a:t>.</a:t>
            </a:r>
          </a:p>
          <a:p>
            <a:r>
              <a:rPr lang="ru-RU" dirty="0" err="1"/>
              <a:t>Све</a:t>
            </a:r>
            <a:r>
              <a:rPr lang="ru-RU" dirty="0"/>
              <a:t> </a:t>
            </a:r>
            <a:r>
              <a:rPr lang="ru-RU" dirty="0" err="1"/>
              <a:t>писане</a:t>
            </a:r>
            <a:r>
              <a:rPr lang="ru-RU" dirty="0"/>
              <a:t> </a:t>
            </a:r>
            <a:r>
              <a:rPr lang="ru-RU" dirty="0" err="1"/>
              <a:t>провере</a:t>
            </a:r>
            <a:r>
              <a:rPr lang="ru-RU" dirty="0"/>
              <a:t> </a:t>
            </a:r>
            <a:r>
              <a:rPr lang="ru-RU" dirty="0" err="1"/>
              <a:t>знања</a:t>
            </a:r>
            <a:r>
              <a:rPr lang="ru-RU" dirty="0"/>
              <a:t> треба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писаним</a:t>
            </a:r>
            <a:r>
              <a:rPr lang="ru-RU" dirty="0"/>
              <a:t> </a:t>
            </a:r>
            <a:r>
              <a:rPr lang="ru-RU" dirty="0" err="1"/>
              <a:t>словима</a:t>
            </a:r>
            <a:r>
              <a:rPr lang="ru-RU" dirty="0"/>
              <a:t> </a:t>
            </a:r>
            <a:r>
              <a:rPr lang="ru-RU" dirty="0" err="1"/>
              <a:t>читко</a:t>
            </a:r>
            <a:r>
              <a:rPr lang="ru-RU" dirty="0"/>
              <a:t> и </a:t>
            </a:r>
            <a:r>
              <a:rPr lang="ru-RU" dirty="0" err="1"/>
              <a:t>уредно</a:t>
            </a:r>
            <a:r>
              <a:rPr lang="ru-RU" dirty="0"/>
              <a:t>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54282" y="969414"/>
            <a:ext cx="9791700" cy="5298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dirty="0"/>
              <a:t>Brojčano ocenjivanje</a:t>
            </a:r>
          </a:p>
          <a:p>
            <a:pPr marL="0" indent="0">
              <a:buNone/>
            </a:pPr>
            <a:r>
              <a:rPr lang="sr-Latn-RS" dirty="0"/>
              <a:t>Projekti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Projekat se procenjuje na sledeći način:</a:t>
            </a:r>
          </a:p>
          <a:p>
            <a:r>
              <a:rPr lang="sr-Latn-RS" dirty="0"/>
              <a:t>-ispunjenje zadatka (učenici su predali rešenje koje ispunjava kriterijume, ispunili zadatak),</a:t>
            </a:r>
          </a:p>
          <a:p>
            <a:r>
              <a:rPr lang="sr-Latn-RS" dirty="0"/>
              <a:t>-korektnost (učenici su koristili ispravne postupke i </a:t>
            </a:r>
            <a:r>
              <a:rPr lang="sr-Latn-RS" dirty="0" err="1"/>
              <a:t>crpili</a:t>
            </a:r>
            <a:r>
              <a:rPr lang="sr-Latn-RS" dirty="0"/>
              <a:t> znanje iz više izvora, nisu pogrešili i korektno prikazali rezultate),</a:t>
            </a:r>
          </a:p>
          <a:p>
            <a:r>
              <a:rPr lang="sr-Latn-RS" dirty="0"/>
              <a:t>-rezime/sažetak (rešenje projekta ilustruje preglednost, kreativnost, originalnost, učenici pokazuju sopstveni pristup, inicijativu i netradicionalna rešenja).</a:t>
            </a:r>
          </a:p>
          <a:p>
            <a:r>
              <a:rPr lang="sr-Latn-RS" dirty="0" smtClean="0"/>
              <a:t>Projekat </a:t>
            </a:r>
            <a:r>
              <a:rPr lang="sr-Latn-RS" dirty="0"/>
              <a:t>procenjuju i učenici i nastavnica. Učenici u svesku pišu napomene i predlog ocene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62100" y="216131"/>
            <a:ext cx="9791700" cy="5960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/>
              <a:t>Domaću lektiru učenici mogu da pripreme i prezentuju na 4 načina:</a:t>
            </a:r>
          </a:p>
          <a:p>
            <a:r>
              <a:rPr lang="sr-Latn-RS" dirty="0"/>
              <a:t>-pismeno (pišu u svesku)</a:t>
            </a:r>
          </a:p>
          <a:p>
            <a:r>
              <a:rPr lang="sr-Latn-RS" dirty="0"/>
              <a:t>-pismeno (na </a:t>
            </a:r>
            <a:r>
              <a:rPr lang="sr-Latn-RS" dirty="0" err="1"/>
              <a:t>hameru</a:t>
            </a:r>
            <a:r>
              <a:rPr lang="sr-Latn-RS" dirty="0"/>
              <a:t>)</a:t>
            </a:r>
          </a:p>
          <a:p>
            <a:r>
              <a:rPr lang="sr-Latn-RS" dirty="0"/>
              <a:t>-usmeno</a:t>
            </a:r>
          </a:p>
          <a:p>
            <a:r>
              <a:rPr lang="sr-Latn-RS" dirty="0"/>
              <a:t>-elektronski (prezentacija PowerPoint, </a:t>
            </a:r>
            <a:r>
              <a:rPr lang="sr-Latn-RS" dirty="0" err="1"/>
              <a:t>MovieMaker</a:t>
            </a:r>
            <a:r>
              <a:rPr lang="sr-Latn-RS" dirty="0"/>
              <a:t>, </a:t>
            </a:r>
            <a:r>
              <a:rPr lang="sr-Latn-RS" dirty="0" err="1"/>
              <a:t>Prezi</a:t>
            </a:r>
            <a:r>
              <a:rPr lang="sr-Latn-RS" dirty="0"/>
              <a:t>, PDF…)</a:t>
            </a:r>
          </a:p>
          <a:p>
            <a:pPr marL="0" indent="0">
              <a:buNone/>
            </a:pPr>
            <a:r>
              <a:rPr lang="sr-Latn-RS" dirty="0"/>
              <a:t>Prilikom ocenjivanja osim sadržaja uzima se u obzir:</a:t>
            </a:r>
          </a:p>
          <a:p>
            <a:r>
              <a:rPr lang="sr-Latn-RS" dirty="0"/>
              <a:t>Principi usmenog izlaganja:</a:t>
            </a:r>
          </a:p>
          <a:p>
            <a:r>
              <a:rPr lang="sr-Latn-RS" dirty="0"/>
              <a:t>-učenik govori razgovetno</a:t>
            </a:r>
          </a:p>
          <a:p>
            <a:r>
              <a:rPr lang="sr-Latn-RS" dirty="0"/>
              <a:t>-koristi književni jezik</a:t>
            </a:r>
          </a:p>
          <a:p>
            <a:r>
              <a:rPr lang="sr-Latn-RS" dirty="0"/>
              <a:t>-koristi pauze</a:t>
            </a:r>
          </a:p>
          <a:p>
            <a:r>
              <a:rPr lang="sr-Latn-RS" dirty="0"/>
              <a:t>– uspostavlja kontakt očima sa slušaocem (ne čita sve iz prezentacije)</a:t>
            </a:r>
          </a:p>
          <a:p>
            <a:r>
              <a:rPr lang="sr-Latn-RS" dirty="0"/>
              <a:t>-stoji opušteno</a:t>
            </a:r>
          </a:p>
          <a:p>
            <a:r>
              <a:rPr lang="sr-Latn-RS" dirty="0"/>
              <a:t>-izlaganje se može dopuniti zvučnim materijalom.</a:t>
            </a:r>
          </a:p>
          <a:p>
            <a:r>
              <a:rPr lang="sr-Latn-RS" dirty="0" smtClean="0"/>
              <a:t>Lektiru </a:t>
            </a:r>
            <a:r>
              <a:rPr lang="sr-Latn-RS" dirty="0"/>
              <a:t>procenjuju i učenici i nastavnica. Učenici u svesku pišu napomene i predlog ocene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62100" y="581891"/>
            <a:ext cx="9791700" cy="5595072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Brojčano ocenjivanje</a:t>
            </a:r>
          </a:p>
          <a:p>
            <a:r>
              <a:rPr lang="sr-Latn-RS" dirty="0"/>
              <a:t>Sveska</a:t>
            </a:r>
          </a:p>
          <a:p>
            <a:r>
              <a:rPr lang="sr-Latn-RS" dirty="0"/>
              <a:t>Ocena odličan ( 5 )</a:t>
            </a:r>
          </a:p>
          <a:p>
            <a:r>
              <a:rPr lang="sr-Latn-RS" dirty="0"/>
              <a:t>-učenik ima napisane sve lekcije hronološkim redom</a:t>
            </a:r>
          </a:p>
          <a:p>
            <a:r>
              <a:rPr lang="sr-Latn-RS" dirty="0"/>
              <a:t>-učenik ima podvučene nastavne jedinice i ključne reči</a:t>
            </a:r>
          </a:p>
          <a:p>
            <a:r>
              <a:rPr lang="sr-Latn-RS" dirty="0"/>
              <a:t>-učenik ima napisane lekcije pregledno i čitko</a:t>
            </a:r>
          </a:p>
          <a:p>
            <a:endParaRPr lang="sr-Latn-RS" dirty="0"/>
          </a:p>
          <a:p>
            <a:r>
              <a:rPr lang="sr-Latn-RS" dirty="0"/>
              <a:t>Ocena vrlo dobar (4)</a:t>
            </a:r>
          </a:p>
          <a:p>
            <a:r>
              <a:rPr lang="sr-Latn-RS" dirty="0"/>
              <a:t>-učenik ima napisane sve lekcije hronološkim redom</a:t>
            </a:r>
          </a:p>
          <a:p>
            <a:r>
              <a:rPr lang="sr-Latn-RS" dirty="0"/>
              <a:t>-učenik nema podvučene nastavne jedinice i ključne reči</a:t>
            </a:r>
          </a:p>
          <a:p>
            <a:r>
              <a:rPr lang="sr-Latn-RS" dirty="0"/>
              <a:t>-učenik ima napisane lekcije pregledno i čitko</a:t>
            </a:r>
          </a:p>
          <a:p>
            <a:endParaRPr lang="sr-Latn-RS" dirty="0"/>
          </a:p>
          <a:p>
            <a:r>
              <a:rPr lang="sr-Latn-RS" dirty="0"/>
              <a:t>Ocena dobar ( 3 )</a:t>
            </a:r>
          </a:p>
          <a:p>
            <a:r>
              <a:rPr lang="sr-Latn-RS" dirty="0"/>
              <a:t>-učeniku nedostaje ⅓ lekcija</a:t>
            </a:r>
          </a:p>
          <a:p>
            <a:r>
              <a:rPr lang="sr-Latn-RS" dirty="0"/>
              <a:t>-učenik nema podvučene nastavne jedinice i ključne reči</a:t>
            </a:r>
          </a:p>
          <a:p>
            <a:endParaRPr lang="sr-Latn-RS" dirty="0"/>
          </a:p>
          <a:p>
            <a:r>
              <a:rPr lang="sr-Latn-RS" dirty="0"/>
              <a:t>Ocena dovoljan ( 2 )</a:t>
            </a:r>
          </a:p>
          <a:p>
            <a:r>
              <a:rPr lang="sr-Latn-RS" dirty="0"/>
              <a:t>-učenik nema napisanih ½ lekcija</a:t>
            </a:r>
          </a:p>
          <a:p>
            <a:r>
              <a:rPr lang="sr-Latn-RS" dirty="0"/>
              <a:t>-učenik nema podvučene nastavne jedinice i ključne reči</a:t>
            </a:r>
          </a:p>
          <a:p>
            <a:r>
              <a:rPr lang="sr-Latn-RS" dirty="0"/>
              <a:t>-učenik piše nečitko</a:t>
            </a:r>
          </a:p>
          <a:p>
            <a:endParaRPr lang="sr-Latn-RS" dirty="0"/>
          </a:p>
          <a:p>
            <a:r>
              <a:rPr lang="sr-Latn-RS" dirty="0"/>
              <a:t>Ocena nedovoljan ( 1 )</a:t>
            </a:r>
          </a:p>
          <a:p>
            <a:r>
              <a:rPr lang="sr-Latn-RS" dirty="0"/>
              <a:t>-učenik nema napisanih više od ½ lekcija</a:t>
            </a:r>
          </a:p>
          <a:p>
            <a:r>
              <a:rPr lang="sr-Latn-RS" dirty="0"/>
              <a:t>– učenik piše nečitko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76" y="788633"/>
            <a:ext cx="6383045" cy="898851"/>
          </a:xfrm>
        </p:spPr>
        <p:txBody>
          <a:bodyPr>
            <a:noAutofit/>
          </a:bodyPr>
          <a:lstStyle/>
          <a:p>
            <a:r>
              <a:rPr lang="sr-Latn-RS" sz="3200" b="1" dirty="0" err="1" smtClean="0">
                <a:latin typeface="+mn-lt"/>
              </a:rPr>
              <a:t>Právny</a:t>
            </a:r>
            <a:r>
              <a:rPr lang="sr-Latn-RS" sz="3200" b="1" dirty="0" smtClean="0">
                <a:latin typeface="+mn-lt"/>
              </a:rPr>
              <a:t> </a:t>
            </a:r>
            <a:r>
              <a:rPr lang="sr-Latn-RS" sz="3200" b="1" dirty="0" err="1" smtClean="0">
                <a:latin typeface="+mn-lt"/>
              </a:rPr>
              <a:t>podklad</a:t>
            </a:r>
            <a:r>
              <a:rPr lang="sr-Latn-RS" sz="3200" b="1" dirty="0" smtClean="0">
                <a:latin typeface="+mn-lt"/>
              </a:rPr>
              <a:t> </a:t>
            </a:r>
            <a:r>
              <a:rPr lang="sr-Latn-RS" sz="3200" b="1" dirty="0" err="1" smtClean="0">
                <a:latin typeface="+mn-lt"/>
              </a:rPr>
              <a:t>hodnotenia</a:t>
            </a:r>
            <a:r>
              <a:rPr lang="sr-Latn-RS" sz="3200" b="1" dirty="0" smtClean="0">
                <a:latin typeface="+mn-lt"/>
              </a:rPr>
              <a:t> </a:t>
            </a:r>
            <a:r>
              <a:rPr lang="sr-Latn-RS" sz="3200" b="1" dirty="0" err="1" smtClean="0">
                <a:latin typeface="+mn-lt"/>
              </a:rPr>
              <a:t>žiakov</a:t>
            </a:r>
            <a:r>
              <a:rPr lang="sr-Latn-RS" sz="3200" b="1" dirty="0" smtClean="0">
                <a:latin typeface="+mn-lt"/>
              </a:rPr>
              <a:t/>
            </a:r>
            <a:br>
              <a:rPr lang="sr-Latn-RS" sz="32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917" y="1873920"/>
            <a:ext cx="10095469" cy="5685416"/>
          </a:xfrm>
        </p:spPr>
        <p:txBody>
          <a:bodyPr>
            <a:normAutofit/>
          </a:bodyPr>
          <a:lstStyle/>
          <a:p>
            <a:pPr marL="303213" indent="-303213" defTabSz="1217613" eaLnBrk="0" fontAlgn="base" hangingPunct="0">
              <a:lnSpc>
                <a:spcPct val="95000"/>
              </a:lnSpc>
              <a:spcBef>
                <a:spcPts val="3600"/>
              </a:spcBef>
              <a:spcAft>
                <a:spcPct val="0"/>
              </a:spcAft>
              <a:buClr>
                <a:srgbClr val="08A5EF"/>
              </a:buClr>
              <a:buSzPct val="100000"/>
            </a:pP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Закон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о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основама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система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образовања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и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васпитања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(“</a:t>
            </a:r>
            <a:r>
              <a:rPr lang="en-US" altLang="en-US" sz="2000" dirty="0" err="1">
                <a:solidFill>
                  <a:prstClr val="black"/>
                </a:solidFill>
                <a:latin typeface="Century Gothic"/>
              </a:rPr>
              <a:t>Службени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Century Gothic"/>
              </a:rPr>
              <a:t>гласник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 РС”, </a:t>
            </a:r>
            <a:r>
              <a:rPr lang="en-US" altLang="en-US" sz="2000" dirty="0" err="1">
                <a:solidFill>
                  <a:prstClr val="black"/>
                </a:solidFill>
                <a:latin typeface="Century Gothic"/>
              </a:rPr>
              <a:t>бр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. </a:t>
            </a:r>
            <a:r>
              <a:rPr lang="sr-Cyrl-CS" altLang="en-US" sz="2000" dirty="0">
                <a:solidFill>
                  <a:prstClr val="black"/>
                </a:solidFill>
                <a:latin typeface="Century Gothic"/>
              </a:rPr>
              <a:t>88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/</a:t>
            </a:r>
            <a:r>
              <a:rPr lang="sr-Cyrl-CS" altLang="en-US" sz="2000" dirty="0">
                <a:solidFill>
                  <a:prstClr val="black"/>
                </a:solidFill>
                <a:latin typeface="Century Gothic"/>
              </a:rPr>
              <a:t>17, </a:t>
            </a:r>
            <a:r>
              <a:rPr lang="pl-PL" altLang="en-US" sz="2000" dirty="0">
                <a:solidFill>
                  <a:prstClr val="black"/>
                </a:solidFill>
                <a:latin typeface="Century Gothic"/>
              </a:rPr>
              <a:t>27/18, 10/19, 27/18, 6/20 i 129/21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)</a:t>
            </a:r>
            <a:endParaRPr lang="sr-Cyrl-RS" altLang="en-US" sz="2000" dirty="0">
              <a:solidFill>
                <a:prstClr val="black"/>
              </a:solidFill>
              <a:latin typeface="Century Gothic"/>
            </a:endParaRPr>
          </a:p>
          <a:p>
            <a:pPr marL="303213" lvl="0" indent="-303213" defTabSz="1217613" eaLnBrk="0" fontAlgn="base" hangingPunct="0">
              <a:lnSpc>
                <a:spcPct val="95000"/>
              </a:lnSpc>
              <a:spcBef>
                <a:spcPts val="3600"/>
              </a:spcBef>
              <a:spcAft>
                <a:spcPct val="0"/>
              </a:spcAft>
              <a:buClr>
                <a:srgbClr val="08A5EF"/>
              </a:buClr>
              <a:buSzPct val="100000"/>
            </a:pP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Правилник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о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оцењивању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ученика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у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основном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образовању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и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васпитању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entury Gothic"/>
              </a:rPr>
              <a:t>(“Службени гласник РС”, бр. 34/19, 59/20 и 81/20 )</a:t>
            </a:r>
            <a:endParaRPr lang="en-US" altLang="en-US" sz="2000" dirty="0">
              <a:solidFill>
                <a:prstClr val="black"/>
              </a:solidFill>
              <a:latin typeface="Century Gothic"/>
            </a:endParaRPr>
          </a:p>
          <a:p>
            <a:pPr marL="303213" lvl="0" indent="-303213" defTabSz="1217613" eaLnBrk="0" fontAlgn="base" hangingPunct="0">
              <a:lnSpc>
                <a:spcPct val="95000"/>
              </a:lnSpc>
              <a:spcBef>
                <a:spcPts val="3600"/>
              </a:spcBef>
              <a:spcAft>
                <a:spcPct val="0"/>
              </a:spcAft>
              <a:buClr>
                <a:srgbClr val="08A5EF"/>
              </a:buClr>
              <a:buSzPct val="100000"/>
            </a:pPr>
            <a:r>
              <a:rPr lang="en-US" altLang="en-US" sz="2400" b="1" dirty="0" err="1" smtClean="0">
                <a:solidFill>
                  <a:prstClr val="black"/>
                </a:solidFill>
                <a:latin typeface="Century Gothic"/>
              </a:rPr>
              <a:t>Правилник</a:t>
            </a:r>
            <a:r>
              <a:rPr lang="en-US" altLang="en-US" sz="24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о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стандардима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квалитета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рада</a:t>
            </a:r>
            <a:r>
              <a:rPr lang="en-US" altLang="en-US" sz="2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entury Gothic"/>
              </a:rPr>
              <a:t>установе</a:t>
            </a:r>
            <a:r>
              <a:rPr lang="en-US" altLang="en-US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sr-Cyrl-RS" altLang="en-US" sz="2000" b="1" dirty="0">
                <a:solidFill>
                  <a:prstClr val="black"/>
                </a:solidFill>
                <a:latin typeface="Century Gothic"/>
              </a:rPr>
              <a:t>            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(“</a:t>
            </a:r>
            <a:r>
              <a:rPr lang="en-US" altLang="en-US" sz="2000" dirty="0" err="1">
                <a:solidFill>
                  <a:prstClr val="black"/>
                </a:solidFill>
                <a:latin typeface="Century Gothic"/>
              </a:rPr>
              <a:t>Просветни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Century Gothic"/>
              </a:rPr>
              <a:t>гласник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 РС”, </a:t>
            </a:r>
            <a:r>
              <a:rPr lang="en-US" altLang="en-US" sz="2000" dirty="0" err="1">
                <a:solidFill>
                  <a:prstClr val="black"/>
                </a:solidFill>
                <a:latin typeface="Century Gothic"/>
              </a:rPr>
              <a:t>бр</a:t>
            </a: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. 14/18)</a:t>
            </a:r>
            <a:endParaRPr lang="sr-Cyrl-RS" altLang="en-US" sz="2000" dirty="0">
              <a:solidFill>
                <a:prstClr val="black"/>
              </a:solidFill>
              <a:latin typeface="Century Gothic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62100" y="498764"/>
            <a:ext cx="9791700" cy="5678199"/>
          </a:xfrm>
        </p:spPr>
        <p:txBody>
          <a:bodyPr/>
          <a:lstStyle/>
          <a:p>
            <a:r>
              <a:rPr lang="ru-RU" dirty="0" err="1"/>
              <a:t>Домаћи</a:t>
            </a:r>
            <a:r>
              <a:rPr lang="ru-RU" dirty="0"/>
              <a:t> </a:t>
            </a:r>
            <a:r>
              <a:rPr lang="ru-RU" dirty="0" err="1"/>
              <a:t>задаци</a:t>
            </a:r>
            <a:r>
              <a:rPr lang="ru-RU" dirty="0"/>
              <a:t> (не само </a:t>
            </a:r>
            <a:r>
              <a:rPr lang="ru-RU" dirty="0" err="1"/>
              <a:t>прописани</a:t>
            </a:r>
            <a:r>
              <a:rPr lang="ru-RU" dirty="0"/>
              <a:t> </a:t>
            </a:r>
            <a:r>
              <a:rPr lang="ru-RU" dirty="0" err="1"/>
              <a:t>програмом</a:t>
            </a:r>
            <a:r>
              <a:rPr lang="ru-RU" dirty="0"/>
              <a:t>, </a:t>
            </a:r>
            <a:r>
              <a:rPr lang="ru-RU" dirty="0" err="1"/>
              <a:t>већ</a:t>
            </a:r>
            <a:r>
              <a:rPr lang="ru-RU" dirty="0"/>
              <a:t> и </a:t>
            </a:r>
            <a:r>
              <a:rPr lang="ru-RU" dirty="0" err="1"/>
              <a:t>сви</a:t>
            </a:r>
            <a:r>
              <a:rPr lang="ru-RU" dirty="0"/>
              <a:t> </a:t>
            </a:r>
            <a:r>
              <a:rPr lang="ru-RU" dirty="0" err="1"/>
              <a:t>други</a:t>
            </a:r>
            <a:r>
              <a:rPr lang="ru-RU" dirty="0"/>
              <a:t> из других области):</a:t>
            </a:r>
          </a:p>
          <a:p>
            <a:r>
              <a:rPr lang="ru-RU" dirty="0"/>
              <a:t>Наставник </a:t>
            </a:r>
            <a:r>
              <a:rPr lang="ru-RU" dirty="0" err="1"/>
              <a:t>редовно</a:t>
            </a:r>
            <a:r>
              <a:rPr lang="ru-RU" dirty="0"/>
              <a:t> </a:t>
            </a:r>
            <a:r>
              <a:rPr lang="ru-RU" dirty="0" err="1"/>
              <a:t>бележи</a:t>
            </a:r>
            <a:r>
              <a:rPr lang="ru-RU" dirty="0"/>
              <a:t> да ли </a:t>
            </a:r>
            <a:r>
              <a:rPr lang="ru-RU" dirty="0" err="1"/>
              <a:t>је</a:t>
            </a:r>
            <a:r>
              <a:rPr lang="ru-RU" dirty="0"/>
              <a:t> ученик </a:t>
            </a:r>
            <a:r>
              <a:rPr lang="ru-RU" dirty="0" err="1"/>
              <a:t>урадио</a:t>
            </a:r>
            <a:r>
              <a:rPr lang="ru-RU" dirty="0"/>
              <a:t> </a:t>
            </a:r>
            <a:r>
              <a:rPr lang="ru-RU" dirty="0" err="1"/>
              <a:t>домаћи</a:t>
            </a:r>
            <a:r>
              <a:rPr lang="ru-RU" dirty="0"/>
              <a:t> или </a:t>
            </a:r>
            <a:r>
              <a:rPr lang="ru-RU" dirty="0" err="1"/>
              <a:t>није</a:t>
            </a:r>
            <a:r>
              <a:rPr lang="ru-RU" dirty="0"/>
              <a:t>. За </a:t>
            </a:r>
            <a:r>
              <a:rPr lang="ru-RU" dirty="0" err="1"/>
              <a:t>сваки</a:t>
            </a:r>
            <a:r>
              <a:rPr lang="ru-RU" dirty="0"/>
              <a:t> </a:t>
            </a:r>
            <a:r>
              <a:rPr lang="ru-RU" dirty="0" err="1"/>
              <a:t>неурађен</a:t>
            </a:r>
            <a:r>
              <a:rPr lang="ru-RU" dirty="0"/>
              <a:t> </a:t>
            </a:r>
            <a:r>
              <a:rPr lang="ru-RU" dirty="0" err="1"/>
              <a:t>домаћи</a:t>
            </a:r>
            <a:r>
              <a:rPr lang="ru-RU" dirty="0"/>
              <a:t> ученик </a:t>
            </a:r>
            <a:r>
              <a:rPr lang="ru-RU" dirty="0" err="1"/>
              <a:t>добија</a:t>
            </a:r>
            <a:r>
              <a:rPr lang="ru-RU" dirty="0"/>
              <a:t> -, а за </a:t>
            </a:r>
            <a:r>
              <a:rPr lang="ru-RU" dirty="0" err="1"/>
              <a:t>сваки</a:t>
            </a:r>
            <a:r>
              <a:rPr lang="ru-RU" dirty="0"/>
              <a:t> </a:t>
            </a:r>
            <a:r>
              <a:rPr lang="ru-RU" dirty="0" err="1"/>
              <a:t>урађен</a:t>
            </a:r>
            <a:r>
              <a:rPr lang="ru-RU" dirty="0"/>
              <a:t> +. Три </a:t>
            </a:r>
            <a:r>
              <a:rPr lang="ru-RU" dirty="0" err="1"/>
              <a:t>узастопна</a:t>
            </a:r>
            <a:r>
              <a:rPr lang="ru-RU" dirty="0"/>
              <a:t> минуса </a:t>
            </a:r>
            <a:r>
              <a:rPr lang="ru-RU" dirty="0" err="1"/>
              <a:t>имају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</a:t>
            </a:r>
            <a:r>
              <a:rPr lang="ru-RU" dirty="0" err="1"/>
              <a:t>недовољне</a:t>
            </a:r>
            <a:r>
              <a:rPr lang="ru-RU" dirty="0"/>
              <a:t> </a:t>
            </a:r>
            <a:r>
              <a:rPr lang="ru-RU" dirty="0" err="1"/>
              <a:t>оцене</a:t>
            </a:r>
            <a:r>
              <a:rPr lang="ru-RU" dirty="0"/>
              <a:t>, а пет </a:t>
            </a:r>
            <a:r>
              <a:rPr lang="ru-RU" dirty="0" err="1"/>
              <a:t>узастопних</a:t>
            </a:r>
            <a:r>
              <a:rPr lang="ru-RU" dirty="0"/>
              <a:t> + </a:t>
            </a:r>
            <a:r>
              <a:rPr lang="ru-RU" dirty="0" err="1"/>
              <a:t>имају</a:t>
            </a:r>
            <a:r>
              <a:rPr lang="ru-RU" dirty="0"/>
              <a:t> </a:t>
            </a:r>
            <a:r>
              <a:rPr lang="ru-RU" dirty="0" err="1"/>
              <a:t>вредност</a:t>
            </a:r>
            <a:r>
              <a:rPr lang="ru-RU" dirty="0"/>
              <a:t> </a:t>
            </a:r>
            <a:r>
              <a:rPr lang="ru-RU" dirty="0" err="1"/>
              <a:t>одличне</a:t>
            </a:r>
            <a:r>
              <a:rPr lang="ru-RU" dirty="0"/>
              <a:t> </a:t>
            </a:r>
            <a:r>
              <a:rPr lang="ru-RU" dirty="0" err="1"/>
              <a:t>оцене</a:t>
            </a:r>
            <a:r>
              <a:rPr lang="ru-RU" dirty="0"/>
              <a:t>. </a:t>
            </a:r>
            <a:r>
              <a:rPr lang="ru-RU" b="1" dirty="0" err="1"/>
              <a:t>Као</a:t>
            </a:r>
            <a:r>
              <a:rPr lang="ru-RU" b="1" dirty="0"/>
              <a:t> </a:t>
            </a:r>
            <a:r>
              <a:rPr lang="ru-RU" b="1" dirty="0" err="1"/>
              <a:t>такви</a:t>
            </a:r>
            <a:r>
              <a:rPr lang="ru-RU" b="1" dirty="0"/>
              <a:t> су </a:t>
            </a:r>
            <a:r>
              <a:rPr lang="ru-RU" b="1" dirty="0" err="1"/>
              <a:t>елеменат</a:t>
            </a:r>
            <a:r>
              <a:rPr lang="ru-RU" b="1" dirty="0"/>
              <a:t> </a:t>
            </a:r>
            <a:r>
              <a:rPr lang="ru-RU" b="1" dirty="0" err="1"/>
              <a:t>формативне</a:t>
            </a:r>
            <a:r>
              <a:rPr lang="ru-RU" b="1" dirty="0"/>
              <a:t> </a:t>
            </a:r>
            <a:r>
              <a:rPr lang="ru-RU" b="1" dirty="0" err="1"/>
              <a:t>оцене</a:t>
            </a:r>
            <a:r>
              <a:rPr lang="ru-RU" b="1" dirty="0"/>
              <a:t> приликом </a:t>
            </a:r>
            <a:r>
              <a:rPr lang="ru-RU" b="1" dirty="0" err="1"/>
              <a:t>њеног</a:t>
            </a:r>
            <a:r>
              <a:rPr lang="ru-RU" b="1" dirty="0"/>
              <a:t> </a:t>
            </a:r>
            <a:r>
              <a:rPr lang="ru-RU" b="1" dirty="0" err="1"/>
              <a:t>заокруживања</a:t>
            </a:r>
            <a:r>
              <a:rPr lang="ru-RU" b="1" dirty="0"/>
              <a:t> у </a:t>
            </a:r>
            <a:r>
              <a:rPr lang="ru-RU" b="1" dirty="0" err="1"/>
              <a:t>сумативну</a:t>
            </a:r>
            <a:r>
              <a:rPr lang="ru-RU" b="1" dirty="0"/>
              <a:t>. </a:t>
            </a:r>
            <a:r>
              <a:rPr lang="ru-RU" dirty="0"/>
              <a:t>Наставник </a:t>
            </a:r>
            <a:r>
              <a:rPr lang="ru-RU" dirty="0" err="1"/>
              <a:t>повремено</a:t>
            </a:r>
            <a:r>
              <a:rPr lang="ru-RU" dirty="0"/>
              <a:t> </a:t>
            </a:r>
            <a:r>
              <a:rPr lang="ru-RU" dirty="0" err="1"/>
              <a:t>прегледа</a:t>
            </a:r>
            <a:r>
              <a:rPr lang="ru-RU" dirty="0"/>
              <a:t> </a:t>
            </a:r>
            <a:r>
              <a:rPr lang="ru-RU" dirty="0" err="1"/>
              <a:t>ученичке</a:t>
            </a:r>
            <a:r>
              <a:rPr lang="ru-RU" dirty="0"/>
              <a:t> </a:t>
            </a:r>
            <a:r>
              <a:rPr lang="ru-RU" dirty="0" err="1"/>
              <a:t>радове</a:t>
            </a:r>
            <a:r>
              <a:rPr lang="ru-RU" dirty="0"/>
              <a:t> и </a:t>
            </a:r>
            <a:r>
              <a:rPr lang="ru-RU" dirty="0" err="1"/>
              <a:t>може</a:t>
            </a:r>
            <a:r>
              <a:rPr lang="ru-RU" dirty="0"/>
              <a:t> их </a:t>
            </a:r>
            <a:r>
              <a:rPr lang="ru-RU" dirty="0" err="1"/>
              <a:t>оценити</a:t>
            </a:r>
            <a:r>
              <a:rPr lang="ru-RU" dirty="0"/>
              <a:t> и </a:t>
            </a:r>
            <a:r>
              <a:rPr lang="ru-RU" dirty="0" err="1"/>
              <a:t>уписати</a:t>
            </a:r>
            <a:r>
              <a:rPr lang="ru-RU" dirty="0"/>
              <a:t> у </a:t>
            </a:r>
            <a:r>
              <a:rPr lang="ru-RU" dirty="0" err="1"/>
              <a:t>педагошку</a:t>
            </a:r>
            <a:r>
              <a:rPr lang="ru-RU" dirty="0"/>
              <a:t> </a:t>
            </a:r>
            <a:r>
              <a:rPr lang="ru-RU" dirty="0" err="1"/>
              <a:t>евиденцију</a:t>
            </a:r>
            <a:r>
              <a:rPr lang="ru-RU" dirty="0"/>
              <a:t>. </a:t>
            </a:r>
          </a:p>
          <a:p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292" y="182245"/>
            <a:ext cx="9029700" cy="1325563"/>
          </a:xfrm>
        </p:spPr>
        <p:txBody>
          <a:bodyPr/>
          <a:lstStyle/>
          <a:p>
            <a:r>
              <a:rPr lang="sr-Latn-RS" dirty="0" err="1" smtClean="0"/>
              <a:t>Dôležité</a:t>
            </a:r>
            <a:r>
              <a:rPr lang="sr-Latn-RS" dirty="0" smtClean="0"/>
              <a:t> je:</a:t>
            </a:r>
            <a:endParaRPr lang="sr-Latn-R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9292" y="1576243"/>
            <a:ext cx="9791700" cy="4351338"/>
          </a:xfrm>
        </p:spPr>
        <p:txBody>
          <a:bodyPr/>
          <a:lstStyle/>
          <a:p>
            <a:pPr marL="0" indent="0">
              <a:buNone/>
            </a:pPr>
            <a:endParaRPr lang="sr-Latn-RS" dirty="0"/>
          </a:p>
          <a:p>
            <a:r>
              <a:rPr lang="sr-Cyrl-RS" b="1" dirty="0"/>
              <a:t>Елементи формативног оцењивања </a:t>
            </a:r>
            <a:r>
              <a:rPr lang="sr-Cyrl-RS" dirty="0"/>
              <a:t>(по правилу у педагошкој евиденцији)</a:t>
            </a:r>
            <a:r>
              <a:rPr lang="sr-Cyrl-RS" b="1" dirty="0"/>
              <a:t>:</a:t>
            </a:r>
            <a:endParaRPr lang="sr-Latn-RS" dirty="0"/>
          </a:p>
          <a:p>
            <a:r>
              <a:rPr lang="sr-Cyrl-RS" dirty="0"/>
              <a:t>усмени одговори, писмене провере до петнаест минута, ангажовање (</a:t>
            </a:r>
            <a:r>
              <a:rPr lang="sr-Latn-RS" dirty="0" err="1"/>
              <a:t>степен</a:t>
            </a:r>
            <a:r>
              <a:rPr lang="sr-Latn-RS" dirty="0"/>
              <a:t> </a:t>
            </a:r>
            <a:r>
              <a:rPr lang="sr-Latn-RS" dirty="0" err="1"/>
              <a:t>развијености</a:t>
            </a:r>
            <a:r>
              <a:rPr lang="sr-Latn-RS" dirty="0"/>
              <a:t> </a:t>
            </a:r>
            <a:r>
              <a:rPr lang="sr-Cyrl-RS" dirty="0"/>
              <a:t>ученичке </a:t>
            </a:r>
            <a:r>
              <a:rPr lang="sr-Latn-RS" dirty="0" err="1"/>
              <a:t>компетенције</a:t>
            </a:r>
            <a:r>
              <a:rPr lang="sr-Cyrl-RS" dirty="0"/>
              <a:t>, активност на часу, успешност у групном раду, израда плаката/паноа, семинарски радови, </a:t>
            </a:r>
            <a:r>
              <a:rPr lang="sr-Cyrl-RS" dirty="0" err="1"/>
              <a:t>пп</a:t>
            </a:r>
            <a:r>
              <a:rPr lang="sr-Cyrl-RS" dirty="0"/>
              <a:t> презентација...), домаћи задаци, однос према раду.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62595" y="611967"/>
            <a:ext cx="9791700" cy="5863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Ако</a:t>
            </a:r>
            <a:r>
              <a:rPr lang="ru-RU" dirty="0"/>
              <a:t> ученик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задатак</a:t>
            </a:r>
            <a:r>
              <a:rPr lang="ru-RU" dirty="0"/>
              <a:t> да </a:t>
            </a:r>
            <a:r>
              <a:rPr lang="ru-RU" dirty="0" err="1"/>
              <a:t>спреми</a:t>
            </a:r>
            <a:r>
              <a:rPr lang="ru-RU" dirty="0"/>
              <a:t> </a:t>
            </a:r>
            <a:r>
              <a:rPr lang="ru-RU" dirty="0" err="1"/>
              <a:t>презентацију</a:t>
            </a:r>
            <a:r>
              <a:rPr lang="ru-RU" dirty="0"/>
              <a:t>, </a:t>
            </a:r>
            <a:r>
              <a:rPr lang="ru-RU" dirty="0" err="1"/>
              <a:t>мапу</a:t>
            </a:r>
            <a:r>
              <a:rPr lang="ru-RU" dirty="0"/>
              <a:t> ума или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дигитални</a:t>
            </a:r>
            <a:r>
              <a:rPr lang="ru-RU" dirty="0"/>
              <a:t> или </a:t>
            </a:r>
            <a:r>
              <a:rPr lang="ru-RU" dirty="0" err="1"/>
              <a:t>аналогни</a:t>
            </a:r>
            <a:r>
              <a:rPr lang="ru-RU" dirty="0"/>
              <a:t> </a:t>
            </a:r>
            <a:r>
              <a:rPr lang="ru-RU" dirty="0" err="1"/>
              <a:t>садржај</a:t>
            </a:r>
            <a:r>
              <a:rPr lang="ru-RU" dirty="0"/>
              <a:t>, </a:t>
            </a:r>
            <a:r>
              <a:rPr lang="ru-RU" dirty="0" err="1"/>
              <a:t>оценом</a:t>
            </a:r>
            <a:r>
              <a:rPr lang="ru-RU" dirty="0"/>
              <a:t> </a:t>
            </a:r>
            <a:r>
              <a:rPr lang="ru-RU" dirty="0" err="1"/>
              <a:t>одличан</a:t>
            </a:r>
            <a:r>
              <a:rPr lang="ru-RU" dirty="0"/>
              <a:t> (5) </a:t>
            </a:r>
            <a:r>
              <a:rPr lang="ru-RU" dirty="0" err="1"/>
              <a:t>може</a:t>
            </a:r>
            <a:r>
              <a:rPr lang="ru-RU" dirty="0"/>
              <a:t> се </a:t>
            </a:r>
            <a:r>
              <a:rPr lang="ru-RU" dirty="0" err="1"/>
              <a:t>оценити</a:t>
            </a:r>
            <a:r>
              <a:rPr lang="ru-RU" dirty="0"/>
              <a:t> </a:t>
            </a:r>
            <a:r>
              <a:rPr lang="ru-RU" dirty="0" err="1"/>
              <a:t>презентација</a:t>
            </a:r>
            <a:r>
              <a:rPr lang="ru-RU" dirty="0"/>
              <a:t> (</a:t>
            </a:r>
            <a:r>
              <a:rPr lang="ru-RU" dirty="0" err="1"/>
              <a:t>дигитални</a:t>
            </a:r>
            <a:r>
              <a:rPr lang="ru-RU" dirty="0"/>
              <a:t> </a:t>
            </a:r>
            <a:r>
              <a:rPr lang="ru-RU" dirty="0" err="1"/>
              <a:t>алат</a:t>
            </a:r>
            <a:r>
              <a:rPr lang="ru-RU" dirty="0"/>
              <a:t>) </a:t>
            </a:r>
            <a:r>
              <a:rPr lang="ru-RU" dirty="0" err="1"/>
              <a:t>урађена</a:t>
            </a:r>
            <a:r>
              <a:rPr lang="ru-RU" dirty="0"/>
              <a:t> по </a:t>
            </a:r>
            <a:r>
              <a:rPr lang="ru-RU" dirty="0" err="1"/>
              <a:t>следећим</a:t>
            </a:r>
            <a:r>
              <a:rPr lang="ru-RU" dirty="0"/>
              <a:t> </a:t>
            </a:r>
            <a:r>
              <a:rPr lang="ru-RU" dirty="0" err="1"/>
              <a:t>критеријумима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презентација</a:t>
            </a:r>
            <a:r>
              <a:rPr lang="ru-RU" dirty="0"/>
              <a:t> </a:t>
            </a:r>
            <a:r>
              <a:rPr lang="ru-RU" dirty="0" err="1"/>
              <a:t>садржи</a:t>
            </a:r>
            <a:r>
              <a:rPr lang="ru-RU" dirty="0"/>
              <a:t> </a:t>
            </a:r>
            <a:r>
              <a:rPr lang="ru-RU" dirty="0" err="1"/>
              <a:t>највише</a:t>
            </a:r>
            <a:r>
              <a:rPr lang="ru-RU" dirty="0"/>
              <a:t> </a:t>
            </a:r>
            <a:r>
              <a:rPr lang="ru-RU" dirty="0" err="1"/>
              <a:t>десет</a:t>
            </a:r>
            <a:r>
              <a:rPr lang="ru-RU" dirty="0"/>
              <a:t> </a:t>
            </a:r>
            <a:r>
              <a:rPr lang="ru-RU" dirty="0" err="1"/>
              <a:t>слајдова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слајдови</a:t>
            </a:r>
            <a:r>
              <a:rPr lang="ru-RU" dirty="0"/>
              <a:t> </a:t>
            </a:r>
            <a:r>
              <a:rPr lang="ru-RU" dirty="0" err="1"/>
              <a:t>нису</a:t>
            </a:r>
            <a:r>
              <a:rPr lang="ru-RU" dirty="0"/>
              <a:t> </a:t>
            </a:r>
            <a:r>
              <a:rPr lang="ru-RU" dirty="0" err="1"/>
              <a:t>оптерећени</a:t>
            </a:r>
            <a:r>
              <a:rPr lang="ru-RU" dirty="0"/>
              <a:t> текстом </a:t>
            </a:r>
            <a:r>
              <a:rPr lang="ru-RU" dirty="0" err="1"/>
              <a:t>већ</a:t>
            </a:r>
            <a:r>
              <a:rPr lang="ru-RU" dirty="0"/>
              <a:t> </a:t>
            </a:r>
            <a:r>
              <a:rPr lang="ru-RU" dirty="0" err="1"/>
              <a:t>служе</a:t>
            </a:r>
            <a:r>
              <a:rPr lang="ru-RU" dirty="0"/>
              <a:t> само </a:t>
            </a:r>
            <a:r>
              <a:rPr lang="ru-RU" dirty="0" err="1"/>
              <a:t>као</a:t>
            </a:r>
            <a:r>
              <a:rPr lang="ru-RU" dirty="0"/>
              <a:t> основ за успешно </a:t>
            </a:r>
            <a:r>
              <a:rPr lang="ru-RU" dirty="0" err="1"/>
              <a:t>презентовање</a:t>
            </a:r>
            <a:r>
              <a:rPr lang="ru-RU" dirty="0"/>
              <a:t> </a:t>
            </a:r>
            <a:r>
              <a:rPr lang="ru-RU" dirty="0" err="1"/>
              <a:t>садржаја</a:t>
            </a:r>
            <a:endParaRPr lang="ru-RU" dirty="0"/>
          </a:p>
          <a:p>
            <a:r>
              <a:rPr lang="ru-RU" dirty="0"/>
              <a:t>3. ученик </a:t>
            </a:r>
            <a:r>
              <a:rPr lang="ru-RU" dirty="0" err="1"/>
              <a:t>одлично</a:t>
            </a:r>
            <a:r>
              <a:rPr lang="ru-RU" dirty="0"/>
              <a:t> </a:t>
            </a:r>
            <a:r>
              <a:rPr lang="ru-RU" dirty="0" err="1"/>
              <a:t>познаје</a:t>
            </a:r>
            <a:r>
              <a:rPr lang="ru-RU" dirty="0"/>
              <a:t> тему о </a:t>
            </a:r>
            <a:r>
              <a:rPr lang="ru-RU" dirty="0" err="1"/>
              <a:t>којој</a:t>
            </a:r>
            <a:r>
              <a:rPr lang="ru-RU" dirty="0"/>
              <a:t> говори и </a:t>
            </a:r>
            <a:r>
              <a:rPr lang="ru-RU" dirty="0" err="1"/>
              <a:t>излагање</a:t>
            </a:r>
            <a:r>
              <a:rPr lang="ru-RU" dirty="0"/>
              <a:t> уз </a:t>
            </a:r>
            <a:r>
              <a:rPr lang="ru-RU" dirty="0" err="1"/>
              <a:t>помоћ</a:t>
            </a:r>
            <a:r>
              <a:rPr lang="ru-RU" dirty="0"/>
              <a:t> </a:t>
            </a:r>
            <a:r>
              <a:rPr lang="ru-RU" dirty="0" err="1"/>
              <a:t>презентације</a:t>
            </a:r>
            <a:r>
              <a:rPr lang="ru-RU" dirty="0"/>
              <a:t> (</a:t>
            </a:r>
            <a:r>
              <a:rPr lang="ru-RU" dirty="0" err="1"/>
              <a:t>дигиталног</a:t>
            </a:r>
            <a:r>
              <a:rPr lang="ru-RU" dirty="0"/>
              <a:t> </a:t>
            </a:r>
            <a:r>
              <a:rPr lang="ru-RU" dirty="0" err="1"/>
              <a:t>алата</a:t>
            </a:r>
            <a:r>
              <a:rPr lang="ru-RU" dirty="0"/>
              <a:t>)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течно</a:t>
            </a:r>
            <a:r>
              <a:rPr lang="ru-RU" dirty="0"/>
              <a:t> и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свој</a:t>
            </a:r>
            <a:r>
              <a:rPr lang="ru-RU" dirty="0"/>
              <a:t> </a:t>
            </a:r>
            <a:r>
              <a:rPr lang="ru-RU" dirty="0" err="1"/>
              <a:t>логички</a:t>
            </a:r>
            <a:r>
              <a:rPr lang="ru-RU" dirty="0"/>
              <a:t> след</a:t>
            </a:r>
          </a:p>
          <a:p>
            <a:r>
              <a:rPr lang="ru-RU" dirty="0"/>
              <a:t>4. </a:t>
            </a:r>
            <a:r>
              <a:rPr lang="ru-RU" dirty="0" err="1"/>
              <a:t>презентација</a:t>
            </a:r>
            <a:r>
              <a:rPr lang="ru-RU" dirty="0"/>
              <a:t> не </a:t>
            </a:r>
            <a:r>
              <a:rPr lang="ru-RU" dirty="0" err="1"/>
              <a:t>поседује</a:t>
            </a:r>
            <a:r>
              <a:rPr lang="ru-RU" dirty="0"/>
              <a:t> </a:t>
            </a:r>
            <a:r>
              <a:rPr lang="ru-RU" dirty="0" err="1"/>
              <a:t>граматичке</a:t>
            </a:r>
            <a:r>
              <a:rPr lang="ru-RU" dirty="0"/>
              <a:t> и </a:t>
            </a:r>
            <a:r>
              <a:rPr lang="ru-RU" dirty="0" err="1"/>
              <a:t>правописне</a:t>
            </a:r>
            <a:r>
              <a:rPr lang="ru-RU" dirty="0"/>
              <a:t> грешке</a:t>
            </a:r>
          </a:p>
          <a:p>
            <a:r>
              <a:rPr lang="ru-RU" dirty="0"/>
              <a:t>5. </a:t>
            </a:r>
            <a:r>
              <a:rPr lang="ru-RU" dirty="0" err="1"/>
              <a:t>презентација</a:t>
            </a:r>
            <a:r>
              <a:rPr lang="ru-RU" dirty="0"/>
              <a:t>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преузета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интернета (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сајта</a:t>
            </a:r>
            <a:r>
              <a:rPr lang="ru-RU" dirty="0"/>
              <a:t> </a:t>
            </a:r>
            <a:r>
              <a:rPr lang="ru-RU" dirty="0" err="1"/>
              <a:t>Википедије</a:t>
            </a:r>
            <a:r>
              <a:rPr lang="ru-RU" dirty="0"/>
              <a:t> или </a:t>
            </a:r>
            <a:r>
              <a:rPr lang="ru-RU" dirty="0" err="1"/>
              <a:t>слично</a:t>
            </a:r>
            <a:r>
              <a:rPr lang="ru-RU" dirty="0"/>
              <a:t>), </a:t>
            </a:r>
            <a:r>
              <a:rPr lang="ru-RU" dirty="0" err="1"/>
              <a:t>већ</a:t>
            </a:r>
            <a:r>
              <a:rPr lang="ru-RU" dirty="0"/>
              <a:t> </a:t>
            </a:r>
            <a:r>
              <a:rPr lang="ru-RU" dirty="0" err="1"/>
              <a:t>указује</a:t>
            </a:r>
            <a:r>
              <a:rPr lang="ru-RU" dirty="0"/>
              <a:t> на </a:t>
            </a:r>
            <a:r>
              <a:rPr lang="ru-RU" dirty="0" err="1"/>
              <a:t>изворе</a:t>
            </a:r>
            <a:r>
              <a:rPr lang="ru-RU" dirty="0"/>
              <a:t> </a:t>
            </a:r>
            <a:r>
              <a:rPr lang="ru-RU" dirty="0" err="1"/>
              <a:t>одакле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ученик </a:t>
            </a:r>
            <a:r>
              <a:rPr lang="ru-RU" dirty="0" err="1"/>
              <a:t>преузео</a:t>
            </a:r>
            <a:r>
              <a:rPr lang="ru-RU" dirty="0"/>
              <a:t> </a:t>
            </a:r>
            <a:r>
              <a:rPr lang="ru-RU" dirty="0" err="1"/>
              <a:t>материјале</a:t>
            </a:r>
            <a:r>
              <a:rPr lang="ru-RU" dirty="0"/>
              <a:t>.</a:t>
            </a:r>
          </a:p>
          <a:p>
            <a:r>
              <a:rPr lang="ru-RU" dirty="0" err="1"/>
              <a:t>Уколико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презентација</a:t>
            </a:r>
            <a:r>
              <a:rPr lang="ru-RU" dirty="0"/>
              <a:t> </a:t>
            </a:r>
            <a:r>
              <a:rPr lang="ru-RU" dirty="0" err="1"/>
              <a:t>површно</a:t>
            </a:r>
            <a:r>
              <a:rPr lang="ru-RU" dirty="0"/>
              <a:t> </a:t>
            </a:r>
            <a:r>
              <a:rPr lang="ru-RU" dirty="0" err="1"/>
              <a:t>одрађена</a:t>
            </a:r>
            <a:r>
              <a:rPr lang="ru-RU" dirty="0"/>
              <a:t>, </a:t>
            </a:r>
            <a:r>
              <a:rPr lang="ru-RU" dirty="0" err="1"/>
              <a:t>преузета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интернета, или само </a:t>
            </a:r>
            <a:r>
              <a:rPr lang="ru-RU" dirty="0" err="1"/>
              <a:t>преузет</a:t>
            </a:r>
            <a:r>
              <a:rPr lang="ru-RU" dirty="0"/>
              <a:t> текст, </a:t>
            </a:r>
            <a:r>
              <a:rPr lang="ru-RU" dirty="0" err="1"/>
              <a:t>уколико</a:t>
            </a:r>
            <a:r>
              <a:rPr lang="ru-RU" dirty="0"/>
              <a:t> ученик не </a:t>
            </a:r>
            <a:r>
              <a:rPr lang="ru-RU" dirty="0" err="1"/>
              <a:t>познаје</a:t>
            </a:r>
            <a:r>
              <a:rPr lang="ru-RU" dirty="0"/>
              <a:t> тему </a:t>
            </a:r>
            <a:r>
              <a:rPr lang="ru-RU" dirty="0" err="1"/>
              <a:t>довољно</a:t>
            </a:r>
            <a:r>
              <a:rPr lang="ru-RU" dirty="0"/>
              <a:t> да би </a:t>
            </a:r>
            <a:r>
              <a:rPr lang="ru-RU" dirty="0" err="1"/>
              <a:t>самостално</a:t>
            </a:r>
            <a:r>
              <a:rPr lang="ru-RU" dirty="0"/>
              <a:t> о </a:t>
            </a:r>
            <a:r>
              <a:rPr lang="ru-RU" dirty="0" err="1"/>
              <a:t>њој</a:t>
            </a:r>
            <a:r>
              <a:rPr lang="ru-RU" dirty="0"/>
              <a:t> </a:t>
            </a:r>
            <a:r>
              <a:rPr lang="ru-RU" dirty="0" err="1"/>
              <a:t>говорио</a:t>
            </a:r>
            <a:r>
              <a:rPr lang="ru-RU" dirty="0"/>
              <a:t>, али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показао</a:t>
            </a:r>
            <a:r>
              <a:rPr lang="ru-RU" dirty="0"/>
              <a:t> </a:t>
            </a:r>
            <a:r>
              <a:rPr lang="ru-RU" dirty="0" err="1"/>
              <a:t>интересовање</a:t>
            </a:r>
            <a:r>
              <a:rPr lang="ru-RU" dirty="0"/>
              <a:t> и </a:t>
            </a:r>
            <a:r>
              <a:rPr lang="ru-RU" dirty="0" err="1"/>
              <a:t>урадио</a:t>
            </a:r>
            <a:r>
              <a:rPr lang="ru-RU" dirty="0"/>
              <a:t> </a:t>
            </a:r>
            <a:r>
              <a:rPr lang="ru-RU" dirty="0" err="1"/>
              <a:t>задатак</a:t>
            </a:r>
            <a:r>
              <a:rPr lang="ru-RU" dirty="0"/>
              <a:t>, </a:t>
            </a:r>
            <a:r>
              <a:rPr lang="ru-RU" dirty="0" err="1"/>
              <a:t>његов</a:t>
            </a:r>
            <a:r>
              <a:rPr lang="ru-RU" dirty="0"/>
              <a:t> се </a:t>
            </a:r>
            <a:r>
              <a:rPr lang="ru-RU" dirty="0" err="1"/>
              <a:t>одговор</a:t>
            </a:r>
            <a:r>
              <a:rPr lang="ru-RU" dirty="0"/>
              <a:t> позитивно </a:t>
            </a:r>
            <a:r>
              <a:rPr lang="ru-RU" dirty="0" err="1"/>
              <a:t>оцењује</a:t>
            </a:r>
            <a:r>
              <a:rPr lang="ru-RU" dirty="0"/>
              <a:t>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урађен</a:t>
            </a:r>
            <a:r>
              <a:rPr lang="ru-RU" dirty="0"/>
              <a:t>, али не </a:t>
            </a:r>
            <a:r>
              <a:rPr lang="ru-RU" dirty="0" err="1"/>
              <a:t>добија</a:t>
            </a:r>
            <a:r>
              <a:rPr lang="ru-RU" dirty="0"/>
              <a:t> </a:t>
            </a:r>
            <a:r>
              <a:rPr lang="ru-RU" dirty="0" err="1"/>
              <a:t>оцену</a:t>
            </a:r>
            <a:r>
              <a:rPr lang="ru-RU" dirty="0"/>
              <a:t>, </a:t>
            </a:r>
            <a:r>
              <a:rPr lang="ru-RU" dirty="0" err="1"/>
              <a:t>већ</a:t>
            </a:r>
            <a:r>
              <a:rPr lang="ru-RU" dirty="0"/>
              <a:t> се </a:t>
            </a:r>
            <a:r>
              <a:rPr lang="ru-RU" dirty="0" err="1"/>
              <a:t>позитиван</a:t>
            </a:r>
            <a:r>
              <a:rPr lang="ru-RU" dirty="0"/>
              <a:t> </a:t>
            </a:r>
            <a:r>
              <a:rPr lang="ru-RU" dirty="0" err="1"/>
              <a:t>одговор</a:t>
            </a:r>
            <a:r>
              <a:rPr lang="ru-RU" dirty="0"/>
              <a:t> води у </a:t>
            </a:r>
            <a:r>
              <a:rPr lang="ru-RU" dirty="0" err="1"/>
              <a:t>педагошкој</a:t>
            </a:r>
            <a:r>
              <a:rPr lang="ru-RU" dirty="0"/>
              <a:t> </a:t>
            </a:r>
            <a:r>
              <a:rPr lang="ru-RU" dirty="0" err="1"/>
              <a:t>свесци</a:t>
            </a:r>
            <a:r>
              <a:rPr lang="ru-RU" dirty="0"/>
              <a:t> наставника.</a:t>
            </a:r>
          </a:p>
          <a:p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695" y="365125"/>
            <a:ext cx="11096105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Plán hodnotenia - postupy (metódy a techniky), dynamika, nástroje hodnotenia</a:t>
            </a:r>
            <a:endParaRPr lang="sr-Latn-R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2880" y="1825625"/>
            <a:ext cx="11170920" cy="4351338"/>
          </a:xfrm>
        </p:spPr>
        <p:txBody>
          <a:bodyPr/>
          <a:lstStyle/>
          <a:p>
            <a:r>
              <a:rPr lang="sr-Latn-RS" dirty="0" err="1"/>
              <a:t>Aký</a:t>
            </a:r>
            <a:r>
              <a:rPr lang="sr-Latn-RS" dirty="0"/>
              <a:t> počet </a:t>
            </a:r>
            <a:r>
              <a:rPr lang="sr-Latn-RS" dirty="0" err="1"/>
              <a:t>súhrnných</a:t>
            </a:r>
            <a:r>
              <a:rPr lang="sr-Latn-RS" dirty="0"/>
              <a:t> </a:t>
            </a:r>
            <a:r>
              <a:rPr lang="sr-Latn-RS" dirty="0" err="1"/>
              <a:t>známok</a:t>
            </a:r>
            <a:r>
              <a:rPr lang="sr-Latn-RS" dirty="0"/>
              <a:t> je </a:t>
            </a:r>
            <a:r>
              <a:rPr lang="sr-Latn-RS" dirty="0" err="1"/>
              <a:t>potrebný</a:t>
            </a:r>
            <a:r>
              <a:rPr lang="sr-Latn-RS" dirty="0"/>
              <a:t> na objektívne </a:t>
            </a:r>
            <a:r>
              <a:rPr lang="sr-Latn-RS" dirty="0" err="1"/>
              <a:t>hodnotenie</a:t>
            </a:r>
            <a:r>
              <a:rPr lang="sr-Latn-RS" dirty="0"/>
              <a:t> </a:t>
            </a:r>
            <a:r>
              <a:rPr lang="sr-Latn-RS" dirty="0" err="1" smtClean="0"/>
              <a:t>výsledkov</a:t>
            </a:r>
            <a:r>
              <a:rPr lang="sr-Latn-RS" dirty="0" smtClean="0"/>
              <a:t> </a:t>
            </a:r>
            <a:r>
              <a:rPr lang="sr-Latn-RS" dirty="0"/>
              <a:t>a angažovanosti </a:t>
            </a:r>
            <a:r>
              <a:rPr lang="sr-Latn-RS" dirty="0" err="1" smtClean="0"/>
              <a:t>žiaka</a:t>
            </a:r>
            <a:r>
              <a:rPr lang="sr-Latn-RS" dirty="0" smtClean="0"/>
              <a:t> </a:t>
            </a:r>
            <a:r>
              <a:rPr lang="sr-Latn-RS" dirty="0"/>
              <a:t>na konci </a:t>
            </a:r>
            <a:r>
              <a:rPr lang="sr-Latn-RS" dirty="0" err="1"/>
              <a:t>hodnotiacich</a:t>
            </a:r>
            <a:r>
              <a:rPr lang="sr-Latn-RS" dirty="0"/>
              <a:t> </a:t>
            </a:r>
            <a:r>
              <a:rPr lang="sr-Latn-RS" dirty="0" err="1"/>
              <a:t>období</a:t>
            </a:r>
            <a:r>
              <a:rPr lang="sr-Latn-RS" dirty="0" smtClean="0"/>
              <a:t>?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Cyrl-RS" b="1" dirty="0"/>
              <a:t>Бројчано оцењивање:</a:t>
            </a:r>
            <a:endParaRPr lang="sr-Latn-RS" dirty="0"/>
          </a:p>
          <a:p>
            <a:pPr marL="0" indent="0">
              <a:buNone/>
            </a:pPr>
            <a:r>
              <a:rPr lang="sr-Cyrl-RS" dirty="0" smtClean="0"/>
              <a:t>У </a:t>
            </a:r>
            <a:r>
              <a:rPr lang="sr-Cyrl-RS" dirty="0"/>
              <a:t>току полугодишта ученик ће имати </a:t>
            </a:r>
            <a:r>
              <a:rPr lang="sr-Cyrl-RS" dirty="0" smtClean="0"/>
              <a:t>две </a:t>
            </a:r>
            <a:r>
              <a:rPr lang="sr-Cyrl-RS" dirty="0"/>
              <a:t>оцене на контролним задацима дужим од 15 минута, две оцене из писмених задатака, две оцене на основу формативног оцењивања и једну на </a:t>
            </a:r>
            <a:r>
              <a:rPr lang="sr-Cyrl-RS" dirty="0" smtClean="0"/>
              <a:t>диктату</a:t>
            </a:r>
            <a:r>
              <a:rPr lang="sr-Latn-RS" dirty="0" smtClean="0"/>
              <a:t>, </a:t>
            </a:r>
            <a:r>
              <a:rPr lang="sr-Cyrl-RS" dirty="0" smtClean="0"/>
              <a:t>укупно 7 оцена.</a:t>
            </a:r>
            <a:endParaRPr lang="sr-Latn-RS" dirty="0"/>
          </a:p>
          <a:p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695" y="365125"/>
            <a:ext cx="11096105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Plán hodnotenia - postupy (metódy a techniky), dynamika, nástroje hodnotenia</a:t>
            </a:r>
            <a:endParaRPr lang="sr-Latn-R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2880" y="1825625"/>
            <a:ext cx="11170920" cy="4351338"/>
          </a:xfrm>
        </p:spPr>
        <p:txBody>
          <a:bodyPr/>
          <a:lstStyle/>
          <a:p>
            <a:r>
              <a:rPr lang="sr-Latn-RS" dirty="0" err="1"/>
              <a:t>Čo</a:t>
            </a:r>
            <a:r>
              <a:rPr lang="sr-Latn-RS" dirty="0"/>
              <a:t> sa </a:t>
            </a:r>
            <a:r>
              <a:rPr lang="sr-Latn-RS" dirty="0" err="1"/>
              <a:t>skrýva</a:t>
            </a:r>
            <a:r>
              <a:rPr lang="sr-Latn-RS" dirty="0"/>
              <a:t> za </a:t>
            </a:r>
            <a:r>
              <a:rPr lang="sr-Latn-RS" dirty="0" err="1"/>
              <a:t>každým</a:t>
            </a:r>
            <a:r>
              <a:rPr lang="sr-Latn-RS" dirty="0"/>
              <a:t> </a:t>
            </a:r>
            <a:r>
              <a:rPr lang="sr-Latn-RS" dirty="0" err="1"/>
              <a:t>sumárnym</a:t>
            </a:r>
            <a:r>
              <a:rPr lang="sr-Latn-RS" dirty="0"/>
              <a:t> </a:t>
            </a:r>
            <a:r>
              <a:rPr lang="sr-Latn-RS" dirty="0" err="1"/>
              <a:t>hodnotením</a:t>
            </a:r>
            <a:r>
              <a:rPr lang="sr-Latn-RS" dirty="0"/>
              <a:t> (</a:t>
            </a:r>
            <a:r>
              <a:rPr lang="sr-Latn-RS" dirty="0" err="1"/>
              <a:t>vedomosti</a:t>
            </a:r>
            <a:r>
              <a:rPr lang="sr-Latn-RS" dirty="0"/>
              <a:t>, </a:t>
            </a:r>
            <a:r>
              <a:rPr lang="sr-Latn-RS" dirty="0" err="1"/>
              <a:t>angažovanosť</a:t>
            </a:r>
            <a:r>
              <a:rPr lang="sr-Latn-RS" dirty="0"/>
              <a:t> (</a:t>
            </a:r>
            <a:r>
              <a:rPr lang="sr-Latn-RS" dirty="0" err="1"/>
              <a:t>postoj</a:t>
            </a:r>
            <a:r>
              <a:rPr lang="sr-Latn-RS" dirty="0"/>
              <a:t> k </a:t>
            </a:r>
            <a:r>
              <a:rPr lang="sr-Latn-RS" dirty="0" err="1"/>
              <a:t>práci</a:t>
            </a:r>
            <a:r>
              <a:rPr lang="sr-Latn-RS" dirty="0" smtClean="0"/>
              <a:t>)</a:t>
            </a:r>
            <a:r>
              <a:rPr lang="sr-Cyrl-RS" dirty="0" smtClean="0"/>
              <a:t>,</a:t>
            </a:r>
            <a:r>
              <a:rPr lang="sr-Latn-RS" dirty="0" smtClean="0"/>
              <a:t>...)</a:t>
            </a:r>
          </a:p>
          <a:p>
            <a:endParaRPr lang="sr-Cyrl-RS" dirty="0" smtClean="0"/>
          </a:p>
          <a:p>
            <a:r>
              <a:rPr lang="sr-Latn-RS" dirty="0" err="1" smtClean="0"/>
              <a:t>Akými</a:t>
            </a:r>
            <a:r>
              <a:rPr lang="sr-Latn-RS" dirty="0" smtClean="0"/>
              <a:t> </a:t>
            </a:r>
            <a:r>
              <a:rPr lang="sr-Latn-RS" dirty="0" err="1" smtClean="0"/>
              <a:t>metódami</a:t>
            </a:r>
            <a:r>
              <a:rPr lang="sr-Latn-RS" dirty="0" smtClean="0"/>
              <a:t> </a:t>
            </a:r>
            <a:r>
              <a:rPr lang="sr-Latn-RS" dirty="0" err="1"/>
              <a:t>hodnotíme</a:t>
            </a:r>
            <a:r>
              <a:rPr lang="sr-Latn-RS" dirty="0"/>
              <a:t> - </a:t>
            </a:r>
            <a:r>
              <a:rPr lang="sr-Latn-RS" dirty="0" err="1"/>
              <a:t>ústne</a:t>
            </a:r>
            <a:r>
              <a:rPr lang="sr-Latn-RS" dirty="0"/>
              <a:t>, </a:t>
            </a:r>
            <a:r>
              <a:rPr lang="sr-Latn-RS" dirty="0" err="1" smtClean="0"/>
              <a:t>písomne</a:t>
            </a:r>
            <a:r>
              <a:rPr lang="sr-Latn-RS" dirty="0" smtClean="0"/>
              <a:t>, </a:t>
            </a:r>
            <a:r>
              <a:rPr lang="sr-Latn-RS" dirty="0" err="1" smtClean="0"/>
              <a:t>pozorovaním</a:t>
            </a:r>
            <a:r>
              <a:rPr lang="sr-Latn-RS" dirty="0" smtClean="0"/>
              <a:t>, prezentovaním…</a:t>
            </a:r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695" y="365125"/>
            <a:ext cx="11096105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Plán hodnotenia - postupy (metódy a techniky), dynamika, nástroje hodnotenia</a:t>
            </a:r>
            <a:endParaRPr lang="sr-Latn-R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2880" y="1825625"/>
            <a:ext cx="11170920" cy="4351338"/>
          </a:xfrm>
        </p:spPr>
        <p:txBody>
          <a:bodyPr>
            <a:normAutofit lnSpcReduction="10000"/>
          </a:bodyPr>
          <a:lstStyle/>
          <a:p>
            <a:r>
              <a:rPr lang="sr-Latn-RS" dirty="0" err="1"/>
              <a:t>Nástroje</a:t>
            </a:r>
            <a:r>
              <a:rPr lang="sr-Latn-RS" dirty="0"/>
              <a:t> </a:t>
            </a:r>
            <a:r>
              <a:rPr lang="sr-Latn-RS" dirty="0" err="1" smtClean="0"/>
              <a:t>hodnotenia</a:t>
            </a:r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err="1" smtClean="0"/>
              <a:t>Napríklad</a:t>
            </a:r>
            <a:r>
              <a:rPr lang="sr-Latn-RS" dirty="0" smtClean="0"/>
              <a:t> </a:t>
            </a:r>
            <a:r>
              <a:rPr lang="sr-Latn-RS" dirty="0" err="1"/>
              <a:t>prvý</a:t>
            </a:r>
            <a:r>
              <a:rPr lang="sr-Latn-RS" dirty="0"/>
              <a:t> </a:t>
            </a:r>
            <a:r>
              <a:rPr lang="sr-Latn-RS" dirty="0" err="1"/>
              <a:t>mesiac</a:t>
            </a:r>
            <a:r>
              <a:rPr lang="sr-Latn-RS" dirty="0" smtClean="0"/>
              <a:t>: </a:t>
            </a:r>
          </a:p>
          <a:p>
            <a:r>
              <a:rPr lang="sr-Latn-RS" dirty="0" err="1" smtClean="0"/>
              <a:t>kľúčové</a:t>
            </a:r>
            <a:r>
              <a:rPr lang="sr-Latn-RS" dirty="0" smtClean="0"/>
              <a:t> </a:t>
            </a:r>
            <a:r>
              <a:rPr lang="sr-Latn-RS" dirty="0" err="1"/>
              <a:t>pojmy</a:t>
            </a:r>
            <a:r>
              <a:rPr lang="sr-Latn-RS" dirty="0"/>
              <a:t>, </a:t>
            </a:r>
            <a:r>
              <a:rPr lang="sr-Latn-RS" dirty="0" err="1" smtClean="0"/>
              <a:t>vedomosti</a:t>
            </a:r>
            <a:r>
              <a:rPr lang="sr-Latn-RS" dirty="0" smtClean="0"/>
              <a:t> </a:t>
            </a:r>
            <a:r>
              <a:rPr lang="sr-Latn-RS" dirty="0"/>
              <a:t>a </a:t>
            </a:r>
            <a:r>
              <a:rPr lang="sr-Latn-RS" dirty="0" err="1" smtClean="0"/>
              <a:t>výsledky</a:t>
            </a:r>
            <a:r>
              <a:rPr lang="sr-Latn-RS" dirty="0" smtClean="0"/>
              <a:t> – </a:t>
            </a:r>
            <a:r>
              <a:rPr lang="sr-Latn-RS" dirty="0"/>
              <a:t>test (do </a:t>
            </a:r>
            <a:r>
              <a:rPr lang="sr-Latn-RS" dirty="0" err="1"/>
              <a:t>pätnásť</a:t>
            </a:r>
            <a:r>
              <a:rPr lang="sr-Latn-RS" dirty="0"/>
              <a:t> minút</a:t>
            </a:r>
            <a:r>
              <a:rPr lang="sr-Latn-RS" dirty="0" smtClean="0"/>
              <a:t>)</a:t>
            </a:r>
          </a:p>
          <a:p>
            <a:r>
              <a:rPr lang="sr-Latn-RS" dirty="0" err="1" smtClean="0"/>
              <a:t>aktivita</a:t>
            </a:r>
            <a:r>
              <a:rPr lang="sr-Latn-RS" dirty="0" smtClean="0"/>
              <a:t> </a:t>
            </a:r>
            <a:r>
              <a:rPr lang="sr-Latn-RS" dirty="0"/>
              <a:t>v </a:t>
            </a:r>
            <a:r>
              <a:rPr lang="sr-Latn-RS" dirty="0" err="1"/>
              <a:t>triede</a:t>
            </a:r>
            <a:r>
              <a:rPr lang="sr-Latn-RS" dirty="0"/>
              <a:t> - </a:t>
            </a:r>
            <a:r>
              <a:rPr lang="sr-Latn-RS" dirty="0" err="1"/>
              <a:t>pozorovanie</a:t>
            </a:r>
            <a:r>
              <a:rPr lang="sr-Latn-RS" dirty="0"/>
              <a:t> (</a:t>
            </a:r>
            <a:r>
              <a:rPr lang="sr-Latn-RS" dirty="0" err="1"/>
              <a:t>skupinová</a:t>
            </a:r>
            <a:r>
              <a:rPr lang="sr-Latn-RS" dirty="0"/>
              <a:t> </a:t>
            </a:r>
            <a:r>
              <a:rPr lang="sr-Latn-RS" dirty="0" err="1"/>
              <a:t>práca</a:t>
            </a:r>
            <a:r>
              <a:rPr lang="sr-Latn-RS" dirty="0"/>
              <a:t>, </a:t>
            </a:r>
            <a:r>
              <a:rPr lang="sr-Latn-RS" dirty="0" err="1"/>
              <a:t>vyjadrovanie</a:t>
            </a:r>
            <a:r>
              <a:rPr lang="sr-Latn-RS" dirty="0"/>
              <a:t> názorov a </a:t>
            </a:r>
            <a:r>
              <a:rPr lang="sr-Latn-RS" dirty="0" err="1"/>
              <a:t>argumentovanie</a:t>
            </a:r>
            <a:r>
              <a:rPr lang="sr-Latn-RS" dirty="0" smtClean="0"/>
              <a:t>)</a:t>
            </a:r>
          </a:p>
          <a:p>
            <a:r>
              <a:rPr lang="sr-Latn-RS" dirty="0" err="1" smtClean="0"/>
              <a:t>pracovné</a:t>
            </a:r>
            <a:r>
              <a:rPr lang="sr-Latn-RS" dirty="0" smtClean="0"/>
              <a:t> </a:t>
            </a:r>
            <a:r>
              <a:rPr lang="sr-Latn-RS" dirty="0" err="1"/>
              <a:t>návyky</a:t>
            </a:r>
            <a:r>
              <a:rPr lang="sr-Latn-RS" dirty="0"/>
              <a:t> – </a:t>
            </a:r>
            <a:r>
              <a:rPr lang="sr-Latn-RS" dirty="0" err="1"/>
              <a:t>domáce</a:t>
            </a:r>
            <a:r>
              <a:rPr lang="sr-Latn-RS" dirty="0"/>
              <a:t> </a:t>
            </a:r>
            <a:r>
              <a:rPr lang="sr-Latn-RS" dirty="0" err="1"/>
              <a:t>úlohy</a:t>
            </a:r>
            <a:r>
              <a:rPr lang="sr-Latn-RS" dirty="0"/>
              <a:t>, </a:t>
            </a:r>
            <a:r>
              <a:rPr lang="sr-Latn-RS" dirty="0" err="1"/>
              <a:t>pozorovanie</a:t>
            </a:r>
            <a:r>
              <a:rPr lang="sr-Latn-RS" dirty="0"/>
              <a:t> a </a:t>
            </a:r>
            <a:r>
              <a:rPr lang="sr-Latn-RS" dirty="0" err="1" smtClean="0"/>
              <a:t>sebahodnotenie</a:t>
            </a:r>
            <a:endParaRPr lang="sr-Latn-RS" dirty="0" smtClean="0"/>
          </a:p>
          <a:p>
            <a:r>
              <a:rPr lang="sr-Latn-RS" dirty="0" err="1" smtClean="0"/>
              <a:t>motivácia</a:t>
            </a:r>
            <a:r>
              <a:rPr lang="sr-Latn-RS" dirty="0" smtClean="0"/>
              <a:t> </a:t>
            </a:r>
            <a:r>
              <a:rPr lang="sr-Latn-RS" dirty="0"/>
              <a:t>– </a:t>
            </a:r>
            <a:r>
              <a:rPr lang="sr-Latn-RS" dirty="0" err="1"/>
              <a:t>náhľad</a:t>
            </a:r>
            <a:r>
              <a:rPr lang="sr-Latn-RS" dirty="0"/>
              <a:t> do </a:t>
            </a:r>
            <a:r>
              <a:rPr lang="sr-Latn-RS" dirty="0" err="1"/>
              <a:t>poznámok</a:t>
            </a:r>
            <a:r>
              <a:rPr lang="sr-Latn-RS" dirty="0"/>
              <a:t>, </a:t>
            </a:r>
            <a:r>
              <a:rPr lang="sr-Latn-RS" dirty="0" err="1"/>
              <a:t>vzťah</a:t>
            </a:r>
            <a:r>
              <a:rPr lang="sr-Latn-RS" dirty="0"/>
              <a:t> v </a:t>
            </a:r>
            <a:r>
              <a:rPr lang="sr-Latn-RS" dirty="0" err="1"/>
              <a:t>skupinovej</a:t>
            </a:r>
            <a:r>
              <a:rPr lang="sr-Latn-RS" dirty="0"/>
              <a:t> </a:t>
            </a:r>
            <a:r>
              <a:rPr lang="sr-Latn-RS" dirty="0" err="1" smtClean="0"/>
              <a:t>práci</a:t>
            </a:r>
            <a:endParaRPr lang="sr-Latn-RS" dirty="0" smtClean="0"/>
          </a:p>
          <a:p>
            <a:r>
              <a:rPr lang="sr-Latn-RS" dirty="0" err="1" smtClean="0"/>
              <a:t>vyjadrovanie</a:t>
            </a:r>
            <a:r>
              <a:rPr lang="sr-Latn-RS" dirty="0" smtClean="0"/>
              <a:t> </a:t>
            </a:r>
            <a:r>
              <a:rPr lang="sr-Latn-RS" dirty="0"/>
              <a:t>- esej, </a:t>
            </a:r>
            <a:r>
              <a:rPr lang="sr-Latn-RS" dirty="0" err="1"/>
              <a:t>ústna</a:t>
            </a:r>
            <a:r>
              <a:rPr lang="sr-Latn-RS" dirty="0"/>
              <a:t> </a:t>
            </a:r>
            <a:r>
              <a:rPr lang="sr-Latn-RS" dirty="0" err="1"/>
              <a:t>skúška</a:t>
            </a:r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26</a:t>
            </a:fld>
            <a:endParaRPr lang="en-US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1370907" y="349134"/>
            <a:ext cx="9791700" cy="4348163"/>
          </a:xfrm>
        </p:spPr>
        <p:txBody>
          <a:bodyPr/>
          <a:lstStyle/>
          <a:p>
            <a:r>
              <a:rPr lang="sr-Cyrl-CS" dirty="0"/>
              <a:t>ГОДИШЊИ ПЛАН ОЦЕЊИВАЊА</a:t>
            </a:r>
            <a:endParaRPr lang="sr-Latn-R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28574"/>
              </p:ext>
            </p:extLst>
          </p:nvPr>
        </p:nvGraphicFramePr>
        <p:xfrm>
          <a:off x="1255223" y="994579"/>
          <a:ext cx="10098577" cy="5732526"/>
        </p:xfrm>
        <a:graphic>
          <a:graphicData uri="http://schemas.openxmlformats.org/drawingml/2006/table">
            <a:tbl>
              <a:tblPr firstRow="1" firstCol="1" bandRow="1"/>
              <a:tblGrid>
                <a:gridCol w="3479660">
                  <a:extLst>
                    <a:ext uri="{9D8B030D-6E8A-4147-A177-3AD203B41FA5}">
                      <a16:colId xmlns:a16="http://schemas.microsoft.com/office/drawing/2014/main" val="1352006898"/>
                    </a:ext>
                  </a:extLst>
                </a:gridCol>
                <a:gridCol w="3467052">
                  <a:extLst>
                    <a:ext uri="{9D8B030D-6E8A-4147-A177-3AD203B41FA5}">
                      <a16:colId xmlns:a16="http://schemas.microsoft.com/office/drawing/2014/main" val="3596421650"/>
                    </a:ext>
                  </a:extLst>
                </a:gridCol>
                <a:gridCol w="3151865">
                  <a:extLst>
                    <a:ext uri="{9D8B030D-6E8A-4147-A177-3AD203B41FA5}">
                      <a16:colId xmlns:a16="http://schemas.microsoft.com/office/drawing/2014/main" val="2779258589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НАЧИНИ(МЕТОДЕ И ТЕХНИКЕ)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ПОСТУПАК (инструменти)</a:t>
                      </a:r>
                      <a:endParaRPr lang="sr-Latn-R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sr-Latn-R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841169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Домаћи задаци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Истраживачки задаци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Писмене провере (</a:t>
                      </a: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петнаестоминутне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задаци </a:t>
                      </a: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допуне,контролни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задаци,правописна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вежбања,диктат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Писмени задаци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Радови ученика (</a:t>
                      </a: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есеји,ППТ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презентације,пројекти,домаћи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задаци)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 току једног полугодишта ученик ће имати најмање две оцене на писменим проверама, две оцене из писмених задатака, две оцене на основу формативног оцењивања и једну на диктату.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Укупно: 7 оцена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*Увек може бити </a:t>
                      </a: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оступања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мање или више у зависности од ангажовања сваког ученика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18796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ППТ презентације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500838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Израда есеја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1094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Диктат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7429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Драматизација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55296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Дискусија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8128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 на тексту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916231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Писмене провере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05183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Усмено оцењивање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91663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Посматрање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07182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Израда пројеката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70289"/>
                  </a:ext>
                </a:extLst>
              </a:tr>
              <a:tr h="6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Самооцењивање</a:t>
                      </a:r>
                      <a:r>
                        <a:rPr lang="sr-Cyrl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(уз обавезну претходну припрему ученика)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6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661" y="2281597"/>
            <a:ext cx="11207236" cy="4421394"/>
          </a:xfrm>
        </p:spPr>
        <p:txBody>
          <a:bodyPr>
            <a:normAutofit/>
          </a:bodyPr>
          <a:lstStyle/>
          <a:p>
            <a:endParaRPr lang="sr-Cyrl-RS" sz="28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A5A5A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ĎAKUJEM ZA POZORNOSŤ</a:t>
            </a: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sr-Cyrl-R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r-Cyrl-RS" sz="2800" b="1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143702" y="53032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Tatiana Naďová, pedagogický poradca</a:t>
            </a:r>
          </a:p>
          <a:p>
            <a:endParaRPr lang="pt-BR" dirty="0"/>
          </a:p>
          <a:p>
            <a:r>
              <a:rPr lang="pt-BR" dirty="0"/>
              <a:t>November, 2022</a:t>
            </a:r>
          </a:p>
        </p:txBody>
      </p:sp>
    </p:spTree>
    <p:extLst>
      <p:ext uri="{BB962C8B-B14F-4D97-AF65-F5344CB8AC3E}">
        <p14:creationId xmlns:p14="http://schemas.microsoft.com/office/powerpoint/2010/main" val="35496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92" y="677732"/>
            <a:ext cx="8558073" cy="494851"/>
          </a:xfrm>
        </p:spPr>
        <p:txBody>
          <a:bodyPr>
            <a:noAutofit/>
          </a:bodyPr>
          <a:lstStyle/>
          <a:p>
            <a:pPr algn="ctr"/>
            <a:r>
              <a:rPr lang="sr-Latn-RS" sz="3200" b="1" dirty="0" err="1" smtClean="0">
                <a:latin typeface="+mn-lt"/>
              </a:rPr>
              <a:t>Informovanie</a:t>
            </a:r>
            <a:r>
              <a:rPr lang="sr-Latn-RS" sz="3200" b="1" dirty="0" smtClean="0">
                <a:latin typeface="+mn-lt"/>
              </a:rPr>
              <a:t> o </a:t>
            </a:r>
            <a:r>
              <a:rPr lang="sr-Latn-RS" sz="3200" b="1" dirty="0" err="1" smtClean="0">
                <a:latin typeface="+mn-lt"/>
              </a:rPr>
              <a:t>hodnotení</a:t>
            </a:r>
            <a:r>
              <a:rPr lang="sr-Latn-RS" sz="3200" b="1" dirty="0" smtClean="0">
                <a:latin typeface="+mn-lt"/>
              </a:rPr>
              <a:t>/</a:t>
            </a:r>
            <a:r>
              <a:rPr lang="sr-Latn-RS" sz="3200" b="1" dirty="0" err="1" smtClean="0">
                <a:latin typeface="+mn-lt"/>
              </a:rPr>
              <a:t>známkovaní</a:t>
            </a:r>
            <a:endParaRPr lang="ru-RU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31" y="1819923"/>
            <a:ext cx="10095469" cy="5819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altLang="en-US" sz="2400" b="1" dirty="0">
                <a:latin typeface="Calibri (Body)"/>
                <a:cs typeface="Calibri" panose="020F0502020204030204" pitchFamily="34" charset="0"/>
              </a:rPr>
              <a:t>У Правилнику за основне школе члан 17.</a:t>
            </a:r>
          </a:p>
          <a:p>
            <a:r>
              <a:rPr lang="ru-RU" altLang="en-US" sz="2400" dirty="0">
                <a:latin typeface="Calibri (Body)"/>
                <a:cs typeface="Calibri" panose="020F0502020204030204" pitchFamily="34" charset="0"/>
              </a:rPr>
              <a:t>На почетку школске године ученици, родитељи, односно други законски заступници обавештавају се о критеријумима, начину, поступку, динамици, распореду оцењивања и доприносу појединачних оцена закључној оцени из свих обавезних предмета, изборних програма и активности.</a:t>
            </a:r>
            <a:endParaRPr lang="sr-Cyrl-RS" altLang="en-US" sz="2400" b="1" dirty="0">
              <a:latin typeface="Calibri (Body)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sr-Cyrl-RS" altLang="en-US" sz="2400" b="1" dirty="0"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468" y="262096"/>
            <a:ext cx="8558073" cy="494851"/>
          </a:xfrm>
        </p:spPr>
        <p:txBody>
          <a:bodyPr>
            <a:noAutofit/>
          </a:bodyPr>
          <a:lstStyle/>
          <a:p>
            <a:r>
              <a:rPr lang="sr-Latn-RS" sz="3200" b="1" dirty="0" err="1">
                <a:latin typeface="+mn-lt"/>
              </a:rPr>
              <a:t>Druhy</a:t>
            </a:r>
            <a:r>
              <a:rPr lang="sr-Latn-RS" sz="3200" b="1" dirty="0">
                <a:latin typeface="+mn-lt"/>
              </a:rPr>
              <a:t> </a:t>
            </a:r>
            <a:r>
              <a:rPr lang="sr-Latn-RS" sz="3200" b="1" dirty="0" err="1">
                <a:latin typeface="+mn-lt"/>
              </a:rPr>
              <a:t>hodnotenia</a:t>
            </a:r>
            <a:r>
              <a:rPr lang="sr-Latn-RS" sz="3200" b="1" dirty="0">
                <a:latin typeface="+mn-lt"/>
              </a:rPr>
              <a:t> – formatívne a </a:t>
            </a:r>
            <a:r>
              <a:rPr lang="sr-Latn-RS" sz="3200" b="1" dirty="0" err="1">
                <a:latin typeface="+mn-lt"/>
              </a:rPr>
              <a:t>sumatívne</a:t>
            </a:r>
            <a:endParaRPr lang="ru-RU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31" y="902162"/>
            <a:ext cx="10095469" cy="5819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altLang="en-US" sz="2400" b="1" dirty="0" smtClean="0">
                <a:latin typeface="Calibri (Body)"/>
                <a:cs typeface="Calibri" panose="020F0502020204030204" pitchFamily="34" charset="0"/>
              </a:rPr>
              <a:t>Formatívne </a:t>
            </a:r>
            <a:r>
              <a:rPr lang="sr-Latn-RS" altLang="en-US" sz="2400" b="1" dirty="0" err="1" smtClean="0">
                <a:latin typeface="Calibri (Body)"/>
                <a:cs typeface="Calibri" panose="020F0502020204030204" pitchFamily="34" charset="0"/>
              </a:rPr>
              <a:t>hodnotenie</a:t>
            </a:r>
            <a:endParaRPr lang="sr-Cyrl-RS" altLang="en-US" sz="2400" b="1" dirty="0">
              <a:latin typeface="Calibri (Body)"/>
              <a:cs typeface="Calibri" panose="020F0502020204030204" pitchFamily="34" charset="0"/>
            </a:endParaRPr>
          </a:p>
          <a:p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h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odnotenie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iniciálneho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posudzovania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</a:p>
          <a:p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slovné</a:t>
            </a:r>
            <a:endParaRPr lang="en-US" altLang="en-US" sz="2400" dirty="0">
              <a:latin typeface="Calibri (Body)"/>
              <a:cs typeface="Calibri" panose="020F0502020204030204" pitchFamily="34" charset="0"/>
            </a:endParaRPr>
          </a:p>
          <a:p>
            <a:r>
              <a:rPr lang="en-US" altLang="en-US" sz="2400" dirty="0" err="1">
                <a:latin typeface="Calibri (Body)"/>
                <a:cs typeface="Calibri" panose="020F0502020204030204" pitchFamily="34" charset="0"/>
              </a:rPr>
              <a:t>Pravidelné</a:t>
            </a:r>
            <a:r>
              <a:rPr lang="en-U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 (Body)"/>
                <a:cs typeface="Calibri" panose="020F0502020204030204" pitchFamily="34" charset="0"/>
              </a:rPr>
              <a:t>monitorovanie</a:t>
            </a:r>
            <a:r>
              <a:rPr lang="en-US" altLang="en-US" sz="2400" dirty="0">
                <a:latin typeface="Calibri (Body)"/>
                <a:cs typeface="Calibri" panose="020F0502020204030204" pitchFamily="34" charset="0"/>
              </a:rPr>
              <a:t> a </a:t>
            </a:r>
            <a:r>
              <a:rPr lang="en-US" altLang="en-US" sz="2400" dirty="0" err="1">
                <a:latin typeface="Calibri (Body)"/>
                <a:cs typeface="Calibri" panose="020F0502020204030204" pitchFamily="34" charset="0"/>
              </a:rPr>
              <a:t>hodnotenie</a:t>
            </a:r>
            <a:r>
              <a:rPr lang="en-U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žiakov</a:t>
            </a:r>
            <a:r>
              <a:rPr lang="en-U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 (Body)"/>
                <a:cs typeface="Calibri" panose="020F0502020204030204" pitchFamily="34" charset="0"/>
              </a:rPr>
              <a:t>pri</a:t>
            </a:r>
            <a:r>
              <a:rPr lang="en-U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 (Body)"/>
                <a:cs typeface="Calibri" panose="020F0502020204030204" pitchFamily="34" charset="0"/>
              </a:rPr>
              <a:t>dosahovaní</a:t>
            </a:r>
            <a:r>
              <a:rPr lang="en-U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 (Body)"/>
                <a:cs typeface="Calibri" panose="020F0502020204030204" pitchFamily="34" charset="0"/>
              </a:rPr>
              <a:t>predpísaných</a:t>
            </a:r>
            <a:r>
              <a:rPr lang="en-U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 (Body)"/>
                <a:cs typeface="Calibri" panose="020F0502020204030204" pitchFamily="34" charset="0"/>
              </a:rPr>
              <a:t>vý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konov</a:t>
            </a:r>
            <a:r>
              <a:rPr lang="en-US" altLang="en-US" sz="2400" dirty="0" smtClean="0">
                <a:latin typeface="Calibri (Body)"/>
                <a:cs typeface="Calibri" panose="020F0502020204030204" pitchFamily="34" charset="0"/>
              </a:rPr>
              <a:t>, </a:t>
            </a:r>
            <a:r>
              <a:rPr lang="en-US" altLang="en-US" sz="2400" dirty="0" err="1">
                <a:latin typeface="Calibri (Body)"/>
                <a:cs typeface="Calibri" panose="020F0502020204030204" pitchFamily="34" charset="0"/>
              </a:rPr>
              <a:t>štandardov</a:t>
            </a:r>
            <a:r>
              <a:rPr lang="en-U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 (Body)"/>
                <a:cs typeface="Calibri" panose="020F0502020204030204" pitchFamily="34" charset="0"/>
              </a:rPr>
              <a:t>a </a:t>
            </a:r>
            <a:r>
              <a:rPr lang="en-US" altLang="en-US" sz="2400" dirty="0" err="1" smtClean="0">
                <a:latin typeface="Calibri (Body)"/>
                <a:cs typeface="Calibri" panose="020F0502020204030204" pitchFamily="34" charset="0"/>
              </a:rPr>
              <a:t>angažovanosti</a:t>
            </a:r>
            <a:endParaRPr lang="sr-Latn-RS" altLang="en-US" sz="2400" dirty="0" smtClean="0">
              <a:latin typeface="Calibri (Body)"/>
              <a:cs typeface="Calibri" panose="020F0502020204030204" pitchFamily="34" charset="0"/>
            </a:endParaRPr>
          </a:p>
          <a:p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Obsahuje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spätnú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i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nformáciu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a presné,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zrozumiteľné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, konkrétne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odporúčanie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pre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ďalšiu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prácu</a:t>
            </a:r>
            <a:endParaRPr lang="en-US" altLang="en-US" sz="2400" dirty="0">
              <a:latin typeface="Calibri (Body)"/>
              <a:cs typeface="Calibri" panose="020F0502020204030204" pitchFamily="34" charset="0"/>
            </a:endParaRPr>
          </a:p>
          <a:p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Eviduje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 sa v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pedagogickej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dokumentácii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učiteľa</a:t>
            </a:r>
            <a:endParaRPr lang="en-US" altLang="en-US" sz="2400" dirty="0">
              <a:latin typeface="Calibri (Body)"/>
              <a:cs typeface="Calibri" panose="020F0502020204030204" pitchFamily="34" charset="0"/>
            </a:endParaRPr>
          </a:p>
          <a:p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sledovanie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napredovania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žiaka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,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spôsob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jeho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učenia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,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stupeň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samostatnosti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v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práci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,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spôsob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spolupráce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v procese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učenia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s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inými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žiakmi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a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ďalšie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údaje o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žiakovi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dirty="0" err="1">
                <a:latin typeface="Calibri (Body)"/>
                <a:cs typeface="Calibri" panose="020F0502020204030204" pitchFamily="34" charset="0"/>
              </a:rPr>
              <a:t>dôležité</a:t>
            </a:r>
            <a:r>
              <a:rPr lang="sr-Latn-RS" altLang="en-US" sz="2400" dirty="0">
                <a:latin typeface="Calibri (Body)"/>
                <a:cs typeface="Calibri" panose="020F0502020204030204" pitchFamily="34" charset="0"/>
              </a:rPr>
              <a:t> pre </a:t>
            </a:r>
            <a:r>
              <a:rPr lang="sr-Latn-RS" altLang="en-US" sz="2400" dirty="0" err="1" smtClean="0">
                <a:latin typeface="Calibri (Body)"/>
                <a:cs typeface="Calibri" panose="020F0502020204030204" pitchFamily="34" charset="0"/>
              </a:rPr>
              <a:t>hodnotenie</a:t>
            </a:r>
            <a:r>
              <a:rPr lang="sr-Latn-RS" altLang="en-US" sz="2400" dirty="0" smtClean="0">
                <a:latin typeface="Calibri (Body)"/>
                <a:cs typeface="Calibri" panose="020F0502020204030204" pitchFamily="34" charset="0"/>
              </a:rPr>
              <a:t>.</a:t>
            </a:r>
          </a:p>
          <a:p>
            <a:r>
              <a:rPr lang="sr-Latn-RS" altLang="en-US" sz="2400" b="1" dirty="0" err="1" smtClean="0">
                <a:latin typeface="Calibri (Body)"/>
                <a:cs typeface="Calibri" panose="020F0502020204030204" pitchFamily="34" charset="0"/>
              </a:rPr>
              <a:t>Sumatívne</a:t>
            </a:r>
            <a:r>
              <a:rPr lang="sr-Latn-RS" altLang="en-US" sz="2400" b="1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sr-Latn-RS" altLang="en-US" sz="2400" b="1" dirty="0" err="1" smtClean="0">
                <a:latin typeface="Calibri (Body)"/>
                <a:cs typeface="Calibri" panose="020F0502020204030204" pitchFamily="34" charset="0"/>
              </a:rPr>
              <a:t>známkovanie</a:t>
            </a:r>
            <a:endParaRPr lang="ru-RU" altLang="en-US" sz="2400" b="1" dirty="0">
              <a:latin typeface="Calibri (Body)"/>
              <a:cs typeface="Calibri" panose="020F0502020204030204" pitchFamily="34" charset="0"/>
            </a:endParaRPr>
          </a:p>
          <a:p>
            <a:r>
              <a:rPr lang="pl-PL" altLang="en-US" sz="2400" dirty="0">
                <a:latin typeface="Calibri (Body)"/>
                <a:cs typeface="Calibri" panose="020F0502020204030204" pitchFamily="34" charset="0"/>
              </a:rPr>
              <a:t>je hodnotenie </a:t>
            </a:r>
            <a:r>
              <a:rPr lang="pl-PL" altLang="en-US" sz="2400" dirty="0" smtClean="0">
                <a:latin typeface="Calibri (Body)"/>
                <a:cs typeface="Calibri" panose="020F0502020204030204" pitchFamily="34" charset="0"/>
              </a:rPr>
              <a:t>žiaka </a:t>
            </a:r>
            <a:r>
              <a:rPr lang="pl-PL" altLang="en-US" sz="2400" dirty="0">
                <a:latin typeface="Calibri (Body)"/>
                <a:cs typeface="Calibri" panose="020F0502020204030204" pitchFamily="34" charset="0"/>
              </a:rPr>
              <a:t>na konci </a:t>
            </a:r>
            <a:r>
              <a:rPr lang="pl-PL" altLang="en-US" sz="2400" dirty="0" smtClean="0">
                <a:latin typeface="Calibri (Body)"/>
                <a:cs typeface="Calibri" panose="020F0502020204030204" pitchFamily="34" charset="0"/>
              </a:rPr>
              <a:t>spracovanej témy, na </a:t>
            </a:r>
            <a:r>
              <a:rPr lang="pl-PL" altLang="en-US" sz="2400" dirty="0">
                <a:latin typeface="Calibri (Body)"/>
                <a:cs typeface="Calibri" panose="020F0502020204030204" pitchFamily="34" charset="0"/>
              </a:rPr>
              <a:t>konci </a:t>
            </a:r>
            <a:r>
              <a:rPr lang="pl-PL" altLang="en-US" sz="2400" dirty="0" smtClean="0">
                <a:latin typeface="Calibri (Body)"/>
                <a:cs typeface="Calibri" panose="020F0502020204030204" pitchFamily="34" charset="0"/>
              </a:rPr>
              <a:t>polroka, výsledok formatívneho hodnotenia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Čo</a:t>
            </a:r>
            <a:r>
              <a:rPr lang="sr-Latn-RS" dirty="0" smtClean="0"/>
              <a:t> </a:t>
            </a:r>
            <a:r>
              <a:rPr lang="sr-Latn-RS" dirty="0" err="1" smtClean="0"/>
              <a:t>obsahuje</a:t>
            </a:r>
            <a:r>
              <a:rPr lang="sr-Latn-RS" dirty="0" smtClean="0"/>
              <a:t> formatívne </a:t>
            </a:r>
            <a:r>
              <a:rPr lang="sr-Latn-RS" dirty="0" err="1" smtClean="0"/>
              <a:t>hodnotenie</a:t>
            </a:r>
            <a:r>
              <a:rPr lang="sr-Latn-RS" dirty="0" smtClean="0"/>
              <a:t>?</a:t>
            </a:r>
            <a:endParaRPr lang="sr-Latn-R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70165" y="2187574"/>
            <a:ext cx="9791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dirty="0" smtClean="0"/>
              <a:t> </a:t>
            </a:r>
            <a:r>
              <a:rPr lang="sr-Latn-RS" dirty="0" err="1" smtClean="0"/>
              <a:t>informáciu</a:t>
            </a:r>
            <a:r>
              <a:rPr lang="sr-Latn-RS" dirty="0" smtClean="0"/>
              <a:t> o </a:t>
            </a:r>
            <a:r>
              <a:rPr lang="sr-Latn-RS" dirty="0" err="1" smtClean="0"/>
              <a:t>dosiahnutých</a:t>
            </a:r>
            <a:r>
              <a:rPr lang="sr-Latn-RS" dirty="0" smtClean="0"/>
              <a:t> </a:t>
            </a:r>
            <a:r>
              <a:rPr lang="sr-Latn-RS" dirty="0" err="1" smtClean="0"/>
              <a:t>výsledkoch</a:t>
            </a:r>
            <a:r>
              <a:rPr lang="sr-Latn-RS" dirty="0" smtClean="0"/>
              <a:t> </a:t>
            </a:r>
            <a:r>
              <a:rPr lang="sr-Latn-RS" dirty="0" err="1" smtClean="0"/>
              <a:t>žiaka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/>
              <a:t> </a:t>
            </a:r>
            <a:r>
              <a:rPr lang="sr-Latn-RS" dirty="0" err="1" smtClean="0"/>
              <a:t>informáciu</a:t>
            </a:r>
            <a:r>
              <a:rPr lang="sr-Latn-RS" dirty="0" smtClean="0"/>
              <a:t> o angažovanosti </a:t>
            </a:r>
            <a:r>
              <a:rPr lang="sr-Latn-RS" dirty="0" err="1" smtClean="0"/>
              <a:t>žiaka</a:t>
            </a:r>
            <a:r>
              <a:rPr lang="sr-Latn-RS" dirty="0" smtClean="0"/>
              <a:t> vo </a:t>
            </a:r>
            <a:r>
              <a:rPr lang="sr-Latn-RS" dirty="0" err="1" smtClean="0"/>
              <a:t>vyučovacom</a:t>
            </a:r>
            <a:r>
              <a:rPr lang="sr-Latn-RS" dirty="0" smtClean="0"/>
              <a:t> procese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err="1"/>
              <a:t>o</a:t>
            </a:r>
            <a:r>
              <a:rPr lang="sr-Latn-RS" dirty="0" err="1" smtClean="0"/>
              <a:t>dporúčanie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err="1"/>
              <a:t>i</a:t>
            </a:r>
            <a:r>
              <a:rPr lang="sr-Latn-RS" dirty="0" err="1" smtClean="0"/>
              <a:t>nformáciu</a:t>
            </a:r>
            <a:r>
              <a:rPr lang="sr-Latn-RS" dirty="0" smtClean="0"/>
              <a:t>, </a:t>
            </a:r>
            <a:r>
              <a:rPr lang="sr-Latn-RS" dirty="0" err="1" smtClean="0"/>
              <a:t>čo</a:t>
            </a:r>
            <a:r>
              <a:rPr lang="sr-Latn-RS" dirty="0" smtClean="0"/>
              <a:t> </a:t>
            </a:r>
            <a:r>
              <a:rPr lang="sr-Latn-RS" dirty="0" err="1" smtClean="0"/>
              <a:t>podnikal</a:t>
            </a:r>
            <a:r>
              <a:rPr lang="sr-Latn-RS" dirty="0" smtClean="0"/>
              <a:t> </a:t>
            </a:r>
            <a:r>
              <a:rPr lang="sr-Latn-RS" dirty="0" err="1" smtClean="0"/>
              <a:t>učiteľ</a:t>
            </a:r>
            <a:r>
              <a:rPr lang="sr-Latn-RS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95" y="677826"/>
            <a:ext cx="10440139" cy="853796"/>
          </a:xfrm>
        </p:spPr>
        <p:txBody>
          <a:bodyPr>
            <a:noAutofit/>
          </a:bodyPr>
          <a:lstStyle/>
          <a:p>
            <a:r>
              <a:rPr lang="sr-Latn-RS" sz="3200" b="1" dirty="0" err="1">
                <a:latin typeface="+mn-lt"/>
              </a:rPr>
              <a:t>Kritériá</a:t>
            </a:r>
            <a:r>
              <a:rPr lang="sr-Latn-RS" sz="3200" b="1" dirty="0">
                <a:latin typeface="+mn-lt"/>
              </a:rPr>
              <a:t> </a:t>
            </a:r>
            <a:r>
              <a:rPr lang="sr-Latn-RS" sz="3200" b="1" dirty="0" err="1">
                <a:latin typeface="+mn-lt"/>
              </a:rPr>
              <a:t>hodnotenia</a:t>
            </a:r>
            <a:r>
              <a:rPr lang="sr-Latn-RS" sz="3200" b="1" dirty="0">
                <a:latin typeface="+mn-lt"/>
              </a:rPr>
              <a:t>– </a:t>
            </a:r>
            <a:r>
              <a:rPr lang="sr-Latn-RS" sz="3200" b="1" dirty="0" err="1">
                <a:latin typeface="+mn-lt"/>
              </a:rPr>
              <a:t>kritériá</a:t>
            </a:r>
            <a:r>
              <a:rPr lang="sr-Latn-RS" sz="3200" b="1" dirty="0">
                <a:latin typeface="+mn-lt"/>
              </a:rPr>
              <a:t> </a:t>
            </a:r>
            <a:r>
              <a:rPr lang="sr-Latn-RS" sz="3200" b="1" dirty="0" err="1">
                <a:latin typeface="+mn-lt"/>
              </a:rPr>
              <a:t>klasifikácie</a:t>
            </a:r>
            <a:r>
              <a:rPr lang="sr-Latn-RS" sz="3200" b="1" dirty="0">
                <a:latin typeface="+mn-lt"/>
              </a:rPr>
              <a:t/>
            </a:r>
            <a:br>
              <a:rPr lang="sr-Latn-RS" sz="32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638" y="1409298"/>
            <a:ext cx="10095469" cy="5020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altLang="en-US" sz="2000" b="1" dirty="0" smtClean="0">
                <a:latin typeface="Comic Sans MS" panose="030F0702030302020204" pitchFamily="66" charset="0"/>
              </a:rPr>
              <a:t>V </a:t>
            </a:r>
            <a:r>
              <a:rPr lang="sr-Latn-RS" altLang="en-US" sz="2000" b="1" dirty="0" err="1" smtClean="0">
                <a:latin typeface="Comic Sans MS" panose="030F0702030302020204" pitchFamily="66" charset="0"/>
              </a:rPr>
              <a:t>Pravidlách</a:t>
            </a:r>
            <a:r>
              <a:rPr lang="sr-Latn-RS" altLang="en-US" sz="2000" b="1" dirty="0" smtClean="0">
                <a:latin typeface="Comic Sans MS" panose="030F0702030302020204" pitchFamily="66" charset="0"/>
              </a:rPr>
              <a:t> o </a:t>
            </a:r>
            <a:r>
              <a:rPr lang="sr-Latn-RS" altLang="en-US" sz="2000" b="1" dirty="0" err="1" smtClean="0">
                <a:latin typeface="Comic Sans MS" panose="030F0702030302020204" pitchFamily="66" charset="0"/>
              </a:rPr>
              <a:t>hodnotení</a:t>
            </a:r>
            <a:r>
              <a:rPr lang="sr-Latn-RS" altLang="en-US" sz="2000" b="1" dirty="0" smtClean="0">
                <a:latin typeface="Comic Sans MS" panose="030F0702030302020204" pitchFamily="66" charset="0"/>
              </a:rPr>
              <a:t>/</a:t>
            </a:r>
            <a:r>
              <a:rPr lang="sr-Latn-RS" altLang="en-US" sz="2000" b="1" dirty="0" err="1" smtClean="0">
                <a:latin typeface="Comic Sans MS" panose="030F0702030302020204" pitchFamily="66" charset="0"/>
              </a:rPr>
              <a:t>známkovaní</a:t>
            </a:r>
            <a:r>
              <a:rPr lang="sr-Latn-RS" altLang="en-US" sz="2000" b="1" dirty="0" smtClean="0">
                <a:latin typeface="Comic Sans MS" panose="030F0702030302020204" pitchFamily="66" charset="0"/>
              </a:rPr>
              <a:t> </a:t>
            </a:r>
            <a:r>
              <a:rPr lang="sr-Cyrl-CS" altLang="en-US" sz="2000" b="1" dirty="0" smtClean="0">
                <a:latin typeface="Comic Sans MS" panose="030F0702030302020204" pitchFamily="66" charset="0"/>
              </a:rPr>
              <a:t>– </a:t>
            </a:r>
            <a:r>
              <a:rPr lang="sr-Latn-RS" altLang="en-US" sz="2000" b="1" dirty="0" err="1" smtClean="0">
                <a:latin typeface="Comic Sans MS" panose="030F0702030302020204" pitchFamily="66" charset="0"/>
              </a:rPr>
              <a:t>výkony</a:t>
            </a:r>
            <a:r>
              <a:rPr lang="sr-Latn-R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sr-Latn-RS" altLang="en-US" sz="2000" b="1" dirty="0" err="1" smtClean="0">
                <a:latin typeface="Comic Sans MS" panose="030F0702030302020204" pitchFamily="66" charset="0"/>
              </a:rPr>
              <a:t>samostatnosť</a:t>
            </a:r>
            <a:r>
              <a:rPr lang="sr-Latn-RS" altLang="en-US" sz="2000" b="1" dirty="0" smtClean="0">
                <a:latin typeface="Comic Sans MS" panose="030F0702030302020204" pitchFamily="66" charset="0"/>
              </a:rPr>
              <a:t> a </a:t>
            </a:r>
            <a:r>
              <a:rPr lang="sr-Latn-RS" altLang="en-US" sz="2000" b="1" dirty="0" err="1" smtClean="0">
                <a:latin typeface="Comic Sans MS" panose="030F0702030302020204" pitchFamily="66" charset="0"/>
              </a:rPr>
              <a:t>angažovanosť</a:t>
            </a:r>
            <a:endParaRPr lang="sr-Cyrl-CS" altLang="en-US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CD7BD17E-10A9-A6CE-DDCD-4A5CBD0E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46" y="1458157"/>
            <a:ext cx="1839694" cy="5056378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EE179AE5-A809-D2AC-F49C-2BC973EACEA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61838" y="5144447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sr-Latn-RS" altLang="en-US" b="1" dirty="0" err="1" smtClean="0">
                <a:latin typeface="Comic Sans MS" panose="030F0702030302020204" pitchFamily="66" charset="0"/>
              </a:rPr>
              <a:t>Výkony</a:t>
            </a:r>
            <a:r>
              <a:rPr lang="sr-Latn-RS" altLang="en-US" b="1" dirty="0" smtClean="0">
                <a:latin typeface="Comic Sans MS" panose="030F0702030302020204" pitchFamily="66" charset="0"/>
              </a:rPr>
              <a:t> a </a:t>
            </a:r>
            <a:r>
              <a:rPr lang="sr-Latn-RS" altLang="en-US" b="1" dirty="0">
                <a:latin typeface="Comic Sans MS" panose="030F0702030302020204" pitchFamily="66" charset="0"/>
              </a:rPr>
              <a:t>o</a:t>
            </a:r>
            <a:r>
              <a:rPr lang="sr-Latn-RS" altLang="en-US" b="1" dirty="0" smtClean="0">
                <a:latin typeface="Comic Sans MS" panose="030F0702030302020204" pitchFamily="66" charset="0"/>
              </a:rPr>
              <a:t>blasti </a:t>
            </a:r>
            <a:r>
              <a:rPr lang="sr-Latn-RS" altLang="en-US" b="1" dirty="0" err="1" smtClean="0">
                <a:latin typeface="Comic Sans MS" panose="030F0702030302020204" pitchFamily="66" charset="0"/>
              </a:rPr>
              <a:t>konkrétneho</a:t>
            </a:r>
            <a:r>
              <a:rPr lang="sr-Latn-RS" altLang="en-US" b="1" dirty="0" smtClean="0">
                <a:latin typeface="Comic Sans MS" panose="030F0702030302020204" pitchFamily="66" charset="0"/>
              </a:rPr>
              <a:t> predmetu</a:t>
            </a:r>
            <a:endParaRPr lang="en-US" altLang="en-US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D0DEE06-D0A8-034F-91D4-EC888D4F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38" y="4298891"/>
            <a:ext cx="8154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b="1" dirty="0">
                <a:latin typeface="Comic Sans MS" panose="030F0702030302020204" pitchFamily="66" charset="0"/>
              </a:rPr>
              <a:t>2</a:t>
            </a:r>
            <a:r>
              <a:rPr lang="sr-Latn-CS" altLang="en-US" b="1" dirty="0">
                <a:latin typeface="Comic Sans MS" panose="030F0702030302020204" pitchFamily="66" charset="0"/>
              </a:rPr>
              <a:t>. </a:t>
            </a:r>
            <a:r>
              <a:rPr lang="sr-Latn-RS" altLang="en-US" b="1" dirty="0" err="1" smtClean="0">
                <a:latin typeface="Comic Sans MS" panose="030F0702030302020204" pitchFamily="66" charset="0"/>
              </a:rPr>
              <a:t>Angažovanosť</a:t>
            </a:r>
            <a:r>
              <a:rPr lang="sr-Latn-RS" altLang="en-US" b="1" dirty="0" smtClean="0">
                <a:latin typeface="Comic Sans MS" panose="030F0702030302020204" pitchFamily="66" charset="0"/>
              </a:rPr>
              <a:t> a formatívne </a:t>
            </a:r>
            <a:r>
              <a:rPr lang="sr-Latn-RS" altLang="en-US" b="1" dirty="0" err="1" smtClean="0">
                <a:latin typeface="Comic Sans MS" panose="030F0702030302020204" pitchFamily="66" charset="0"/>
              </a:rPr>
              <a:t>známkovanie</a:t>
            </a:r>
            <a:endParaRPr lang="ru-RU" altLang="en-US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3778D9B-50C3-9C92-1FA3-338D3408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638" y="3457497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b="1" dirty="0">
                <a:latin typeface="Comic Sans MS" panose="030F0702030302020204" pitchFamily="66" charset="0"/>
              </a:rPr>
              <a:t>3</a:t>
            </a:r>
            <a:r>
              <a:rPr lang="sr-Latn-CS" altLang="en-US" b="1" dirty="0">
                <a:latin typeface="Comic Sans MS" panose="030F0702030302020204" pitchFamily="66" charset="0"/>
              </a:rPr>
              <a:t>. </a:t>
            </a:r>
            <a:r>
              <a:rPr lang="sr-Latn-RS" altLang="en-US" b="1" dirty="0" err="1" smtClean="0">
                <a:latin typeface="Comic Sans MS" panose="030F0702030302020204" pitchFamily="66" charset="0"/>
              </a:rPr>
              <a:t>Samostatnosť</a:t>
            </a:r>
            <a:r>
              <a:rPr lang="sr-Latn-RS" altLang="en-US" b="1" dirty="0" smtClean="0">
                <a:latin typeface="Comic Sans MS" panose="030F0702030302020204" pitchFamily="66" charset="0"/>
              </a:rPr>
              <a:t> a Blumova </a:t>
            </a:r>
            <a:r>
              <a:rPr lang="sr-Latn-RS" altLang="en-US" b="1" dirty="0" err="1" smtClean="0">
                <a:latin typeface="Comic Sans MS" panose="030F0702030302020204" pitchFamily="66" charset="0"/>
              </a:rPr>
              <a:t>taxonómia</a:t>
            </a:r>
            <a:endParaRPr lang="ru-RU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7</a:t>
            </a:fld>
            <a:endParaRPr lang="en-US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" b="100000" l="232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712" y="64339"/>
            <a:ext cx="6342612" cy="66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29344" y="1335174"/>
            <a:ext cx="9791700" cy="45585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RS" dirty="0"/>
              <a:t>Iz predmeta Slovački jezik i književnost, provera postignuća učenika obavlja se na svakom času.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U toku školske godine učenici imaju:</a:t>
            </a:r>
          </a:p>
          <a:p>
            <a:pPr marL="0" indent="0">
              <a:buNone/>
            </a:pPr>
            <a:r>
              <a:rPr lang="sr-Latn-RS" dirty="0"/>
              <a:t>– 4 pismena zadatka,</a:t>
            </a:r>
          </a:p>
          <a:p>
            <a:pPr marL="0" indent="0">
              <a:buNone/>
            </a:pPr>
            <a:r>
              <a:rPr lang="sr-Latn-RS" dirty="0"/>
              <a:t>– 4 kontrolna zadatka duža od 15 </a:t>
            </a:r>
            <a:r>
              <a:rPr lang="sr-Latn-RS" dirty="0" smtClean="0"/>
              <a:t>min</a:t>
            </a:r>
            <a:r>
              <a:rPr lang="sr-Latn-RS" dirty="0"/>
              <a:t>u</a:t>
            </a:r>
            <a:r>
              <a:rPr lang="sr-Latn-RS" dirty="0" smtClean="0"/>
              <a:t>ta</a:t>
            </a:r>
            <a:r>
              <a:rPr lang="sr-Latn-RS" dirty="0"/>
              <a:t>,</a:t>
            </a:r>
          </a:p>
          <a:p>
            <a:pPr marL="0" indent="0">
              <a:buNone/>
            </a:pPr>
            <a:r>
              <a:rPr lang="sr-Latn-RS" dirty="0"/>
              <a:t>– 2 projekta</a:t>
            </a:r>
          </a:p>
          <a:p>
            <a:pPr marL="0" indent="0">
              <a:buNone/>
            </a:pPr>
            <a:r>
              <a:rPr lang="sr-Latn-RS" dirty="0"/>
              <a:t>– 4 domaće lektire</a:t>
            </a:r>
          </a:p>
          <a:p>
            <a:pPr marL="0" indent="0">
              <a:buNone/>
            </a:pPr>
            <a:r>
              <a:rPr lang="sr-Latn-RS" dirty="0"/>
              <a:t>– kratke diktate (2-3 rečenice)</a:t>
            </a:r>
          </a:p>
          <a:p>
            <a:pPr marL="0" indent="0">
              <a:buNone/>
            </a:pPr>
            <a:r>
              <a:rPr lang="sr-Latn-RS" dirty="0"/>
              <a:t>– inicijalni test</a:t>
            </a:r>
          </a:p>
          <a:p>
            <a:pPr marL="0" indent="0">
              <a:buNone/>
            </a:pPr>
            <a:r>
              <a:rPr lang="sr-Latn-RS" dirty="0"/>
              <a:t>– završni test</a:t>
            </a:r>
          </a:p>
          <a:p>
            <a:pPr marL="0" indent="0">
              <a:buNone/>
            </a:pPr>
            <a:r>
              <a:rPr lang="sr-Latn-RS" dirty="0"/>
              <a:t>– </a:t>
            </a:r>
            <a:r>
              <a:rPr lang="sr-Latn-RS" dirty="0">
                <a:solidFill>
                  <a:srgbClr val="FF0000"/>
                </a:solidFill>
              </a:rPr>
              <a:t>2 x usmeno </a:t>
            </a:r>
            <a:r>
              <a:rPr lang="sr-Latn-RS" dirty="0" smtClean="0">
                <a:solidFill>
                  <a:srgbClr val="FF0000"/>
                </a:solidFill>
              </a:rPr>
              <a:t>odgovaranje</a:t>
            </a:r>
            <a:endParaRPr lang="sr-Latn-R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dirty="0"/>
              <a:t>– sveske učenika</a:t>
            </a:r>
          </a:p>
          <a:p>
            <a:pPr marL="0" indent="0">
              <a:buNone/>
            </a:pPr>
            <a:r>
              <a:rPr lang="sr-Latn-RS" dirty="0"/>
              <a:t>– </a:t>
            </a:r>
            <a:r>
              <a:rPr lang="sr-Latn-RS" dirty="0" smtClean="0"/>
              <a:t>recitacije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05" y="1353949"/>
            <a:ext cx="10206443" cy="4616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b="1" dirty="0" err="1" smtClean="0"/>
              <a:t>Základná</a:t>
            </a:r>
            <a:r>
              <a:rPr lang="sr-Latn-RS" b="1" dirty="0" smtClean="0"/>
              <a:t> škola</a:t>
            </a:r>
            <a:r>
              <a:rPr lang="sr-Cyrl-RS" b="1" dirty="0" smtClean="0"/>
              <a:t>        </a:t>
            </a:r>
            <a:endParaRPr lang="sr-Latn-RS" b="1" dirty="0" smtClean="0"/>
          </a:p>
          <a:p>
            <a:pPr marL="0" indent="0">
              <a:buNone/>
            </a:pPr>
            <a:r>
              <a:rPr lang="sr-Cyrl-RS" b="1" dirty="0" smtClean="0"/>
              <a:t>                                                                      </a:t>
            </a:r>
            <a:endParaRPr lang="sr-Cyrl-RS" b="1" dirty="0"/>
          </a:p>
          <a:p>
            <a:pPr marL="0" indent="0">
              <a:buNone/>
            </a:pPr>
            <a:r>
              <a:rPr lang="ru-RU" sz="2200" dirty="0"/>
              <a:t>Оцену одличан (5) добија ученик који:</a:t>
            </a:r>
          </a:p>
          <a:p>
            <a:pPr marL="0" indent="0">
              <a:buNone/>
            </a:pPr>
            <a:r>
              <a:rPr lang="ru-RU" sz="2200" dirty="0"/>
              <a:t>- у потпуности показује способност трансформације знања и примене у новим ситуацијама;</a:t>
            </a:r>
          </a:p>
          <a:p>
            <a:pPr marL="0" indent="0">
              <a:buNone/>
            </a:pPr>
            <a:r>
              <a:rPr lang="ru-RU" sz="2200" dirty="0"/>
              <a:t>- лако логички повезује чињенице и појмове;</a:t>
            </a:r>
          </a:p>
          <a:p>
            <a:pPr marL="0" indent="0">
              <a:buNone/>
            </a:pPr>
            <a:r>
              <a:rPr lang="ru-RU" sz="2200" dirty="0"/>
              <a:t>- самостално изводи закључке који се заснивају на подацима;</a:t>
            </a:r>
          </a:p>
          <a:p>
            <a:pPr marL="0" indent="0">
              <a:buNone/>
            </a:pPr>
            <a:r>
              <a:rPr lang="ru-RU" sz="2200" dirty="0"/>
              <a:t>- решава проблеме на нивоу стваралачког мишљења и у потпуности критички расуђује;</a:t>
            </a:r>
          </a:p>
          <a:p>
            <a:pPr marL="0" indent="0">
              <a:buNone/>
            </a:pPr>
            <a:r>
              <a:rPr lang="ru-RU" sz="2200" dirty="0"/>
              <a:t>- </a:t>
            </a:r>
            <a:r>
              <a:rPr lang="ru-RU" sz="2200" dirty="0">
                <a:solidFill>
                  <a:srgbClr val="FF0000"/>
                </a:solidFill>
              </a:rPr>
              <a:t>показује изузетну самосталност уз изузетно висок степен активности и ангажовања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873CED-5145-A53C-CBE1-A671D903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39" y="473086"/>
            <a:ext cx="10440139" cy="773823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latin typeface="+mn-lt"/>
              </a:rPr>
              <a:t>Kritériá hodnotenia– kritériá klasifikácie</a:t>
            </a:r>
            <a:br>
              <a:rPr lang="sk-SK" sz="3200" b="1" dirty="0" smtClean="0">
                <a:latin typeface="+mn-lt"/>
              </a:rPr>
            </a:br>
            <a:endParaRPr lang="sk-SK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4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6707</TotalTime>
  <Words>2156</Words>
  <Application>Microsoft Office PowerPoint</Application>
  <PresentationFormat>Širokouhlá</PresentationFormat>
  <Paragraphs>260</Paragraphs>
  <Slides>27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(Body)</vt:lpstr>
      <vt:lpstr>Cambria</vt:lpstr>
      <vt:lpstr>Century Gothic</vt:lpstr>
      <vt:lpstr>Comic Sans MS</vt:lpstr>
      <vt:lpstr>Times New Roman</vt:lpstr>
      <vt:lpstr>Wingdings</vt:lpstr>
      <vt:lpstr>Cloud skipper design template</vt:lpstr>
      <vt:lpstr>Prezentácia programu PowerPoint</vt:lpstr>
      <vt:lpstr>Právny podklad hodnotenia žiakov </vt:lpstr>
      <vt:lpstr>Informovanie o hodnotení/známkovaní</vt:lpstr>
      <vt:lpstr>Druhy hodnotenia – formatívne a sumatívne</vt:lpstr>
      <vt:lpstr>Čo obsahuje formatívne hodnotenie?</vt:lpstr>
      <vt:lpstr>Kritériá hodnotenia– kritériá klasifikácie </vt:lpstr>
      <vt:lpstr>Prezentácia programu PowerPoint</vt:lpstr>
      <vt:lpstr>Prezentácia programu PowerPoint</vt:lpstr>
      <vt:lpstr>Kritériá hodnotenia– kritériá klasifikácie </vt:lpstr>
      <vt:lpstr>Slovenský jazyk a literatúra – piaty ročník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Dôležité je:</vt:lpstr>
      <vt:lpstr>Prezentácia programu PowerPoint</vt:lpstr>
      <vt:lpstr>Plán hodnotenia - postupy (metódy a techniky), dynamika, nástroje hodnotenia</vt:lpstr>
      <vt:lpstr>Plán hodnotenia - postupy (metódy a techniky), dynamika, nástroje hodnotenia</vt:lpstr>
      <vt:lpstr>Plán hodnotenia - postupy (metódy a techniky), dynamika, nástroje hodnotenia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Marina</dc:creator>
  <cp:lastModifiedBy>Tatiana Nađ</cp:lastModifiedBy>
  <cp:revision>156</cp:revision>
  <dcterms:created xsi:type="dcterms:W3CDTF">2021-05-03T22:19:17Z</dcterms:created>
  <dcterms:modified xsi:type="dcterms:W3CDTF">2022-11-17T21:18:30Z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