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57" r:id="rId4"/>
    <p:sldId id="260" r:id="rId5"/>
    <p:sldId id="258" r:id="rId6"/>
    <p:sldId id="274" r:id="rId7"/>
    <p:sldId id="271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73" r:id="rId18"/>
    <p:sldId id="275" r:id="rId19"/>
    <p:sldId id="269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9" autoAdjust="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2D349-746D-40FB-A56E-0A3E26966059}" type="datetimeFigureOut">
              <a:rPr lang="sk-SK" smtClean="0"/>
              <a:t>18. 3. 2020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59BCC-97EF-4259-9C2B-C7532160D9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352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FAEAA-DFA8-4494-AC6A-E6A7ACEF35AF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64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89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97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46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25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96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07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5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64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11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84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57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D6C0-8732-418A-8EF3-A214C6EE29D4}" type="datetimeFigureOut">
              <a:rPr lang="sk-SK" smtClean="0"/>
              <a:t>18. 3. 2020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327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96226" y="2564904"/>
            <a:ext cx="766427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8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bg1">
                      <a:lumMod val="6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Prídavné  mená</a:t>
            </a:r>
          </a:p>
          <a:p>
            <a:pPr algn="ctr"/>
            <a:r>
              <a:rPr lang="sk-SK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bg1">
                      <a:lumMod val="6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5.ročník</a:t>
            </a:r>
          </a:p>
        </p:txBody>
      </p:sp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648072" cy="360040"/>
          </a:xfrm>
          <a:prstGeom prst="actionButtonForwardNex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01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F1C2A1A7-131F-493B-A704-85323747F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70672"/>
            <a:ext cx="7344816" cy="57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B1C0278B-D7D4-4775-828B-7EC60887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24520"/>
            <a:ext cx="7632848" cy="58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52476EDD-4B5B-4568-AA4F-75FCC5C2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96946"/>
            <a:ext cx="7776864" cy="58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300687C2-002C-4FDB-BD4F-B07B3329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84178"/>
            <a:ext cx="7776864" cy="58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1F1B71A7-30BB-4BCE-8994-8930547CA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33126"/>
            <a:ext cx="7920879" cy="57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7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DD07B55E-15BF-4A80-9CA2-EA8C662F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9590"/>
            <a:ext cx="7776864" cy="58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14E09FB5-DBB8-4C71-8295-9BDEA9217BCD}"/>
              </a:ext>
            </a:extLst>
          </p:cNvPr>
          <p:cNvSpPr/>
          <p:nvPr/>
        </p:nvSpPr>
        <p:spPr>
          <a:xfrm>
            <a:off x="539552" y="548680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ČO URČUJEME PRI PRÍDAVNÝCH MENÁCH</a:t>
            </a:r>
          </a:p>
          <a:p>
            <a:r>
              <a:rPr lang="sr-Latn-R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1. rod</a:t>
            </a:r>
          </a:p>
          <a:p>
            <a:r>
              <a:rPr lang="sr-Latn-RS" sz="3200" b="1" dirty="0">
                <a:solidFill>
                  <a:srgbClr val="008000"/>
                </a:solidFill>
                <a:latin typeface="Arial" panose="020B0604020202020204" pitchFamily="34" charset="0"/>
              </a:rPr>
              <a:t>mužský, ženský, stredný</a:t>
            </a:r>
          </a:p>
          <a:p>
            <a:r>
              <a:rPr lang="sr-Latn-R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2. číslo</a:t>
            </a:r>
          </a:p>
          <a:p>
            <a:r>
              <a:rPr lang="sr-Latn-RS" sz="3200" b="1" dirty="0">
                <a:solidFill>
                  <a:srgbClr val="008000"/>
                </a:solidFill>
                <a:latin typeface="Arial" panose="020B0604020202020204" pitchFamily="34" charset="0"/>
              </a:rPr>
              <a:t>jednotné, množné </a:t>
            </a:r>
          </a:p>
          <a:p>
            <a:r>
              <a:rPr lang="sr-Latn-R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3. pád</a:t>
            </a:r>
          </a:p>
          <a:p>
            <a:r>
              <a:rPr lang="sr-Latn-RS" sz="3200" b="1" dirty="0">
                <a:solidFill>
                  <a:srgbClr val="008000"/>
                </a:solidFill>
                <a:latin typeface="Arial" panose="020B0604020202020204" pitchFamily="34" charset="0"/>
              </a:rPr>
              <a:t>nominatív, genitív, datív, akuzatív, lokál, inštrumentál</a:t>
            </a:r>
          </a:p>
          <a:p>
            <a:r>
              <a:rPr lang="sr-Latn-R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4. vzor</a:t>
            </a:r>
          </a:p>
          <a:p>
            <a:r>
              <a:rPr lang="sr-Latn-RS" sz="3200" b="1" dirty="0">
                <a:solidFill>
                  <a:srgbClr val="008000"/>
                </a:solidFill>
                <a:latin typeface="Arial" panose="020B0604020202020204" pitchFamily="34" charset="0"/>
              </a:rPr>
              <a:t>pekný, cudzí, matkin, otcov, páví</a:t>
            </a:r>
          </a:p>
        </p:txBody>
      </p:sp>
    </p:spTree>
    <p:extLst>
      <p:ext uri="{BB962C8B-B14F-4D97-AF65-F5344CB8AC3E}">
        <p14:creationId xmlns:p14="http://schemas.microsoft.com/office/powerpoint/2010/main" val="17744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70FD709B-3626-4BB1-836D-946385DD1EE0}"/>
              </a:ext>
            </a:extLst>
          </p:cNvPr>
          <p:cNvSpPr/>
          <p:nvPr/>
        </p:nvSpPr>
        <p:spPr>
          <a:xfrm>
            <a:off x="863588" y="836712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STUPŇOVANIE PRÍDAVNÝCH MIEN</a:t>
            </a:r>
          </a:p>
          <a:p>
            <a:r>
              <a:rPr lang="sr-Latn-R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1. Pravidelné</a:t>
            </a:r>
          </a:p>
          <a:p>
            <a:r>
              <a:rPr lang="sr-Latn-RS" sz="2800" b="1" dirty="0">
                <a:latin typeface="Arial" panose="020B0604020202020204" pitchFamily="34" charset="0"/>
              </a:rPr>
              <a:t>1.Stupeň (pozitív)</a:t>
            </a:r>
            <a:r>
              <a:rPr lang="sr-Latn-RS" sz="2800" dirty="0">
                <a:latin typeface="Arial" panose="020B0604020202020204" pitchFamily="34" charset="0"/>
              </a:rPr>
              <a:t> -milý, rýchly</a:t>
            </a:r>
            <a:br>
              <a:rPr lang="sr-Latn-RS" sz="2800" dirty="0"/>
            </a:br>
            <a:r>
              <a:rPr lang="sr-Latn-RS" sz="2800" b="1" dirty="0">
                <a:latin typeface="Arial" panose="020B0604020202020204" pitchFamily="34" charset="0"/>
              </a:rPr>
              <a:t>2.Stupeň (komparatív)</a:t>
            </a:r>
            <a:r>
              <a:rPr lang="sr-Latn-RS" sz="2800" dirty="0">
                <a:latin typeface="Arial" panose="020B0604020202020204" pitchFamily="34" charset="0"/>
              </a:rPr>
              <a:t> -mil</a:t>
            </a:r>
            <a:r>
              <a:rPr lang="sr-Latn-RS" sz="2800" b="1" dirty="0">
                <a:latin typeface="Arial" panose="020B0604020202020204" pitchFamily="34" charset="0"/>
              </a:rPr>
              <a:t>ší</a:t>
            </a:r>
            <a:r>
              <a:rPr lang="sr-Latn-RS" sz="2800" dirty="0">
                <a:latin typeface="Arial" panose="020B0604020202020204" pitchFamily="34" charset="0"/>
              </a:rPr>
              <a:t>, rýchl</a:t>
            </a:r>
            <a:r>
              <a:rPr lang="sr-Latn-RS" sz="2800" b="1" dirty="0">
                <a:latin typeface="Arial" panose="020B0604020202020204" pitchFamily="34" charset="0"/>
              </a:rPr>
              <a:t>ejší</a:t>
            </a:r>
            <a:br>
              <a:rPr lang="sr-Latn-RS" sz="2800" dirty="0"/>
            </a:br>
            <a:r>
              <a:rPr lang="sr-Latn-RS" sz="2800" b="1" dirty="0">
                <a:latin typeface="Arial" panose="020B0604020202020204" pitchFamily="34" charset="0"/>
              </a:rPr>
              <a:t>3.Stupeň /superlatív)</a:t>
            </a:r>
            <a:r>
              <a:rPr lang="sr-Latn-RS" sz="2800" dirty="0">
                <a:latin typeface="Arial" panose="020B0604020202020204" pitchFamily="34" charset="0"/>
              </a:rPr>
              <a:t> -</a:t>
            </a:r>
            <a:r>
              <a:rPr lang="sr-Latn-RS" sz="2800" b="1" dirty="0">
                <a:latin typeface="Arial" panose="020B0604020202020204" pitchFamily="34" charset="0"/>
              </a:rPr>
              <a:t>naj</a:t>
            </a:r>
            <a:r>
              <a:rPr lang="sr-Latn-RS" sz="2800" dirty="0">
                <a:latin typeface="Arial" panose="020B0604020202020204" pitchFamily="34" charset="0"/>
              </a:rPr>
              <a:t>mil</a:t>
            </a:r>
            <a:r>
              <a:rPr lang="sr-Latn-RS" sz="2800" b="1" dirty="0">
                <a:latin typeface="Arial" panose="020B0604020202020204" pitchFamily="34" charset="0"/>
              </a:rPr>
              <a:t>ší</a:t>
            </a:r>
            <a:r>
              <a:rPr lang="sr-Latn-RS" sz="2800" dirty="0">
                <a:latin typeface="Arial" panose="020B0604020202020204" pitchFamily="34" charset="0"/>
              </a:rPr>
              <a:t>, </a:t>
            </a:r>
            <a:r>
              <a:rPr lang="sr-Latn-RS" sz="2800" b="1" dirty="0">
                <a:latin typeface="Arial" panose="020B0604020202020204" pitchFamily="34" charset="0"/>
              </a:rPr>
              <a:t>naj</a:t>
            </a:r>
            <a:r>
              <a:rPr lang="sr-Latn-RS" sz="2800" dirty="0">
                <a:latin typeface="Arial" panose="020B0604020202020204" pitchFamily="34" charset="0"/>
              </a:rPr>
              <a:t>rýchl</a:t>
            </a:r>
            <a:r>
              <a:rPr lang="sr-Latn-RS" sz="2800" b="1" dirty="0">
                <a:latin typeface="Arial" panose="020B0604020202020204" pitchFamily="34" charset="0"/>
              </a:rPr>
              <a:t>ejší</a:t>
            </a:r>
            <a:br>
              <a:rPr lang="sr-Latn-RS" sz="2800" dirty="0"/>
            </a:br>
            <a:br>
              <a:rPr lang="sr-Latn-RS" sz="2800" dirty="0"/>
            </a:br>
            <a:r>
              <a:rPr lang="sr-Latn-R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2. Nepravidelné (dobrý, zlý, pekný, malý, veľký)</a:t>
            </a:r>
          </a:p>
          <a:p>
            <a:r>
              <a:rPr lang="sr-Latn-RS" sz="2800" dirty="0">
                <a:latin typeface="Arial" panose="020B0604020202020204" pitchFamily="34" charset="0"/>
              </a:rPr>
              <a:t>-mení sa koreň slova (dobrý-lepší-najlepší, zlý-horší-najhorší, pekný-krajší-najkrajší)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5226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D3C53E3D-D2C9-4300-8304-00F815680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6434"/>
            <a:ext cx="7776864" cy="60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61713A64-B43C-4447-8B65-96EDEB0E39DB}"/>
              </a:ext>
            </a:extLst>
          </p:cNvPr>
          <p:cNvSpPr/>
          <p:nvPr/>
        </p:nvSpPr>
        <p:spPr>
          <a:xfrm>
            <a:off x="683568" y="620688"/>
            <a:ext cx="7776864" cy="5544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800" b="1" dirty="0">
                <a:solidFill>
                  <a:srgbClr val="C00000"/>
                </a:solidFill>
              </a:rPr>
              <a:t>Domáca úloha</a:t>
            </a:r>
          </a:p>
          <a:p>
            <a:pPr algn="ctr"/>
            <a:endParaRPr lang="sk-SK" sz="4800" b="1" dirty="0">
              <a:solidFill>
                <a:srgbClr val="C00000"/>
              </a:solidFill>
            </a:endParaRPr>
          </a:p>
          <a:p>
            <a:pPr algn="ctr"/>
            <a:r>
              <a:rPr lang="sk-SK" sz="4400" dirty="0"/>
              <a:t>Slovenský jazyk a jazyková kultúra pre 5.ročník</a:t>
            </a:r>
          </a:p>
          <a:p>
            <a:pPr algn="ctr"/>
            <a:endParaRPr lang="sk-SK" sz="4400" dirty="0"/>
          </a:p>
          <a:p>
            <a:pPr algn="ctr"/>
            <a:r>
              <a:rPr lang="sk-SK" sz="4000" b="1" dirty="0"/>
              <a:t>Strana 85 – úloha 1, 2, a 3 </a:t>
            </a:r>
            <a:endParaRPr lang="sr-Latn-RS" sz="4000" b="1" dirty="0"/>
          </a:p>
        </p:txBody>
      </p:sp>
    </p:spTree>
    <p:extLst>
      <p:ext uri="{BB962C8B-B14F-4D97-AF65-F5344CB8AC3E}">
        <p14:creationId xmlns:p14="http://schemas.microsoft.com/office/powerpoint/2010/main" val="38557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621B844C-6D8E-46AF-80E4-63838390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88740"/>
            <a:ext cx="3317837" cy="4680520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C084B23D-D28D-4F88-A372-AAA20940E47C}"/>
              </a:ext>
            </a:extLst>
          </p:cNvPr>
          <p:cNvSpPr/>
          <p:nvPr/>
        </p:nvSpPr>
        <p:spPr>
          <a:xfrm>
            <a:off x="4499992" y="292494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/>
              <a:t>85, 86, 95, 96</a:t>
            </a:r>
            <a:endParaRPr lang="sr-Latn-RS" sz="4000" b="1" dirty="0"/>
          </a:p>
        </p:txBody>
      </p:sp>
    </p:spTree>
    <p:extLst>
      <p:ext uri="{BB962C8B-B14F-4D97-AF65-F5344CB8AC3E}">
        <p14:creationId xmlns:p14="http://schemas.microsoft.com/office/powerpoint/2010/main" val="487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190817" y="1196752"/>
            <a:ext cx="5333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pomenúvajú </a:t>
            </a:r>
            <a:r>
              <a:rPr lang="sk-SK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sk-SK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Zaoblený obdĺžnik 5"/>
          <p:cNvSpPr/>
          <p:nvPr/>
        </p:nvSpPr>
        <p:spPr>
          <a:xfrm>
            <a:off x="611560" y="2420898"/>
            <a:ext cx="2390613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OSÔB</a:t>
            </a:r>
          </a:p>
        </p:txBody>
      </p:sp>
      <p:sp>
        <p:nvSpPr>
          <p:cNvPr id="11" name="Zaoblený obdĺžnik 10"/>
          <p:cNvSpPr/>
          <p:nvPr/>
        </p:nvSpPr>
        <p:spPr>
          <a:xfrm>
            <a:off x="3419872" y="2420893"/>
            <a:ext cx="2390613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ZVIERAT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6228184" y="2420888"/>
            <a:ext cx="2390613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VECÍ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08" y="3356992"/>
            <a:ext cx="1905000" cy="1571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816854" y="371470"/>
            <a:ext cx="621153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48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lgerian" panose="04020705040A02060702" pitchFamily="82" charset="0"/>
              </a:rPr>
              <a:t>PRÍDAVné</a:t>
            </a:r>
            <a:r>
              <a:rPr lang="sk-SK" sz="4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lgerian" panose="04020705040A02060702" pitchFamily="82" charset="0"/>
              </a:rPr>
              <a:t>  mená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35" y="3356992"/>
            <a:ext cx="1614686" cy="1614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42" y="3356992"/>
            <a:ext cx="1321296" cy="1577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979039" y="5085184"/>
            <a:ext cx="1824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uplakaný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milá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3791935" y="5085184"/>
            <a:ext cx="17123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poslušný</a:t>
            </a:r>
            <a:endParaRPr lang="sk-SK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hnedý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6692713" y="5085184"/>
            <a:ext cx="1531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veľká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červené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061"/>
            <a:ext cx="221297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4" grpId="0"/>
      <p:bldP spid="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7321ADDF-A614-415E-B3C6-78B8DC7A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90718"/>
            <a:ext cx="6768751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851893" y="543935"/>
            <a:ext cx="6742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sz="4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prídavné mená</a:t>
            </a:r>
            <a:r>
              <a:rPr lang="sk-SK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pýtame:</a:t>
            </a:r>
          </a:p>
        </p:txBody>
      </p:sp>
      <p:sp>
        <p:nvSpPr>
          <p:cNvPr id="6" name="Obdĺžnik 5"/>
          <p:cNvSpPr/>
          <p:nvPr/>
        </p:nvSpPr>
        <p:spPr>
          <a:xfrm>
            <a:off x="683568" y="1927439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AKÝ?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39" y="2767328"/>
            <a:ext cx="1080120" cy="1855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BlokTextu 9"/>
          <p:cNvSpPr txBox="1"/>
          <p:nvPr/>
        </p:nvSpPr>
        <p:spPr>
          <a:xfrm>
            <a:off x="883911" y="4622939"/>
            <a:ext cx="14830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zelený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vysoký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listnatý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3715664" y="4609264"/>
            <a:ext cx="15744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malá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okatá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usmiata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6320320" y="4637400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osobné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umyté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pokazené</a:t>
            </a:r>
          </a:p>
        </p:txBody>
      </p:sp>
      <p:sp>
        <p:nvSpPr>
          <p:cNvPr id="14" name="Tlačidlo akcie: Dopredu alebo Ďalej 13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648072" cy="360040"/>
          </a:xfrm>
          <a:prstGeom prst="actionButtonForwardNex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2" y="464591"/>
            <a:ext cx="1800200" cy="183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4" y="2850769"/>
            <a:ext cx="1555155" cy="1626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rtDeco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83" y="3033257"/>
            <a:ext cx="1998737" cy="1408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rtDeco"/>
            <a:contourClr>
              <a:srgbClr val="C0C0C0"/>
            </a:contourClr>
          </a:sp3d>
        </p:spPr>
      </p:pic>
      <p:sp>
        <p:nvSpPr>
          <p:cNvPr id="15" name="Obdĺžnik 14"/>
          <p:cNvSpPr/>
          <p:nvPr/>
        </p:nvSpPr>
        <p:spPr>
          <a:xfrm>
            <a:off x="3510314" y="1844824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AKÁ?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6246618" y="1844824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AKÉ?</a:t>
            </a:r>
          </a:p>
        </p:txBody>
      </p:sp>
    </p:spTree>
    <p:extLst>
      <p:ext uri="{BB962C8B-B14F-4D97-AF65-F5344CB8AC3E}">
        <p14:creationId xmlns:p14="http://schemas.microsoft.com/office/powerpoint/2010/main" val="7340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25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25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25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2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7F3AE5-9184-476D-BDE6-8CCBD152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800200" cy="183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4576D2DF-FB92-43D8-8306-FD7132C2F58E}"/>
              </a:ext>
            </a:extLst>
          </p:cNvPr>
          <p:cNvSpPr/>
          <p:nvPr/>
        </p:nvSpPr>
        <p:spPr>
          <a:xfrm>
            <a:off x="1945333" y="395863"/>
            <a:ext cx="6686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sz="3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prídavné mená</a:t>
            </a:r>
            <a:r>
              <a:rPr lang="sk-SK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pýtame: </a:t>
            </a:r>
          </a:p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čí?, čia?, čie?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D8B1BD1B-4633-4630-ABD5-0C5F63DCB28C}"/>
              </a:ext>
            </a:extLst>
          </p:cNvPr>
          <p:cNvSpPr/>
          <p:nvPr/>
        </p:nvSpPr>
        <p:spPr>
          <a:xfrm>
            <a:off x="1187625" y="1916832"/>
            <a:ext cx="151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ČÍ?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A0B607CE-7C6F-4B8C-9733-CC4FA28F7303}"/>
              </a:ext>
            </a:extLst>
          </p:cNvPr>
          <p:cNvSpPr/>
          <p:nvPr/>
        </p:nvSpPr>
        <p:spPr>
          <a:xfrm>
            <a:off x="3131840" y="1916832"/>
            <a:ext cx="2190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ČIA?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FE81771-757A-4C2C-BB19-35F068D97189}"/>
              </a:ext>
            </a:extLst>
          </p:cNvPr>
          <p:cNvSpPr/>
          <p:nvPr/>
        </p:nvSpPr>
        <p:spPr>
          <a:xfrm>
            <a:off x="5626591" y="1916832"/>
            <a:ext cx="2329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ČIE?</a:t>
            </a:r>
          </a:p>
        </p:txBody>
      </p:sp>
      <p:pic>
        <p:nvPicPr>
          <p:cNvPr id="1028" name="Picture 4" descr="Резултат слика за otec karikatúra">
            <a:extLst>
              <a:ext uri="{FF2B5EF4-FFF2-40B4-BE49-F238E27FC236}">
                <a16:creationId xmlns:a16="http://schemas.microsoft.com/office/drawing/2014/main" id="{07C4E821-40D3-4495-8191-CE1D46BC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2" y="2671779"/>
            <a:ext cx="1443411" cy="26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тат слика за matka karikatúra">
            <a:extLst>
              <a:ext uri="{FF2B5EF4-FFF2-40B4-BE49-F238E27FC236}">
                <a16:creationId xmlns:a16="http://schemas.microsoft.com/office/drawing/2014/main" id="{E88EE5FF-BFF7-4CC3-ABA2-6D1F801A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19" y="2671779"/>
            <a:ext cx="1565370" cy="24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зултат слика за vták karikatura">
            <a:extLst>
              <a:ext uri="{FF2B5EF4-FFF2-40B4-BE49-F238E27FC236}">
                <a16:creationId xmlns:a16="http://schemas.microsoft.com/office/drawing/2014/main" id="{CD493818-D079-43AE-B2E6-2C2D3276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71779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0EF7A374-D8F1-4BE5-B7F9-38FE0DE13DF8}"/>
              </a:ext>
            </a:extLst>
          </p:cNvPr>
          <p:cNvSpPr/>
          <p:nvPr/>
        </p:nvSpPr>
        <p:spPr>
          <a:xfrm>
            <a:off x="1619672" y="4149080"/>
            <a:ext cx="156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otcov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bratov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ujov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93FE9275-B09F-4DA1-B1D8-C3FC7A29EE52}"/>
              </a:ext>
            </a:extLst>
          </p:cNvPr>
          <p:cNvSpPr/>
          <p:nvPr/>
        </p:nvSpPr>
        <p:spPr>
          <a:xfrm>
            <a:off x="4160700" y="4753495"/>
            <a:ext cx="2190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matkina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Zuzkina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sestrina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4119AF8D-B2C3-4F4F-9A2A-59C747328DE6}"/>
              </a:ext>
            </a:extLst>
          </p:cNvPr>
          <p:cNvSpPr/>
          <p:nvPr/>
        </p:nvSpPr>
        <p:spPr>
          <a:xfrm>
            <a:off x="6156175" y="4892478"/>
            <a:ext cx="24755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vtáčie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pávie</a:t>
            </a:r>
          </a:p>
          <a:p>
            <a:pPr algn="ctr"/>
            <a:r>
              <a:rPr lang="sk-SK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motýlie</a:t>
            </a:r>
          </a:p>
        </p:txBody>
      </p:sp>
    </p:spTree>
    <p:extLst>
      <p:ext uri="{BB962C8B-B14F-4D97-AF65-F5344CB8AC3E}">
        <p14:creationId xmlns:p14="http://schemas.microsoft.com/office/powerpoint/2010/main" val="29412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83F61BB9-E549-4E51-B35A-C57763A225CE}"/>
              </a:ext>
            </a:extLst>
          </p:cNvPr>
          <p:cNvSpPr/>
          <p:nvPr/>
        </p:nvSpPr>
        <p:spPr>
          <a:xfrm>
            <a:off x="899592" y="620688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</a:rPr>
              <a:t>ROZDELENIE PRÍDAVNÝCH MIEN</a:t>
            </a:r>
          </a:p>
          <a:p>
            <a:endParaRPr lang="sr-Latn-RS" sz="2400" b="1" dirty="0">
              <a:solidFill>
                <a:srgbClr val="FF0000"/>
              </a:solidFill>
            </a:endParaRPr>
          </a:p>
          <a:p>
            <a:r>
              <a:rPr lang="sr-Latn-RS" sz="2400" b="1" dirty="0">
                <a:solidFill>
                  <a:srgbClr val="0000FF"/>
                </a:solidFill>
              </a:rPr>
              <a:t>1. Vlastnostné – </a:t>
            </a:r>
            <a:r>
              <a:rPr lang="sr-Latn-RS" sz="2400" b="1" dirty="0"/>
              <a:t>pýtame sa otázkami: aký?, aká?, aké? </a:t>
            </a:r>
          </a:p>
          <a:p>
            <a:r>
              <a:rPr lang="sr-Latn-RS" sz="2400" b="1" dirty="0">
                <a:solidFill>
                  <a:srgbClr val="008000"/>
                </a:solidFill>
              </a:rPr>
              <a:t>Akostné</a:t>
            </a:r>
          </a:p>
          <a:p>
            <a:r>
              <a:rPr lang="sr-Latn-RS" sz="2400" dirty="0"/>
              <a:t>-pomenúvajú vlastnosť, akosť</a:t>
            </a:r>
            <a:br>
              <a:rPr lang="sr-Latn-RS" sz="2400" dirty="0"/>
            </a:br>
            <a:r>
              <a:rPr lang="sr-Latn-RS" sz="2400" dirty="0"/>
              <a:t>-spravidla sa stupňujú, nie sú odvodené, majú svoj protiklad (pekný-škaredý, dobrý-zlý, vysoký-nízky)</a:t>
            </a:r>
          </a:p>
          <a:p>
            <a:r>
              <a:rPr lang="sr-Latn-RS" sz="2400" b="1" dirty="0">
                <a:solidFill>
                  <a:srgbClr val="008000"/>
                </a:solidFill>
              </a:rPr>
              <a:t>Vzťahové </a:t>
            </a:r>
          </a:p>
          <a:p>
            <a:r>
              <a:rPr lang="sr-Latn-RS" sz="2400" dirty="0"/>
              <a:t>-vyjadrujú vlastnosť ako vzťah k niečomu</a:t>
            </a:r>
            <a:br>
              <a:rPr lang="sr-Latn-RS" sz="2400" dirty="0"/>
            </a:br>
            <a:r>
              <a:rPr lang="sr-Latn-RS" sz="2400" dirty="0"/>
              <a:t>-spravidla sú odvodené, nestupňujú sa, nemajú protiklady (morský, pracovný, drevený, riaditeľský)</a:t>
            </a:r>
          </a:p>
          <a:p>
            <a:r>
              <a:rPr lang="sr-Latn-RS" sz="2400" b="1" dirty="0">
                <a:solidFill>
                  <a:srgbClr val="0000FF"/>
                </a:solidFill>
              </a:rPr>
              <a:t>2. Privlastňovacie – </a:t>
            </a:r>
            <a:r>
              <a:rPr lang="sr-Latn-RS" sz="2400" b="1" dirty="0"/>
              <a:t>pýtame sa otázkami: čí?, čia?, čie?</a:t>
            </a:r>
          </a:p>
          <a:p>
            <a:r>
              <a:rPr lang="sr-Latn-RS" sz="2400" dirty="0"/>
              <a:t>-privlastňujú osobe alebo zvieraťu</a:t>
            </a:r>
            <a:br>
              <a:rPr lang="sr-Latn-RS" sz="2400" dirty="0"/>
            </a:br>
            <a:r>
              <a:rPr lang="sr-Latn-RS" sz="2400" dirty="0"/>
              <a:t>-v základnom tvare prípony </a:t>
            </a:r>
            <a:r>
              <a:rPr lang="sr-Latn-RS" sz="2400" b="1" dirty="0"/>
              <a:t>-ov, -in, í</a:t>
            </a:r>
            <a:r>
              <a:rPr lang="sr-Latn-RS" sz="2400" dirty="0"/>
              <a:t> (riaditeľov, susedkin, medvedí)</a:t>
            </a:r>
          </a:p>
        </p:txBody>
      </p:sp>
    </p:spTree>
    <p:extLst>
      <p:ext uri="{BB962C8B-B14F-4D97-AF65-F5344CB8AC3E}">
        <p14:creationId xmlns:p14="http://schemas.microsoft.com/office/powerpoint/2010/main" val="34259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14C28A3F-D976-4BAD-82C4-436C809C3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483908"/>
            <a:ext cx="7992888" cy="58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B50CC43A-D10D-4BEC-905A-3361F7B6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551948"/>
            <a:ext cx="7704856" cy="57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176</Words>
  <Application>Microsoft Office PowerPoint</Application>
  <PresentationFormat>Prezentácia na obrazovke (4:3)</PresentationFormat>
  <Paragraphs>69</Paragraphs>
  <Slides>19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Algerian</vt:lpstr>
      <vt:lpstr>Arial</vt:lpstr>
      <vt:lpstr>Calibri</vt:lpstr>
      <vt:lpstr>Comic Sans MS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ZŠ s MŠ CI 32</dc:creator>
  <cp:lastModifiedBy>Anna</cp:lastModifiedBy>
  <cp:revision>33</cp:revision>
  <dcterms:created xsi:type="dcterms:W3CDTF">2017-04-02T17:58:59Z</dcterms:created>
  <dcterms:modified xsi:type="dcterms:W3CDTF">2020-03-18T21:42:24Z</dcterms:modified>
</cp:coreProperties>
</file>