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2" r:id="rId4"/>
    <p:sldId id="271" r:id="rId5"/>
    <p:sldId id="286" r:id="rId6"/>
    <p:sldId id="276" r:id="rId7"/>
    <p:sldId id="273" r:id="rId8"/>
    <p:sldId id="285" r:id="rId9"/>
    <p:sldId id="277" r:id="rId10"/>
    <p:sldId id="274" r:id="rId11"/>
    <p:sldId id="287" r:id="rId12"/>
    <p:sldId id="275" r:id="rId13"/>
    <p:sldId id="278" r:id="rId14"/>
    <p:sldId id="291" r:id="rId15"/>
    <p:sldId id="289" r:id="rId16"/>
    <p:sldId id="288" r:id="rId17"/>
    <p:sldId id="281" r:id="rId18"/>
    <p:sldId id="282" r:id="rId19"/>
    <p:sldId id="283" r:id="rId20"/>
    <p:sldId id="269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9" autoAdjust="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2D349-746D-40FB-A56E-0A3E26966059}" type="datetimeFigureOut">
              <a:rPr lang="sk-SK" smtClean="0"/>
              <a:t>25. 3. 2020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59BCC-97EF-4259-9C2B-C7532160D9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352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89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97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46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25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96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07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5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64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11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84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57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D6C0-8732-418A-8EF3-A214C6EE29D4}" type="datetimeFigureOut">
              <a:rPr lang="sk-SK" smtClean="0"/>
              <a:t>25. 3. 2020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3E25-AD06-4CB4-89F4-2D823C5A0FA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327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96226" y="2564904"/>
            <a:ext cx="766427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8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bg1">
                      <a:lumMod val="6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Prídavné  mená</a:t>
            </a:r>
          </a:p>
          <a:p>
            <a:pPr algn="ctr"/>
            <a:r>
              <a:rPr lang="sk-SK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bg1">
                      <a:lumMod val="6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5.ročník</a:t>
            </a:r>
          </a:p>
        </p:txBody>
      </p:sp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648072" cy="360040"/>
          </a:xfrm>
          <a:prstGeom prst="actionButtonForwardNex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01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2BA4EC21-D270-4D48-881D-F55E356D0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889" y="3861048"/>
            <a:ext cx="1799050" cy="2537946"/>
          </a:xfrm>
          <a:prstGeom prst="rect">
            <a:avLst/>
          </a:prstGeom>
        </p:spPr>
      </p:pic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19998567-4636-4D43-9CD9-8E33FD90346B}"/>
              </a:ext>
            </a:extLst>
          </p:cNvPr>
          <p:cNvSpPr/>
          <p:nvPr/>
        </p:nvSpPr>
        <p:spPr>
          <a:xfrm>
            <a:off x="4427409" y="4797152"/>
            <a:ext cx="115212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dirty="0"/>
              <a:t>89</a:t>
            </a:r>
            <a:endParaRPr lang="sr-Latn-RS" sz="3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A8BCA39-AA05-4DFB-A00B-893619B4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4674"/>
            <a:ext cx="6537115" cy="417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06A9D12F-582C-42C6-AD39-DAAF001F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66" y="872716"/>
            <a:ext cx="78220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AAFFAFE6-B0E7-4E98-AB93-0DF623AA2BB6}"/>
              </a:ext>
            </a:extLst>
          </p:cNvPr>
          <p:cNvSpPr/>
          <p:nvPr/>
        </p:nvSpPr>
        <p:spPr>
          <a:xfrm>
            <a:off x="395536" y="320459"/>
            <a:ext cx="5400600" cy="3108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i="1" u="sng" dirty="0">
                <a:solidFill>
                  <a:srgbClr val="212529"/>
                </a:solidFill>
                <a:latin typeface="Muli"/>
              </a:rPr>
              <a:t>Príklady prídavných mien, ktoré sa skloňujú podľa vzoru</a:t>
            </a:r>
            <a:r>
              <a:rPr lang="sr-Latn-RS" sz="2800" b="1" i="1" u="sng" dirty="0">
                <a:solidFill>
                  <a:srgbClr val="5341AF"/>
                </a:solidFill>
                <a:latin typeface="Muli"/>
              </a:rPr>
              <a:t>pekný:</a:t>
            </a:r>
            <a:endParaRPr lang="sr-Latn-RS" sz="2800" b="1" dirty="0">
              <a:solidFill>
                <a:srgbClr val="212529"/>
              </a:solidFill>
              <a:latin typeface="Muli"/>
            </a:endParaRPr>
          </a:p>
          <a:p>
            <a:r>
              <a:rPr lang="sr-Latn-RS" sz="2800" b="1" i="1" dirty="0">
                <a:solidFill>
                  <a:srgbClr val="212529"/>
                </a:solidFill>
                <a:latin typeface="Muli"/>
              </a:rPr>
              <a:t>chladný, chladná, chladné,</a:t>
            </a:r>
            <a:endParaRPr lang="sr-Latn-RS" sz="2800" b="1" dirty="0">
              <a:solidFill>
                <a:srgbClr val="212529"/>
              </a:solidFill>
              <a:latin typeface="Muli"/>
            </a:endParaRPr>
          </a:p>
          <a:p>
            <a:r>
              <a:rPr lang="sr-Latn-RS" sz="2800" b="1" i="1" dirty="0">
                <a:solidFill>
                  <a:srgbClr val="212529"/>
                </a:solidFill>
                <a:latin typeface="Muli"/>
              </a:rPr>
              <a:t>milý, milá, milé,</a:t>
            </a:r>
            <a:endParaRPr lang="sr-Latn-RS" sz="2800" b="1" dirty="0">
              <a:solidFill>
                <a:srgbClr val="212529"/>
              </a:solidFill>
              <a:latin typeface="Muli"/>
            </a:endParaRPr>
          </a:p>
          <a:p>
            <a:r>
              <a:rPr lang="sr-Latn-RS" sz="2800" b="1" i="1" dirty="0">
                <a:solidFill>
                  <a:srgbClr val="212529"/>
                </a:solidFill>
                <a:latin typeface="Muli"/>
              </a:rPr>
              <a:t>zimný, zimná, zimné,</a:t>
            </a:r>
            <a:endParaRPr lang="sr-Latn-RS" sz="2800" b="1" dirty="0">
              <a:solidFill>
                <a:srgbClr val="212529"/>
              </a:solidFill>
              <a:latin typeface="Muli"/>
            </a:endParaRPr>
          </a:p>
          <a:p>
            <a:r>
              <a:rPr lang="sr-Latn-RS" sz="2800" b="1" i="1" dirty="0">
                <a:solidFill>
                  <a:srgbClr val="212529"/>
                </a:solidFill>
                <a:latin typeface="Muli"/>
              </a:rPr>
              <a:t>malý, malá, malé,</a:t>
            </a:r>
            <a:endParaRPr lang="sr-Latn-RS" sz="2800" b="1" dirty="0">
              <a:solidFill>
                <a:srgbClr val="212529"/>
              </a:solidFill>
              <a:latin typeface="Muli"/>
            </a:endParaRPr>
          </a:p>
          <a:p>
            <a:r>
              <a:rPr lang="sr-Latn-RS" sz="2800" b="1" i="1" dirty="0">
                <a:solidFill>
                  <a:srgbClr val="212529"/>
                </a:solidFill>
                <a:latin typeface="Muli"/>
              </a:rPr>
              <a:t>dlhý, dlhá, dlhé.</a:t>
            </a:r>
            <a:endParaRPr lang="sr-Latn-RS" sz="2800" b="1" i="0" dirty="0">
              <a:solidFill>
                <a:srgbClr val="212529"/>
              </a:solidFill>
              <a:effectLst/>
              <a:latin typeface="Muli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FDE3CC7D-3258-46AD-BE41-3AECB8EB6361}"/>
              </a:ext>
            </a:extLst>
          </p:cNvPr>
          <p:cNvSpPr/>
          <p:nvPr/>
        </p:nvSpPr>
        <p:spPr>
          <a:xfrm>
            <a:off x="3491880" y="3212976"/>
            <a:ext cx="5256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i="1" u="sng" dirty="0">
                <a:solidFill>
                  <a:srgbClr val="212529"/>
                </a:solidFill>
                <a:latin typeface="Muli"/>
              </a:rPr>
              <a:t>Príklady prídavných mien, ktoré sa skloňujú podľa vzoru </a:t>
            </a:r>
            <a:r>
              <a:rPr lang="sr-Latn-RS" sz="2800" b="1" i="1" u="sng" dirty="0">
                <a:solidFill>
                  <a:srgbClr val="5341AF"/>
                </a:solidFill>
                <a:latin typeface="Muli"/>
              </a:rPr>
              <a:t>cudzí:</a:t>
            </a:r>
            <a:endParaRPr lang="sr-Latn-RS" sz="2800" b="1" dirty="0">
              <a:solidFill>
                <a:srgbClr val="212529"/>
              </a:solidFill>
              <a:latin typeface="Muli"/>
            </a:endParaRPr>
          </a:p>
          <a:p>
            <a:r>
              <a:rPr lang="sr-Latn-RS" sz="2800" b="1" i="1" dirty="0">
                <a:solidFill>
                  <a:srgbClr val="212529"/>
                </a:solidFill>
                <a:latin typeface="Muli"/>
              </a:rPr>
              <a:t>tunajší, tunajšia, tunajšie,</a:t>
            </a:r>
            <a:endParaRPr lang="sr-Latn-RS" sz="2800" b="1" dirty="0">
              <a:solidFill>
                <a:srgbClr val="212529"/>
              </a:solidFill>
              <a:latin typeface="Muli"/>
            </a:endParaRPr>
          </a:p>
          <a:p>
            <a:r>
              <a:rPr lang="sr-Latn-RS" sz="2800" b="1" i="1" dirty="0">
                <a:solidFill>
                  <a:srgbClr val="212529"/>
                </a:solidFill>
                <a:latin typeface="Muli"/>
              </a:rPr>
              <a:t>svieži, svieža, svieže,</a:t>
            </a:r>
            <a:endParaRPr lang="sr-Latn-RS" sz="2800" b="1" dirty="0">
              <a:solidFill>
                <a:srgbClr val="212529"/>
              </a:solidFill>
              <a:latin typeface="Muli"/>
            </a:endParaRPr>
          </a:p>
          <a:p>
            <a:r>
              <a:rPr lang="sr-Latn-RS" sz="2800" b="1" i="1" dirty="0">
                <a:solidFill>
                  <a:srgbClr val="212529"/>
                </a:solidFill>
                <a:latin typeface="Muli"/>
              </a:rPr>
              <a:t>súci, súca, súce,</a:t>
            </a:r>
            <a:endParaRPr lang="sr-Latn-RS" sz="2800" b="1" dirty="0">
              <a:solidFill>
                <a:srgbClr val="212529"/>
              </a:solidFill>
              <a:latin typeface="Muli"/>
            </a:endParaRPr>
          </a:p>
          <a:p>
            <a:r>
              <a:rPr lang="sr-Latn-RS" sz="2800" b="1" i="1" dirty="0">
                <a:solidFill>
                  <a:srgbClr val="212529"/>
                </a:solidFill>
                <a:latin typeface="Muli"/>
              </a:rPr>
              <a:t>horúci, horúca, horúce,</a:t>
            </a:r>
            <a:endParaRPr lang="sr-Latn-RS" sz="2800" b="1" dirty="0">
              <a:solidFill>
                <a:srgbClr val="212529"/>
              </a:solidFill>
              <a:latin typeface="Muli"/>
            </a:endParaRPr>
          </a:p>
          <a:p>
            <a:r>
              <a:rPr lang="sr-Latn-RS" sz="2800" b="1" i="1" dirty="0">
                <a:solidFill>
                  <a:srgbClr val="212529"/>
                </a:solidFill>
                <a:latin typeface="Muli"/>
              </a:rPr>
              <a:t>domáci, domáca, domáce.</a:t>
            </a:r>
            <a:endParaRPr lang="sr-Latn-RS" sz="2800" b="1" i="0" dirty="0">
              <a:solidFill>
                <a:srgbClr val="212529"/>
              </a:solidFill>
              <a:effectLst/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2981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3454C790-7D87-4DE1-9D11-D203DEAC8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59572"/>
              </p:ext>
            </p:extLst>
          </p:nvPr>
        </p:nvGraphicFramePr>
        <p:xfrm>
          <a:off x="395537" y="332657"/>
          <a:ext cx="8424936" cy="6264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4082">
                  <a:extLst>
                    <a:ext uri="{9D8B030D-6E8A-4147-A177-3AD203B41FA5}">
                      <a16:colId xmlns:a16="http://schemas.microsoft.com/office/drawing/2014/main" val="3755514400"/>
                    </a:ext>
                  </a:extLst>
                </a:gridCol>
                <a:gridCol w="1292004">
                  <a:extLst>
                    <a:ext uri="{9D8B030D-6E8A-4147-A177-3AD203B41FA5}">
                      <a16:colId xmlns:a16="http://schemas.microsoft.com/office/drawing/2014/main" val="800060316"/>
                    </a:ext>
                  </a:extLst>
                </a:gridCol>
                <a:gridCol w="1283560">
                  <a:extLst>
                    <a:ext uri="{9D8B030D-6E8A-4147-A177-3AD203B41FA5}">
                      <a16:colId xmlns:a16="http://schemas.microsoft.com/office/drawing/2014/main" val="1188724292"/>
                    </a:ext>
                  </a:extLst>
                </a:gridCol>
                <a:gridCol w="1032645">
                  <a:extLst>
                    <a:ext uri="{9D8B030D-6E8A-4147-A177-3AD203B41FA5}">
                      <a16:colId xmlns:a16="http://schemas.microsoft.com/office/drawing/2014/main" val="4015635107"/>
                    </a:ext>
                  </a:extLst>
                </a:gridCol>
                <a:gridCol w="1032645">
                  <a:extLst>
                    <a:ext uri="{9D8B030D-6E8A-4147-A177-3AD203B41FA5}">
                      <a16:colId xmlns:a16="http://schemas.microsoft.com/office/drawing/2014/main" val="3088143556"/>
                    </a:ext>
                  </a:extLst>
                </a:gridCol>
              </a:tblGrid>
              <a:tr h="53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akostné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vzťahové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pekný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cudzí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6287231"/>
                  </a:ext>
                </a:extLst>
              </a:tr>
              <a:tr h="54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zaujímaví   herci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0503297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triedny  učiteľ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556880"/>
                  </a:ext>
                </a:extLst>
              </a:tr>
              <a:tr h="9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v jednoduchých  príkladoch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9128753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do vyšších polôh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385677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na  bielych  obrusoch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7447562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talianski  filmári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8301532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bez  bicích  nástrojov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9734687"/>
                  </a:ext>
                </a:extLst>
              </a:tr>
              <a:tr h="9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od  tvrdohlavých  chlapcov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02967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s hracími  kartami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605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3454C790-7D87-4DE1-9D11-D203DEAC8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12903"/>
              </p:ext>
            </p:extLst>
          </p:nvPr>
        </p:nvGraphicFramePr>
        <p:xfrm>
          <a:off x="395537" y="332657"/>
          <a:ext cx="8424936" cy="6264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4082">
                  <a:extLst>
                    <a:ext uri="{9D8B030D-6E8A-4147-A177-3AD203B41FA5}">
                      <a16:colId xmlns:a16="http://schemas.microsoft.com/office/drawing/2014/main" val="3755514400"/>
                    </a:ext>
                  </a:extLst>
                </a:gridCol>
                <a:gridCol w="1292004">
                  <a:extLst>
                    <a:ext uri="{9D8B030D-6E8A-4147-A177-3AD203B41FA5}">
                      <a16:colId xmlns:a16="http://schemas.microsoft.com/office/drawing/2014/main" val="800060316"/>
                    </a:ext>
                  </a:extLst>
                </a:gridCol>
                <a:gridCol w="1283560">
                  <a:extLst>
                    <a:ext uri="{9D8B030D-6E8A-4147-A177-3AD203B41FA5}">
                      <a16:colId xmlns:a16="http://schemas.microsoft.com/office/drawing/2014/main" val="1188724292"/>
                    </a:ext>
                  </a:extLst>
                </a:gridCol>
                <a:gridCol w="1032645">
                  <a:extLst>
                    <a:ext uri="{9D8B030D-6E8A-4147-A177-3AD203B41FA5}">
                      <a16:colId xmlns:a16="http://schemas.microsoft.com/office/drawing/2014/main" val="4015635107"/>
                    </a:ext>
                  </a:extLst>
                </a:gridCol>
                <a:gridCol w="1032645">
                  <a:extLst>
                    <a:ext uri="{9D8B030D-6E8A-4147-A177-3AD203B41FA5}">
                      <a16:colId xmlns:a16="http://schemas.microsoft.com/office/drawing/2014/main" val="3088143556"/>
                    </a:ext>
                  </a:extLst>
                </a:gridCol>
              </a:tblGrid>
              <a:tr h="53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akostné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vzťahové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pekný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cudzí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6287231"/>
                  </a:ext>
                </a:extLst>
              </a:tr>
              <a:tr h="54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zaujímaví   herci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*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*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0503297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triedny  učiteľ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*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*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556880"/>
                  </a:ext>
                </a:extLst>
              </a:tr>
              <a:tr h="9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v jednoduchých  príkladoch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*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*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9128753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do vyšších polôh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*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*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385677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na  bielych  obrusoch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*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*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7447562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talianski  filmári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*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*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8301532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bez  bicích  nástrojov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*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*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9734687"/>
                  </a:ext>
                </a:extLst>
              </a:tr>
              <a:tr h="97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od  tvrdohlavých  chlapcov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*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*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02967"/>
                  </a:ext>
                </a:extLst>
              </a:tr>
              <a:tr h="53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800" dirty="0">
                          <a:effectLst/>
                        </a:rPr>
                        <a:t>s hracími  kartami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>
                          <a:effectLst/>
                        </a:rPr>
                        <a:t> 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*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* 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605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5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E5F3EC20-5353-4CE0-AB1C-DD48C1C77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5463"/>
              </p:ext>
            </p:extLst>
          </p:nvPr>
        </p:nvGraphicFramePr>
        <p:xfrm>
          <a:off x="827584" y="980728"/>
          <a:ext cx="7200801" cy="4934182"/>
        </p:xfrm>
        <a:graphic>
          <a:graphicData uri="http://schemas.openxmlformats.org/drawingml/2006/table">
            <a:tbl>
              <a:tblPr/>
              <a:tblGrid>
                <a:gridCol w="2400267">
                  <a:extLst>
                    <a:ext uri="{9D8B030D-6E8A-4147-A177-3AD203B41FA5}">
                      <a16:colId xmlns:a16="http://schemas.microsoft.com/office/drawing/2014/main" val="532199420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1045607951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1959989235"/>
                    </a:ext>
                  </a:extLst>
                </a:gridCol>
              </a:tblGrid>
              <a:tr h="821029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rgbClr val="5341AF"/>
                          </a:solidFill>
                          <a:effectLst/>
                        </a:rPr>
                        <a:t>Pád</a:t>
                      </a:r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Jednotné číslo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Množné číslo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072582"/>
                  </a:ext>
                </a:extLst>
              </a:tr>
              <a:tr h="494219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rgbClr val="5341AF"/>
                          </a:solidFill>
                          <a:effectLst/>
                        </a:rPr>
                        <a:t>N:</a:t>
                      </a:r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20290"/>
                  </a:ext>
                </a:extLst>
              </a:tr>
              <a:tr h="494219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rgbClr val="5341AF"/>
                          </a:solidFill>
                          <a:effectLst/>
                        </a:rPr>
                        <a:t>G:</a:t>
                      </a:r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88238"/>
                  </a:ext>
                </a:extLst>
              </a:tr>
              <a:tr h="494219"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D: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86850"/>
                  </a:ext>
                </a:extLst>
              </a:tr>
              <a:tr h="821029"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A: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44580"/>
                  </a:ext>
                </a:extLst>
              </a:tr>
              <a:tr h="821029">
                <a:tc>
                  <a:txBody>
                    <a:bodyPr/>
                    <a:lstStyle/>
                    <a:p>
                      <a:r>
                        <a:rPr lang="sr-Latn-RS">
                          <a:effectLst/>
                        </a:rPr>
                        <a:t> 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22936"/>
                  </a:ext>
                </a:extLst>
              </a:tr>
              <a:tr h="494219"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L: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36704"/>
                  </a:ext>
                </a:extLst>
              </a:tr>
              <a:tr h="494219"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I: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46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2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BE30A2BA-8238-46DB-B34C-5A923003F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22284"/>
              </p:ext>
            </p:extLst>
          </p:nvPr>
        </p:nvGraphicFramePr>
        <p:xfrm>
          <a:off x="899592" y="692696"/>
          <a:ext cx="7272807" cy="5400597"/>
        </p:xfrm>
        <a:graphic>
          <a:graphicData uri="http://schemas.openxmlformats.org/drawingml/2006/table">
            <a:tbl>
              <a:tblPr/>
              <a:tblGrid>
                <a:gridCol w="2424269">
                  <a:extLst>
                    <a:ext uri="{9D8B030D-6E8A-4147-A177-3AD203B41FA5}">
                      <a16:colId xmlns:a16="http://schemas.microsoft.com/office/drawing/2014/main" val="433684136"/>
                    </a:ext>
                  </a:extLst>
                </a:gridCol>
                <a:gridCol w="2424269">
                  <a:extLst>
                    <a:ext uri="{9D8B030D-6E8A-4147-A177-3AD203B41FA5}">
                      <a16:colId xmlns:a16="http://schemas.microsoft.com/office/drawing/2014/main" val="3308728555"/>
                    </a:ext>
                  </a:extLst>
                </a:gridCol>
                <a:gridCol w="2424269">
                  <a:extLst>
                    <a:ext uri="{9D8B030D-6E8A-4147-A177-3AD203B41FA5}">
                      <a16:colId xmlns:a16="http://schemas.microsoft.com/office/drawing/2014/main" val="4195404188"/>
                    </a:ext>
                  </a:extLst>
                </a:gridCol>
              </a:tblGrid>
              <a:tr h="901779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rgbClr val="5341AF"/>
                          </a:solidFill>
                          <a:effectLst/>
                        </a:rPr>
                        <a:t>Pád</a:t>
                      </a:r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Jednotné číslo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Množné číslo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33833"/>
                  </a:ext>
                </a:extLst>
              </a:tr>
              <a:tr h="539052"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N: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hlavný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>
                          <a:effectLst/>
                        </a:rPr>
                        <a:t>hlavní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44200"/>
                  </a:ext>
                </a:extLst>
              </a:tr>
              <a:tr h="539052">
                <a:tc>
                  <a:txBody>
                    <a:bodyPr/>
                    <a:lstStyle/>
                    <a:p>
                      <a:r>
                        <a:rPr lang="sr-Latn-RS" b="1" dirty="0">
                          <a:solidFill>
                            <a:srgbClr val="5341AF"/>
                          </a:solidFill>
                          <a:effectLst/>
                        </a:rPr>
                        <a:t>G:</a:t>
                      </a:r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hlavného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>
                          <a:effectLst/>
                        </a:rPr>
                        <a:t>hlavných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36364"/>
                  </a:ext>
                </a:extLst>
              </a:tr>
              <a:tr h="539052"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D: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hlavnému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hlavným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30066"/>
                  </a:ext>
                </a:extLst>
              </a:tr>
              <a:tr h="901779"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A: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hlavného </a:t>
                      </a:r>
                      <a:r>
                        <a:rPr lang="sr-Latn-RS" i="1" dirty="0">
                          <a:effectLst/>
                        </a:rPr>
                        <a:t>(trénera)</a:t>
                      </a:r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hlavných </a:t>
                      </a:r>
                      <a:r>
                        <a:rPr lang="sr-Latn-RS" i="1" dirty="0">
                          <a:effectLst/>
                        </a:rPr>
                        <a:t>(trénerov)</a:t>
                      </a:r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42888"/>
                  </a:ext>
                </a:extLst>
              </a:tr>
              <a:tr h="901779">
                <a:tc>
                  <a:txBody>
                    <a:bodyPr/>
                    <a:lstStyle/>
                    <a:p>
                      <a:r>
                        <a:rPr lang="sr-Latn-RS">
                          <a:effectLst/>
                        </a:rPr>
                        <a:t> 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hlavný </a:t>
                      </a:r>
                      <a:r>
                        <a:rPr lang="sr-Latn-RS" i="1" dirty="0">
                          <a:effectLst/>
                        </a:rPr>
                        <a:t>(stan)</a:t>
                      </a:r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hlavné </a:t>
                      </a:r>
                      <a:r>
                        <a:rPr lang="sr-Latn-RS" i="1" dirty="0">
                          <a:effectLst/>
                        </a:rPr>
                        <a:t>(stany)</a:t>
                      </a:r>
                      <a:endParaRPr lang="sr-Latn-RS" dirty="0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753213"/>
                  </a:ext>
                </a:extLst>
              </a:tr>
              <a:tr h="539052"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L: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o hlavnom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o hlavných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52498"/>
                  </a:ext>
                </a:extLst>
              </a:tr>
              <a:tr h="539052">
                <a:tc>
                  <a:txBody>
                    <a:bodyPr/>
                    <a:lstStyle/>
                    <a:p>
                      <a:r>
                        <a:rPr lang="sr-Latn-RS" b="1">
                          <a:solidFill>
                            <a:srgbClr val="5341AF"/>
                          </a:solidFill>
                          <a:effectLst/>
                        </a:rPr>
                        <a:t>I:</a:t>
                      </a:r>
                      <a:endParaRPr lang="sr-Latn-RS">
                        <a:effectLst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>
                          <a:effectLst/>
                        </a:rPr>
                        <a:t>hlavným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hlavnými</a:t>
                      </a: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50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3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8694E418-10CB-410A-BB53-6551869773F5}"/>
              </a:ext>
            </a:extLst>
          </p:cNvPr>
          <p:cNvSpPr/>
          <p:nvPr/>
        </p:nvSpPr>
        <p:spPr>
          <a:xfrm>
            <a:off x="971600" y="692696"/>
            <a:ext cx="5703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6600" dirty="0">
                <a:solidFill>
                  <a:srgbClr val="FF0000"/>
                </a:solidFill>
                <a:latin typeface="Algerian" pitchFamily="82" charset="0"/>
              </a:rPr>
              <a:t>ČO UŽ VIEME? ZOPAKUJME SI SPOLU.</a:t>
            </a:r>
          </a:p>
        </p:txBody>
      </p:sp>
    </p:spTree>
    <p:extLst>
      <p:ext uri="{BB962C8B-B14F-4D97-AF65-F5344CB8AC3E}">
        <p14:creationId xmlns:p14="http://schemas.microsoft.com/office/powerpoint/2010/main" val="40725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B8844848-47C5-4095-95C1-180F5722D440}"/>
              </a:ext>
            </a:extLst>
          </p:cNvPr>
          <p:cNvSpPr/>
          <p:nvPr/>
        </p:nvSpPr>
        <p:spPr>
          <a:xfrm>
            <a:off x="755576" y="620688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sk-SK" sz="3600" b="1" dirty="0">
                <a:solidFill>
                  <a:srgbClr val="FF0000"/>
                </a:solidFill>
              </a:rPr>
              <a:t>PRÍDAVNÉ  MENÁ </a:t>
            </a:r>
          </a:p>
          <a:p>
            <a:pPr marL="342900" indent="-342900">
              <a:spcBef>
                <a:spcPct val="20000"/>
              </a:spcBef>
            </a:pPr>
            <a:r>
              <a:rPr lang="sk-SK" sz="3600" b="1" dirty="0"/>
              <a:t>	</a:t>
            </a:r>
            <a:r>
              <a:rPr lang="sk-SK" sz="3600" dirty="0"/>
              <a:t>sú slová, ktoré pomenúvajú vlastnosti osôb, zvierat a vecí.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sk-SK" sz="3600" b="1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3600" i="1" dirty="0">
                <a:solidFill>
                  <a:srgbClr val="002060"/>
                </a:solidFill>
              </a:rPr>
              <a:t>usilovný, bystrá, lenivý...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3600" i="1" dirty="0">
                <a:solidFill>
                  <a:srgbClr val="002060"/>
                </a:solidFill>
              </a:rPr>
              <a:t>chlpatý, rohatá, veľké...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3600" i="1" dirty="0">
                <a:solidFill>
                  <a:srgbClr val="002060"/>
                </a:solidFill>
              </a:rPr>
              <a:t>špinavá, čistý, zelené...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8848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31FFF17-4F44-441B-8F0D-C9FF5635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766762"/>
            <a:ext cx="72485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21B844C-6D8E-46AF-80E4-63838390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88740"/>
            <a:ext cx="3317837" cy="4680520"/>
          </a:xfrm>
          <a:prstGeom prst="rect">
            <a:avLst/>
          </a:prstGeom>
        </p:spPr>
      </p:pic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4FF9E594-1D7B-444C-8DC8-1EE23000B8C0}"/>
              </a:ext>
            </a:extLst>
          </p:cNvPr>
          <p:cNvSpPr/>
          <p:nvPr/>
        </p:nvSpPr>
        <p:spPr>
          <a:xfrm>
            <a:off x="4825963" y="2852936"/>
            <a:ext cx="363446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/>
              <a:t>87 - 90</a:t>
            </a:r>
            <a:endParaRPr lang="sr-Latn-RS" sz="4400" b="1" dirty="0"/>
          </a:p>
        </p:txBody>
      </p:sp>
    </p:spTree>
    <p:extLst>
      <p:ext uri="{BB962C8B-B14F-4D97-AF65-F5344CB8AC3E}">
        <p14:creationId xmlns:p14="http://schemas.microsoft.com/office/powerpoint/2010/main" val="487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61713A64-B43C-4447-8B65-96EDEB0E39DB}"/>
              </a:ext>
            </a:extLst>
          </p:cNvPr>
          <p:cNvSpPr/>
          <p:nvPr/>
        </p:nvSpPr>
        <p:spPr>
          <a:xfrm>
            <a:off x="683568" y="620688"/>
            <a:ext cx="7776864" cy="5544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800" b="1" dirty="0">
                <a:solidFill>
                  <a:srgbClr val="C00000"/>
                </a:solidFill>
              </a:rPr>
              <a:t>Domáca úloha</a:t>
            </a:r>
          </a:p>
          <a:p>
            <a:pPr algn="ctr"/>
            <a:endParaRPr lang="sk-SK" sz="4800" b="1" dirty="0">
              <a:solidFill>
                <a:srgbClr val="C00000"/>
              </a:solidFill>
            </a:endParaRPr>
          </a:p>
          <a:p>
            <a:pPr algn="ctr"/>
            <a:r>
              <a:rPr lang="sk-SK" sz="4400" dirty="0"/>
              <a:t>Slovenský jazyk a kultúra </a:t>
            </a:r>
            <a:r>
              <a:rPr lang="sk-SK" sz="4400" dirty="0" err="1"/>
              <a:t>vyjardovania</a:t>
            </a:r>
            <a:r>
              <a:rPr lang="sk-SK" sz="4400" dirty="0"/>
              <a:t> pre 5.ročník</a:t>
            </a:r>
          </a:p>
          <a:p>
            <a:pPr algn="ctr"/>
            <a:endParaRPr lang="sk-SK" sz="4400" dirty="0"/>
          </a:p>
          <a:p>
            <a:pPr algn="ctr"/>
            <a:r>
              <a:rPr lang="sk-SK" sz="4000" b="1" dirty="0"/>
              <a:t>Strana 88 – úloha  2 a 4</a:t>
            </a:r>
          </a:p>
          <a:p>
            <a:pPr algn="ctr"/>
            <a:r>
              <a:rPr lang="sk-SK" sz="4000" b="1" dirty="0"/>
              <a:t>Strana 90 – úloha  2, 3, 4 a 5</a:t>
            </a:r>
          </a:p>
          <a:p>
            <a:pPr algn="ctr"/>
            <a:endParaRPr lang="sr-Latn-RS" sz="4000" b="1" dirty="0"/>
          </a:p>
        </p:txBody>
      </p:sp>
    </p:spTree>
    <p:extLst>
      <p:ext uri="{BB962C8B-B14F-4D97-AF65-F5344CB8AC3E}">
        <p14:creationId xmlns:p14="http://schemas.microsoft.com/office/powerpoint/2010/main" val="38557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0BE10958-37F9-4D99-8B1D-AFE477689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7056784" cy="54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69DA150-48F1-4AED-81D3-0452B425A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29974"/>
            <a:ext cx="6768752" cy="59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46E74718-3CE1-45B7-9788-47D7CA137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776864" cy="56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F0A6869B-BCE3-45B5-8F83-519245168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431039" cy="543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A3E63B8E-BE29-4F11-9104-70A6A8B0D391}"/>
              </a:ext>
            </a:extLst>
          </p:cNvPr>
          <p:cNvSpPr/>
          <p:nvPr/>
        </p:nvSpPr>
        <p:spPr>
          <a:xfrm>
            <a:off x="4941908" y="4869160"/>
            <a:ext cx="115212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dirty="0"/>
              <a:t>87</a:t>
            </a:r>
            <a:endParaRPr lang="sr-Latn-RS" sz="36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A02EC7E-227A-4696-B29D-68EA35D5F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69" y="4649917"/>
            <a:ext cx="1373621" cy="193778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41F34A6-B17C-4D81-A25E-FF34181A9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99715"/>
            <a:ext cx="7128108" cy="4150202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CA13FBE3-0A11-47E8-B026-9E111BCD722C}"/>
              </a:ext>
            </a:extLst>
          </p:cNvPr>
          <p:cNvSpPr/>
          <p:nvPr/>
        </p:nvSpPr>
        <p:spPr>
          <a:xfrm>
            <a:off x="7164288" y="1988840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89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D37DBFBC-3F75-4307-9A42-C5B7654A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80" y="1196752"/>
            <a:ext cx="7860439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66A03BA-23D0-40A8-8766-E4B142EB7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46057"/>
            <a:ext cx="7632848" cy="574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208</Words>
  <Application>Microsoft Office PowerPoint</Application>
  <PresentationFormat>Prezentácia na obrazovke (4:3)</PresentationFormat>
  <Paragraphs>164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Comic Sans MS</vt:lpstr>
      <vt:lpstr>Muli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ZŠ s MŠ CI 32</dc:creator>
  <cp:lastModifiedBy>Anna</cp:lastModifiedBy>
  <cp:revision>35</cp:revision>
  <dcterms:created xsi:type="dcterms:W3CDTF">2017-04-02T17:58:59Z</dcterms:created>
  <dcterms:modified xsi:type="dcterms:W3CDTF">2020-03-25T12:44:25Z</dcterms:modified>
</cp:coreProperties>
</file>