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6" r:id="rId5"/>
    <p:sldId id="257" r:id="rId6"/>
    <p:sldId id="258" r:id="rId7"/>
    <p:sldId id="265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67" r:id="rId17"/>
    <p:sldId id="276" r:id="rId18"/>
    <p:sldId id="277" r:id="rId19"/>
    <p:sldId id="278" r:id="rId20"/>
    <p:sldId id="279" r:id="rId21"/>
    <p:sldId id="262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B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C251-E092-480C-8CD8-431AE508D670}" type="datetimeFigureOut">
              <a:rPr lang="sk-SK" smtClean="0"/>
              <a:t>25. 3. 2020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A08B-D6D7-4D88-93C8-60C03DCE14E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C251-E092-480C-8CD8-431AE508D670}" type="datetimeFigureOut">
              <a:rPr lang="sk-SK" smtClean="0"/>
              <a:t>25. 3. 2020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A08B-D6D7-4D88-93C8-60C03DCE14E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C251-E092-480C-8CD8-431AE508D670}" type="datetimeFigureOut">
              <a:rPr lang="sk-SK" smtClean="0"/>
              <a:t>25. 3. 2020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A08B-D6D7-4D88-93C8-60C03DCE14E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C251-E092-480C-8CD8-431AE508D670}" type="datetimeFigureOut">
              <a:rPr lang="sk-SK" smtClean="0"/>
              <a:t>25. 3. 2020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A08B-D6D7-4D88-93C8-60C03DCE14E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C251-E092-480C-8CD8-431AE508D670}" type="datetimeFigureOut">
              <a:rPr lang="sk-SK" smtClean="0"/>
              <a:t>25. 3. 2020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A08B-D6D7-4D88-93C8-60C03DCE14E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C251-E092-480C-8CD8-431AE508D670}" type="datetimeFigureOut">
              <a:rPr lang="sk-SK" smtClean="0"/>
              <a:t>25. 3. 2020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A08B-D6D7-4D88-93C8-60C03DCE14E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C251-E092-480C-8CD8-431AE508D670}" type="datetimeFigureOut">
              <a:rPr lang="sk-SK" smtClean="0"/>
              <a:t>25. 3. 2020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A08B-D6D7-4D88-93C8-60C03DCE14E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C251-E092-480C-8CD8-431AE508D670}" type="datetimeFigureOut">
              <a:rPr lang="sk-SK" smtClean="0"/>
              <a:t>25. 3. 2020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A08B-D6D7-4D88-93C8-60C03DCE14E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C251-E092-480C-8CD8-431AE508D670}" type="datetimeFigureOut">
              <a:rPr lang="sk-SK" smtClean="0"/>
              <a:t>25. 3. 2020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A08B-D6D7-4D88-93C8-60C03DCE14E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C251-E092-480C-8CD8-431AE508D670}" type="datetimeFigureOut">
              <a:rPr lang="sk-SK" smtClean="0"/>
              <a:t>25. 3. 2020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A08B-D6D7-4D88-93C8-60C03DCE14E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C251-E092-480C-8CD8-431AE508D670}" type="datetimeFigureOut">
              <a:rPr lang="sk-SK" smtClean="0"/>
              <a:t>25. 3. 2020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A08B-D6D7-4D88-93C8-60C03DCE14E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7BCD7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7C251-E092-480C-8CD8-431AE508D670}" type="datetimeFigureOut">
              <a:rPr lang="sk-SK" smtClean="0"/>
              <a:t>25. 3. 2020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EA08B-D6D7-4D88-93C8-60C03DCE14EE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630616" cy="1872207"/>
          </a:xfrm>
        </p:spPr>
        <p:txBody>
          <a:bodyPr>
            <a:noAutofit/>
          </a:bodyPr>
          <a:lstStyle/>
          <a:p>
            <a:r>
              <a:rPr lang="sk-SK" sz="6600" b="1" i="1" dirty="0">
                <a:latin typeface="Bodoni MT" pitchFamily="18" charset="0"/>
              </a:rPr>
              <a:t>Ľudová slovesnosť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2290" name="Picture 2" descr="https://thumbs.dreamstime.com/z/folk-ornaments-slavonic-area-moravia-58842971.jpg"/>
          <p:cNvPicPr>
            <a:picLocks noChangeAspect="1" noChangeArrowheads="1"/>
          </p:cNvPicPr>
          <p:nvPr/>
        </p:nvPicPr>
        <p:blipFill>
          <a:blip r:embed="rId2" cstate="print"/>
          <a:srcRect r="438" b="16798"/>
          <a:stretch>
            <a:fillRect/>
          </a:stretch>
        </p:blipFill>
        <p:spPr bwMode="auto">
          <a:xfrm>
            <a:off x="1186508" y="2439422"/>
            <a:ext cx="6912768" cy="2893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D90BD1C4-E5FA-4554-8977-31A1597BBE35}"/>
              </a:ext>
            </a:extLst>
          </p:cNvPr>
          <p:cNvSpPr/>
          <p:nvPr/>
        </p:nvSpPr>
        <p:spPr>
          <a:xfrm>
            <a:off x="5940153" y="5229200"/>
            <a:ext cx="2746648" cy="1324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/>
              <a:t>5.ročník</a:t>
            </a:r>
            <a:endParaRPr lang="sr-Latn-RS" sz="400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6F08F7CD-D58F-45D5-AF29-6470FF4D2615}"/>
              </a:ext>
            </a:extLst>
          </p:cNvPr>
          <p:cNvSpPr/>
          <p:nvPr/>
        </p:nvSpPr>
        <p:spPr>
          <a:xfrm>
            <a:off x="251520" y="260648"/>
            <a:ext cx="6606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b="1" dirty="0">
                <a:latin typeface="Baker Signet AT" panose="02000506060000020004" pitchFamily="2" charset="0"/>
              </a:rPr>
              <a:t>-dobro víťazí nad zlom</a:t>
            </a:r>
          </a:p>
          <a:p>
            <a:r>
              <a:rPr lang="sk-SK" sz="3600" b="1" dirty="0">
                <a:latin typeface="Baker Signet AT" panose="02000506060000020004" pitchFamily="2" charset="0"/>
              </a:rPr>
              <a:t>-dej sa odohráva na neurčitom mieste, v neznámom čase</a:t>
            </a:r>
          </a:p>
          <a:p>
            <a:r>
              <a:rPr lang="sk-SK" sz="3600" b="1" dirty="0">
                <a:latin typeface="Baker Signet AT" panose="02000506060000020004" pitchFamily="2" charset="0"/>
              </a:rPr>
              <a:t>-má vždy dobrý a šťastný koniec </a:t>
            </a:r>
          </a:p>
          <a:p>
            <a:r>
              <a:rPr lang="sk-SK" sz="3600" b="1" dirty="0">
                <a:latin typeface="Baker Signet AT" panose="02000506060000020004" pitchFamily="2" charset="0"/>
              </a:rPr>
              <a:t>-vystupujú  v nej nadprirodzené bytosti  </a:t>
            </a:r>
          </a:p>
          <a:p>
            <a:r>
              <a:rPr lang="sk-SK" sz="3600" b="1" dirty="0">
                <a:latin typeface="Baker Signet AT" panose="02000506060000020004" pitchFamily="2" charset="0"/>
              </a:rPr>
              <a:t>-hovoriace zvieratá</a:t>
            </a:r>
          </a:p>
        </p:txBody>
      </p:sp>
      <p:pic>
        <p:nvPicPr>
          <p:cNvPr id="5" name="Picture 4" descr="C:\Users\Mary\AppData\Local\Microsoft\Windows\Temporary Internet Files\Content.IE5\TF6Y8VUH\MC900426378[1].wmf">
            <a:extLst>
              <a:ext uri="{FF2B5EF4-FFF2-40B4-BE49-F238E27FC236}">
                <a16:creationId xmlns:a16="http://schemas.microsoft.com/office/drawing/2014/main" id="{4F7A0AAB-46CD-492A-B9D6-149AD66D3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076056" y="3789040"/>
            <a:ext cx="2808312" cy="2202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41615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71125FBD-A879-473A-A51F-8914F4C01A4D}"/>
              </a:ext>
            </a:extLst>
          </p:cNvPr>
          <p:cNvSpPr/>
          <p:nvPr/>
        </p:nvSpPr>
        <p:spPr>
          <a:xfrm>
            <a:off x="395536" y="332657"/>
            <a:ext cx="727280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k-SK" sz="4400" b="1" dirty="0">
                <a:latin typeface="Baker Signet AT" panose="02000506060000020004" pitchFamily="2" charset="0"/>
              </a:rPr>
              <a:t>Čísla 3, 6, 9, 12</a:t>
            </a:r>
          </a:p>
          <a:p>
            <a:pPr>
              <a:buNone/>
            </a:pPr>
            <a:endParaRPr lang="sk-SK" sz="3200" b="1" dirty="0">
              <a:solidFill>
                <a:schemeClr val="accent2">
                  <a:lumMod val="50000"/>
                </a:schemeClr>
              </a:solidFill>
              <a:latin typeface="Baker Signet AT" panose="02000506060000020004" pitchFamily="2" charset="0"/>
            </a:endParaRPr>
          </a:p>
          <a:p>
            <a:r>
              <a:rPr lang="sk-SK" sz="3200" b="1" dirty="0">
                <a:latin typeface="Baker Signet AT" panose="02000506060000020004" pitchFamily="2" charset="0"/>
              </a:rPr>
              <a:t>V názve - </a:t>
            </a:r>
            <a:r>
              <a:rPr lang="sk-SK" sz="3200" dirty="0">
                <a:latin typeface="Baker Signet AT" panose="02000506060000020004" pitchFamily="2" charset="0"/>
              </a:rPr>
              <a:t>Tri citróny, Traja zhavranení bratia, Tri prasiatka, O troch grošoch, Tri holúbky...</a:t>
            </a:r>
          </a:p>
          <a:p>
            <a:endParaRPr lang="sk-SK" sz="3200" dirty="0">
              <a:latin typeface="Baker Signet AT" panose="02000506060000020004" pitchFamily="2" charset="0"/>
            </a:endParaRPr>
          </a:p>
          <a:p>
            <a:r>
              <a:rPr lang="sk-SK" sz="3200" b="1" dirty="0">
                <a:latin typeface="Baker Signet AT" panose="02000506060000020004" pitchFamily="2" charset="0"/>
              </a:rPr>
              <a:t>V opakovaní deja – </a:t>
            </a:r>
            <a:r>
              <a:rPr lang="sk-SK" sz="3200" dirty="0">
                <a:latin typeface="Baker Signet AT" panose="02000506060000020004" pitchFamily="2" charset="0"/>
              </a:rPr>
              <a:t>Popoluška ide 3 razy na ples, </a:t>
            </a:r>
            <a:r>
              <a:rPr lang="sk-SK" sz="3200" dirty="0" err="1">
                <a:latin typeface="Baker Signet AT" panose="02000506060000020004" pitchFamily="2" charset="0"/>
              </a:rPr>
              <a:t>Maruška</a:t>
            </a:r>
            <a:r>
              <a:rPr lang="sk-SK" sz="3200" dirty="0">
                <a:latin typeface="Baker Signet AT" panose="02000506060000020004" pitchFamily="2" charset="0"/>
              </a:rPr>
              <a:t> ide 3 razy k mesiačikom...</a:t>
            </a:r>
          </a:p>
          <a:p>
            <a:endParaRPr lang="sk-SK" sz="3200" dirty="0">
              <a:latin typeface="Baker Signet AT" panose="02000506060000020004" pitchFamily="2" charset="0"/>
            </a:endParaRPr>
          </a:p>
          <a:p>
            <a:r>
              <a:rPr lang="sk-SK" sz="3200" b="1" dirty="0">
                <a:latin typeface="Baker Signet AT" panose="02000506060000020004" pitchFamily="2" charset="0"/>
              </a:rPr>
              <a:t>V počte osôb a predmetov – </a:t>
            </a:r>
            <a:r>
              <a:rPr lang="sk-SK" sz="3200" dirty="0">
                <a:latin typeface="Baker Signet AT" panose="02000506060000020004" pitchFamily="2" charset="0"/>
              </a:rPr>
              <a:t>3 sestry, 3 bratia, 3 holúbky, 12 mesiačikov, 7 kozliatok, 7 trpaslíkov, trojhlavý drak, šesťhlavý drak, deväťhlavý drak... </a:t>
            </a:r>
          </a:p>
        </p:txBody>
      </p:sp>
    </p:spTree>
    <p:extLst>
      <p:ext uri="{BB962C8B-B14F-4D97-AF65-F5344CB8AC3E}">
        <p14:creationId xmlns:p14="http://schemas.microsoft.com/office/powerpoint/2010/main" val="487344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C03C65E0-23A4-44D7-AF32-CEE8D98C84D8}"/>
              </a:ext>
            </a:extLst>
          </p:cNvPr>
          <p:cNvSpPr/>
          <p:nvPr/>
        </p:nvSpPr>
        <p:spPr>
          <a:xfrm>
            <a:off x="395536" y="764704"/>
            <a:ext cx="6462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dirty="0">
                <a:latin typeface="Baker Signet AT" panose="02000506060000020004" pitchFamily="2" charset="0"/>
              </a:rPr>
              <a:t>-Snehulienka a 7 trpaslíkov</a:t>
            </a:r>
          </a:p>
          <a:p>
            <a:endParaRPr lang="sk-SK" sz="3600" dirty="0">
              <a:latin typeface="Baker Signet AT" panose="02000506060000020004" pitchFamily="2" charset="0"/>
            </a:endParaRPr>
          </a:p>
          <a:p>
            <a:r>
              <a:rPr lang="sk-SK" sz="3600" dirty="0">
                <a:latin typeface="Baker Signet AT" panose="02000506060000020004" pitchFamily="2" charset="0"/>
              </a:rPr>
              <a:t>-Vlk a sedem kozliatok  </a:t>
            </a:r>
          </a:p>
          <a:p>
            <a:endParaRPr lang="sk-SK" sz="3600" dirty="0">
              <a:latin typeface="Baker Signet AT" panose="02000506060000020004" pitchFamily="2" charset="0"/>
            </a:endParaRPr>
          </a:p>
          <a:p>
            <a:r>
              <a:rPr lang="sk-SK" sz="3600" dirty="0">
                <a:latin typeface="Baker Signet AT" panose="02000506060000020004" pitchFamily="2" charset="0"/>
              </a:rPr>
              <a:t>-O dvanástich mesiačikoch</a:t>
            </a:r>
          </a:p>
        </p:txBody>
      </p:sp>
      <p:pic>
        <p:nvPicPr>
          <p:cNvPr id="5" name="Picture 7" descr="C:\Users\Mary\AppData\Local\Microsoft\Windows\Temporary Internet Files\Content.IE5\TF6Y8VUH\MC900415610[1].wmf">
            <a:extLst>
              <a:ext uri="{FF2B5EF4-FFF2-40B4-BE49-F238E27FC236}">
                <a16:creationId xmlns:a16="http://schemas.microsoft.com/office/drawing/2014/main" id="{B0DBC9E1-A09A-4634-993C-8A8E97387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008328"/>
            <a:ext cx="2658847" cy="2592288"/>
          </a:xfrm>
          <a:prstGeom prst="rect">
            <a:avLst/>
          </a:prstGeom>
          <a:noFill/>
        </p:spPr>
      </p:pic>
      <p:pic>
        <p:nvPicPr>
          <p:cNvPr id="6" name="Picture 4" descr="C:\Users\Mary\AppData\Local\Microsoft\Windows\Temporary Internet Files\Content.IE5\TF6Y8VUH\MC900426378[1].wmf">
            <a:extLst>
              <a:ext uri="{FF2B5EF4-FFF2-40B4-BE49-F238E27FC236}">
                <a16:creationId xmlns:a16="http://schemas.microsoft.com/office/drawing/2014/main" id="{7A521D8B-148A-41CE-9EA4-930177003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88224" y="2195865"/>
            <a:ext cx="2147624" cy="16845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60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8BD2D828-1DC2-4527-A162-C05278AA8DD7}"/>
              </a:ext>
            </a:extLst>
          </p:cNvPr>
          <p:cNvSpPr/>
          <p:nvPr/>
        </p:nvSpPr>
        <p:spPr>
          <a:xfrm>
            <a:off x="467544" y="332656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b="1" dirty="0">
                <a:latin typeface="Baker Signet AT" panose="02000506060000020004" pitchFamily="2" charset="0"/>
              </a:rPr>
              <a:t>Čarovné predmety </a:t>
            </a:r>
            <a:r>
              <a:rPr lang="sk-SK" sz="3600" dirty="0">
                <a:latin typeface="Baker Signet AT" panose="02000506060000020004" pitchFamily="2" charset="0"/>
              </a:rPr>
              <a:t>– plášť, klobúk, mlynček, píšťalka, stolček, kapsa, opasok, hrebeň, črievičky, zrkadlo, vrece, oriešky, obrúsok, čižmy...</a:t>
            </a:r>
            <a:endParaRPr lang="sr-Latn-RS" sz="3600" dirty="0">
              <a:latin typeface="Baker Signet AT" panose="02000506060000020004" pitchFamily="2" charset="0"/>
            </a:endParaRPr>
          </a:p>
        </p:txBody>
      </p:sp>
      <p:pic>
        <p:nvPicPr>
          <p:cNvPr id="5" name="Picture 4" descr="C:\Users\Mary\AppData\Local\Microsoft\Windows\Temporary Internet Files\Content.IE5\VDE1MN7V\MC900441717[1].png">
            <a:extLst>
              <a:ext uri="{FF2B5EF4-FFF2-40B4-BE49-F238E27FC236}">
                <a16:creationId xmlns:a16="http://schemas.microsoft.com/office/drawing/2014/main" id="{35E2CF16-FE8D-4A46-9345-7F1F0BC98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9525" y="3097449"/>
            <a:ext cx="2239144" cy="2239144"/>
          </a:xfrm>
          <a:prstGeom prst="rect">
            <a:avLst/>
          </a:prstGeom>
          <a:noFill/>
        </p:spPr>
      </p:pic>
      <p:pic>
        <p:nvPicPr>
          <p:cNvPr id="6" name="Picture 9" descr="C:\Users\Mary\AppData\Local\Microsoft\Windows\Temporary Internet Files\Content.IE5\MO12UXHP\MC900200375[1].wmf">
            <a:extLst>
              <a:ext uri="{FF2B5EF4-FFF2-40B4-BE49-F238E27FC236}">
                <a16:creationId xmlns:a16="http://schemas.microsoft.com/office/drawing/2014/main" id="{D04BDEDD-78CC-4A10-A2AB-EA3F6E482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3764" y="4255976"/>
            <a:ext cx="1827886" cy="1315822"/>
          </a:xfrm>
          <a:prstGeom prst="rect">
            <a:avLst/>
          </a:prstGeom>
          <a:noFill/>
        </p:spPr>
      </p:pic>
      <p:pic>
        <p:nvPicPr>
          <p:cNvPr id="7" name="Picture 5" descr="C:\Users\Mary\AppData\Local\Microsoft\Windows\Temporary Internet Files\Content.IE5\VDE1MN7V\MC900192427[1].wmf">
            <a:extLst>
              <a:ext uri="{FF2B5EF4-FFF2-40B4-BE49-F238E27FC236}">
                <a16:creationId xmlns:a16="http://schemas.microsoft.com/office/drawing/2014/main" id="{84117D69-0649-4E55-9C04-641BCB836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02281">
            <a:off x="797038" y="3589432"/>
            <a:ext cx="1384551" cy="1695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7590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11A5A98B-5C81-4E1E-92DA-7097A6C72CA2}"/>
              </a:ext>
            </a:extLst>
          </p:cNvPr>
          <p:cNvSpPr/>
          <p:nvPr/>
        </p:nvSpPr>
        <p:spPr>
          <a:xfrm>
            <a:off x="179513" y="548680"/>
            <a:ext cx="7560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400" b="1" dirty="0">
                <a:latin typeface="Baker Signet AT" panose="02000506060000020004" pitchFamily="2" charset="0"/>
              </a:rPr>
              <a:t>Rozprávkové postavy:</a:t>
            </a:r>
            <a:endParaRPr lang="sr-Latn-RS" sz="4400" dirty="0">
              <a:latin typeface="Baker Signet AT" panose="02000506060000020004" pitchFamily="2" charset="0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016669C0-99E5-4F59-9FAF-82C6F8EFA7C2}"/>
              </a:ext>
            </a:extLst>
          </p:cNvPr>
          <p:cNvSpPr/>
          <p:nvPr/>
        </p:nvSpPr>
        <p:spPr>
          <a:xfrm>
            <a:off x="179514" y="1556792"/>
            <a:ext cx="885698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b="1" dirty="0">
                <a:latin typeface="Baker Signet AT" panose="02000506060000020004" pitchFamily="2" charset="0"/>
              </a:rPr>
              <a:t>jednoduchí ľudia – </a:t>
            </a:r>
            <a:r>
              <a:rPr lang="sk-SK" sz="3600" dirty="0">
                <a:latin typeface="Baker Signet AT" panose="02000506060000020004" pitchFamily="2" charset="0"/>
              </a:rPr>
              <a:t>chudobný človek, skromná </a:t>
            </a:r>
            <a:r>
              <a:rPr lang="sk-SK" sz="3600" dirty="0" err="1">
                <a:latin typeface="Baker Signet AT" panose="02000506060000020004" pitchFamily="2" charset="0"/>
              </a:rPr>
              <a:t>Maruška</a:t>
            </a:r>
            <a:r>
              <a:rPr lang="sk-SK" sz="3600" dirty="0">
                <a:latin typeface="Baker Signet AT" panose="02000506060000020004" pitchFamily="2" charset="0"/>
              </a:rPr>
              <a:t>, hlúpa žena,  zlá macocha, pastorkyňa...</a:t>
            </a:r>
          </a:p>
          <a:p>
            <a:endParaRPr lang="sk-SK" sz="3600" dirty="0">
              <a:latin typeface="Baker Signet AT" panose="02000506060000020004" pitchFamily="2" charset="0"/>
            </a:endParaRPr>
          </a:p>
          <a:p>
            <a:r>
              <a:rPr lang="sk-SK" sz="3600" b="1" dirty="0">
                <a:latin typeface="Baker Signet AT" panose="02000506060000020004" pitchFamily="2" charset="0"/>
              </a:rPr>
              <a:t> nadprirodzené bytosti – </a:t>
            </a:r>
            <a:r>
              <a:rPr lang="sk-SK" sz="3600" dirty="0">
                <a:latin typeface="Baker Signet AT" panose="02000506060000020004" pitchFamily="2" charset="0"/>
              </a:rPr>
              <a:t>čert, ježibaba, drak, trpaslík, anjel, vodník, víly... </a:t>
            </a:r>
          </a:p>
          <a:p>
            <a:endParaRPr lang="sk-SK" sz="3600" dirty="0">
              <a:latin typeface="Baker Signet AT" panose="02000506060000020004" pitchFamily="2" charset="0"/>
            </a:endParaRPr>
          </a:p>
          <a:p>
            <a:r>
              <a:rPr lang="sk-SK" sz="3600" b="1" dirty="0">
                <a:latin typeface="Baker Signet AT" panose="02000506060000020004" pitchFamily="2" charset="0"/>
              </a:rPr>
              <a:t>hovoriace zvieratá a predmety –  </a:t>
            </a:r>
            <a:r>
              <a:rPr lang="sk-SK" sz="3600" dirty="0">
                <a:latin typeface="Baker Signet AT" panose="02000506060000020004" pitchFamily="2" charset="0"/>
              </a:rPr>
              <a:t>líška, medveď, jež, zrkadlo, lavička...</a:t>
            </a:r>
          </a:p>
          <a:p>
            <a:pPr>
              <a:buNone/>
            </a:pPr>
            <a:r>
              <a:rPr lang="sk-SK" sz="3600" dirty="0">
                <a:latin typeface="Baker Signet AT" panose="02000506060000020004" pitchFamily="2" charset="0"/>
              </a:rPr>
              <a:t> </a:t>
            </a:r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CC432B5F-9ED1-499E-B4EA-F6D1AA552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64288" y="44624"/>
            <a:ext cx="1554173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9" descr="monika3">
            <a:extLst>
              <a:ext uri="{FF2B5EF4-FFF2-40B4-BE49-F238E27FC236}">
                <a16:creationId xmlns:a16="http://schemas.microsoft.com/office/drawing/2014/main" id="{7615D2FA-F146-4DC5-9748-12B49F8C3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164288" y="5421418"/>
            <a:ext cx="1224483" cy="1213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01186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E9CDAF1B-77A2-4DE8-8C9C-BA89647C8D0A}"/>
              </a:ext>
            </a:extLst>
          </p:cNvPr>
          <p:cNvSpPr/>
          <p:nvPr/>
        </p:nvSpPr>
        <p:spPr>
          <a:xfrm>
            <a:off x="395536" y="332656"/>
            <a:ext cx="51173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000" b="1" dirty="0">
                <a:latin typeface="Baker Signet AT" panose="02000506060000020004" pitchFamily="2" charset="0"/>
              </a:rPr>
              <a:t>Vlastnosti postáv:</a:t>
            </a:r>
            <a:endParaRPr lang="sr-Latn-RS" sz="4000" dirty="0">
              <a:latin typeface="Baker Signet AT" panose="02000506060000020004" pitchFamily="2" charset="0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8BFC731A-FDAA-4B67-866C-833EE32CEBB7}"/>
              </a:ext>
            </a:extLst>
          </p:cNvPr>
          <p:cNvSpPr/>
          <p:nvPr/>
        </p:nvSpPr>
        <p:spPr>
          <a:xfrm>
            <a:off x="395536" y="1040542"/>
            <a:ext cx="64624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>
                <a:latin typeface="Baker Signet AT" panose="02000506060000020004" pitchFamily="2" charset="0"/>
              </a:rPr>
              <a:t>Dobré vlastnosti </a:t>
            </a:r>
            <a:r>
              <a:rPr lang="sk-SK" sz="3200" dirty="0">
                <a:latin typeface="Baker Signet AT" panose="02000506060000020004" pitchFamily="2" charset="0"/>
              </a:rPr>
              <a:t> – láskavé srdce a skromnosť </a:t>
            </a:r>
            <a:r>
              <a:rPr lang="sk-SK" sz="3200" dirty="0" err="1">
                <a:latin typeface="Baker Signet AT" panose="02000506060000020004" pitchFamily="2" charset="0"/>
              </a:rPr>
              <a:t>Marušky</a:t>
            </a:r>
            <a:r>
              <a:rPr lang="sk-SK" sz="3200" dirty="0">
                <a:latin typeface="Baker Signet AT" panose="02000506060000020004" pitchFamily="2" charset="0"/>
              </a:rPr>
              <a:t>, múdrosť a dôvtip chudobného človeka v Troch grošoch,  Popolvárova smelosť a odvaha, spravodlivý kráľ...</a:t>
            </a:r>
          </a:p>
          <a:p>
            <a:endParaRPr lang="sk-SK" sz="3200" dirty="0">
              <a:latin typeface="Baker Signet AT" panose="02000506060000020004" pitchFamily="2" charset="0"/>
            </a:endParaRPr>
          </a:p>
          <a:p>
            <a:r>
              <a:rPr lang="sk-SK" sz="3200" b="1" dirty="0">
                <a:latin typeface="Baker Signet AT" panose="02000506060000020004" pitchFamily="2" charset="0"/>
              </a:rPr>
              <a:t>Zlé vlastnosti </a:t>
            </a:r>
            <a:r>
              <a:rPr lang="sk-SK" sz="3200" dirty="0">
                <a:latin typeface="Baker Signet AT" panose="02000506060000020004" pitchFamily="2" charset="0"/>
              </a:rPr>
              <a:t>– závistlivá </a:t>
            </a:r>
            <a:r>
              <a:rPr lang="sk-SK" sz="3200" dirty="0" err="1">
                <a:latin typeface="Baker Signet AT" panose="02000506060000020004" pitchFamily="2" charset="0"/>
              </a:rPr>
              <a:t>Holena</a:t>
            </a:r>
            <a:r>
              <a:rPr lang="sk-SK" sz="3200" dirty="0">
                <a:latin typeface="Baker Signet AT" panose="02000506060000020004" pitchFamily="2" charset="0"/>
              </a:rPr>
              <a:t>, falošní radcovia, podlá a zlostná kráľovná v Snehulienke, planá macocha, zákerná striga, pažravý drak...</a:t>
            </a:r>
          </a:p>
        </p:txBody>
      </p:sp>
      <p:pic>
        <p:nvPicPr>
          <p:cNvPr id="6" name="Picture 8" descr="C:\Users\Mary\AppData\Local\Microsoft\Windows\Temporary Internet Files\Content.IE5\MO12UXHP\MP900449103[1].jpg">
            <a:extLst>
              <a:ext uri="{FF2B5EF4-FFF2-40B4-BE49-F238E27FC236}">
                <a16:creationId xmlns:a16="http://schemas.microsoft.com/office/drawing/2014/main" id="{8EC6984C-A90B-4EBA-9BE8-FD55D1871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040542"/>
            <a:ext cx="1922989" cy="1525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Users\Mary\Desktop\imagesCABX5VN9.jpg">
            <a:extLst>
              <a:ext uri="{FF2B5EF4-FFF2-40B4-BE49-F238E27FC236}">
                <a16:creationId xmlns:a16="http://schemas.microsoft.com/office/drawing/2014/main" id="{3778FDAB-1DCB-43D5-A179-965AA049A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3823" y="4581128"/>
            <a:ext cx="1863863" cy="1758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83437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BE89861E-D2E1-4C07-8FB6-F8BFF5FD9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68183"/>
            <a:ext cx="7552232" cy="612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67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8E3842-1198-4FF7-84B7-C01B9EF41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sme sa naučili?</a:t>
            </a:r>
            <a:endParaRPr lang="sr-Latn-RS" dirty="0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A89D1212-8BB0-4901-8F86-67EAC5ACC4E7}"/>
              </a:ext>
            </a:extLst>
          </p:cNvPr>
          <p:cNvSpPr/>
          <p:nvPr/>
        </p:nvSpPr>
        <p:spPr>
          <a:xfrm>
            <a:off x="107504" y="1124744"/>
            <a:ext cx="842493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sz="28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sk-SK" sz="2800" b="1" dirty="0">
                <a:solidFill>
                  <a:schemeClr val="accent2">
                    <a:lumMod val="50000"/>
                  </a:schemeClr>
                </a:solidFill>
                <a:latin typeface="Baker Signet AT" panose="02000506060000020004" pitchFamily="2" charset="0"/>
              </a:rPr>
              <a:t>1. Znaky ľudovej rozprávky sú</a:t>
            </a:r>
            <a:r>
              <a:rPr lang="sk-SK" sz="2800" dirty="0">
                <a:solidFill>
                  <a:schemeClr val="accent2">
                    <a:lumMod val="50000"/>
                  </a:schemeClr>
                </a:solidFill>
                <a:latin typeface="Baker Signet AT" panose="02000506060000020004" pitchFamily="2" charset="0"/>
              </a:rPr>
              <a:t>:</a:t>
            </a:r>
          </a:p>
          <a:p>
            <a:pPr>
              <a:buNone/>
            </a:pPr>
            <a:endParaRPr lang="sk-SK" sz="2800" dirty="0">
              <a:solidFill>
                <a:schemeClr val="accent2">
                  <a:lumMod val="50000"/>
                </a:schemeClr>
              </a:solidFill>
              <a:latin typeface="Baker Signet AT" panose="02000506060000020004" pitchFamily="2" charset="0"/>
            </a:endParaRPr>
          </a:p>
          <a:p>
            <a:pPr>
              <a:buNone/>
            </a:pPr>
            <a:r>
              <a:rPr lang="sk-SK" sz="2800" b="1" dirty="0">
                <a:latin typeface="Baker Signet AT" panose="02000506060000020004" pitchFamily="2" charset="0"/>
              </a:rPr>
              <a:t>a, </a:t>
            </a:r>
            <a:r>
              <a:rPr lang="sk-SK" sz="2800" dirty="0">
                <a:latin typeface="Baker Signet AT" panose="02000506060000020004" pitchFamily="2" charset="0"/>
              </a:rPr>
              <a:t>známy autor,  obmieňané slovné spojenia na začiatku a konci rozprávky, dobro víťazí nad zlom, ústne podanie</a:t>
            </a:r>
          </a:p>
          <a:p>
            <a:pPr>
              <a:buNone/>
            </a:pPr>
            <a:endParaRPr lang="sk-SK" sz="2800" dirty="0">
              <a:latin typeface="Baker Signet AT" panose="02000506060000020004" pitchFamily="2" charset="0"/>
            </a:endParaRPr>
          </a:p>
          <a:p>
            <a:pPr>
              <a:buNone/>
            </a:pPr>
            <a:r>
              <a:rPr lang="sk-SK" sz="2800" b="1" dirty="0">
                <a:latin typeface="Baker Signet AT" panose="02000506060000020004" pitchFamily="2" charset="0"/>
              </a:rPr>
              <a:t>b</a:t>
            </a:r>
            <a:r>
              <a:rPr lang="sk-SK" sz="2800" dirty="0">
                <a:latin typeface="Baker Signet AT" panose="02000506060000020004" pitchFamily="2" charset="0"/>
              </a:rPr>
              <a:t>, neznámy autor, ustálené slovné spojenia na začiatku a konci rozprávky,  zlo  víťazí nad dobrom, ústne podanie</a:t>
            </a:r>
          </a:p>
          <a:p>
            <a:pPr>
              <a:buNone/>
            </a:pPr>
            <a:endParaRPr lang="sk-SK" sz="2800" dirty="0">
              <a:latin typeface="Baker Signet AT" panose="02000506060000020004" pitchFamily="2" charset="0"/>
            </a:endParaRPr>
          </a:p>
          <a:p>
            <a:pPr>
              <a:buNone/>
            </a:pPr>
            <a:r>
              <a:rPr lang="sk-SK" sz="2800" b="1" dirty="0">
                <a:latin typeface="Baker Signet AT" panose="02000506060000020004" pitchFamily="2" charset="0"/>
              </a:rPr>
              <a:t>c</a:t>
            </a:r>
            <a:r>
              <a:rPr lang="sk-SK" sz="2800" dirty="0">
                <a:latin typeface="Baker Signet AT" panose="02000506060000020004" pitchFamily="2" charset="0"/>
              </a:rPr>
              <a:t>, neznámy autor, ustálené slovné spojenia na začiatku a konci rozprávky, dobro víťazí nad zlom, </a:t>
            </a:r>
            <a:r>
              <a:rPr lang="sk-SK" sz="2800" dirty="0" err="1">
                <a:latin typeface="Baker Signet AT" panose="02000506060000020004" pitchFamily="2" charset="0"/>
              </a:rPr>
              <a:t>úszne</a:t>
            </a:r>
            <a:r>
              <a:rPr lang="sk-SK" sz="2800" dirty="0">
                <a:latin typeface="Baker Signet AT" panose="02000506060000020004" pitchFamily="2" charset="0"/>
              </a:rPr>
              <a:t> podanie</a:t>
            </a:r>
          </a:p>
          <a:p>
            <a:pPr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41353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AA5D211B-1154-423C-92A6-6B83348D2AD0}"/>
              </a:ext>
            </a:extLst>
          </p:cNvPr>
          <p:cNvSpPr/>
          <p:nvPr/>
        </p:nvSpPr>
        <p:spPr>
          <a:xfrm>
            <a:off x="611560" y="260648"/>
            <a:ext cx="7344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chemeClr val="accent2">
                    <a:lumMod val="50000"/>
                  </a:schemeClr>
                </a:solidFill>
                <a:latin typeface="Baker Signet AT" panose="02000506060000020004" pitchFamily="2" charset="0"/>
              </a:rPr>
              <a:t>2. V ľudovej rozprávke vystupujú:</a:t>
            </a:r>
          </a:p>
          <a:p>
            <a:pPr>
              <a:buNone/>
            </a:pPr>
            <a:endParaRPr lang="sk-SK" sz="3200" dirty="0">
              <a:latin typeface="Baker Signet AT" panose="02000506060000020004" pitchFamily="2" charset="0"/>
            </a:endParaRPr>
          </a:p>
          <a:p>
            <a:pPr>
              <a:buNone/>
            </a:pPr>
            <a:r>
              <a:rPr lang="sk-SK" sz="3200" b="1" dirty="0">
                <a:latin typeface="Baker Signet AT" panose="02000506060000020004" pitchFamily="2" charset="0"/>
              </a:rPr>
              <a:t>a, </a:t>
            </a:r>
            <a:r>
              <a:rPr lang="sk-SK" sz="3200" dirty="0">
                <a:latin typeface="Baker Signet AT" panose="02000506060000020004" pitchFamily="2" charset="0"/>
              </a:rPr>
              <a:t>neprirodzené bytosti, hovoriace zvieratá, zázračné predmety</a:t>
            </a:r>
          </a:p>
          <a:p>
            <a:pPr>
              <a:buNone/>
            </a:pPr>
            <a:endParaRPr lang="sk-SK" sz="3200" b="1" dirty="0">
              <a:latin typeface="Baker Signet AT" panose="02000506060000020004" pitchFamily="2" charset="0"/>
            </a:endParaRPr>
          </a:p>
          <a:p>
            <a:pPr>
              <a:buNone/>
            </a:pPr>
            <a:r>
              <a:rPr lang="sk-SK" sz="3200" b="1" dirty="0">
                <a:latin typeface="Baker Signet AT" panose="02000506060000020004" pitchFamily="2" charset="0"/>
              </a:rPr>
              <a:t>b, </a:t>
            </a:r>
            <a:r>
              <a:rPr lang="sk-SK" sz="3200" dirty="0">
                <a:latin typeface="Baker Signet AT" panose="02000506060000020004" pitchFamily="2" charset="0"/>
              </a:rPr>
              <a:t>prírodné bytosti,  zázračné predmety, hovoriace zvieratá</a:t>
            </a:r>
          </a:p>
          <a:p>
            <a:pPr>
              <a:buNone/>
            </a:pPr>
            <a:endParaRPr lang="sk-SK" sz="3200" b="1" dirty="0">
              <a:latin typeface="Baker Signet AT" panose="02000506060000020004" pitchFamily="2" charset="0"/>
            </a:endParaRPr>
          </a:p>
          <a:p>
            <a:pPr>
              <a:buNone/>
            </a:pPr>
            <a:r>
              <a:rPr lang="sk-SK" sz="3200" b="1" dirty="0">
                <a:latin typeface="Baker Signet AT" panose="02000506060000020004" pitchFamily="2" charset="0"/>
              </a:rPr>
              <a:t>c, </a:t>
            </a:r>
            <a:r>
              <a:rPr lang="sk-SK" sz="3200" dirty="0">
                <a:latin typeface="Baker Signet AT" panose="02000506060000020004" pitchFamily="2" charset="0"/>
              </a:rPr>
              <a:t>nadprirodzené bytosti, hovoriace zvieratá, zázračné predmety</a:t>
            </a:r>
          </a:p>
        </p:txBody>
      </p:sp>
    </p:spTree>
    <p:extLst>
      <p:ext uri="{BB962C8B-B14F-4D97-AF65-F5344CB8AC3E}">
        <p14:creationId xmlns:p14="http://schemas.microsoft.com/office/powerpoint/2010/main" val="2615664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17F1A580-4E90-4D24-B816-665D7BB03437}"/>
              </a:ext>
            </a:extLst>
          </p:cNvPr>
          <p:cNvSpPr/>
          <p:nvPr/>
        </p:nvSpPr>
        <p:spPr>
          <a:xfrm>
            <a:off x="179512" y="764704"/>
            <a:ext cx="667848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sk-SK" sz="3200" b="1" dirty="0">
                <a:solidFill>
                  <a:schemeClr val="accent2">
                    <a:lumMod val="50000"/>
                  </a:schemeClr>
                </a:solidFill>
                <a:latin typeface="Baker Signet AT" panose="02000506060000020004" pitchFamily="2" charset="0"/>
              </a:rPr>
              <a:t>. Pre ľudovú rozprávku sú typické čísla:</a:t>
            </a:r>
          </a:p>
          <a:p>
            <a:endParaRPr lang="sk-SK" sz="3200" dirty="0">
              <a:latin typeface="Baker Signet AT" panose="02000506060000020004" pitchFamily="2" charset="0"/>
            </a:endParaRPr>
          </a:p>
          <a:p>
            <a:pPr>
              <a:buNone/>
            </a:pPr>
            <a:r>
              <a:rPr lang="sk-SK" sz="3200" b="1" dirty="0">
                <a:latin typeface="Baker Signet AT" panose="02000506060000020004" pitchFamily="2" charset="0"/>
              </a:rPr>
              <a:t>a,  </a:t>
            </a:r>
            <a:r>
              <a:rPr lang="sk-SK" sz="3200" dirty="0">
                <a:latin typeface="Baker Signet AT" panose="02000506060000020004" pitchFamily="2" charset="0"/>
              </a:rPr>
              <a:t>3, 6, 7, 9, 12</a:t>
            </a:r>
          </a:p>
          <a:p>
            <a:pPr>
              <a:buNone/>
            </a:pPr>
            <a:endParaRPr lang="sk-SK" sz="3200" dirty="0">
              <a:latin typeface="Baker Signet AT" panose="02000506060000020004" pitchFamily="2" charset="0"/>
            </a:endParaRPr>
          </a:p>
          <a:p>
            <a:pPr>
              <a:buNone/>
            </a:pPr>
            <a:r>
              <a:rPr lang="sk-SK" sz="3200" b="1" dirty="0">
                <a:latin typeface="Baker Signet AT" panose="02000506060000020004" pitchFamily="2" charset="0"/>
              </a:rPr>
              <a:t>b,  </a:t>
            </a:r>
            <a:r>
              <a:rPr lang="sk-SK" sz="3200" dirty="0">
                <a:latin typeface="Baker Signet AT" panose="02000506060000020004" pitchFamily="2" charset="0"/>
              </a:rPr>
              <a:t>2, 4, 6 ,8, 9</a:t>
            </a:r>
          </a:p>
          <a:p>
            <a:pPr>
              <a:buNone/>
            </a:pPr>
            <a:endParaRPr lang="sk-SK" sz="3200" dirty="0">
              <a:latin typeface="Baker Signet AT" panose="02000506060000020004" pitchFamily="2" charset="0"/>
            </a:endParaRPr>
          </a:p>
          <a:p>
            <a:pPr>
              <a:buNone/>
            </a:pPr>
            <a:r>
              <a:rPr lang="sk-SK" sz="3200" b="1" dirty="0">
                <a:latin typeface="Baker Signet AT" panose="02000506060000020004" pitchFamily="2" charset="0"/>
              </a:rPr>
              <a:t>c</a:t>
            </a:r>
            <a:r>
              <a:rPr lang="sk-SK" sz="3200" dirty="0">
                <a:latin typeface="Baker Signet AT" panose="02000506060000020004" pitchFamily="2" charset="0"/>
              </a:rPr>
              <a:t>,  1, 4, 7, 6, 9</a:t>
            </a:r>
          </a:p>
        </p:txBody>
      </p:sp>
      <p:pic>
        <p:nvPicPr>
          <p:cNvPr id="5" name="Picture 6" descr="C:\Users\Mary\AppData\Local\Microsoft\Windows\Temporary Internet Files\Content.IE5\TF6Y8VUH\MC900438295[1].wmf">
            <a:extLst>
              <a:ext uri="{FF2B5EF4-FFF2-40B4-BE49-F238E27FC236}">
                <a16:creationId xmlns:a16="http://schemas.microsoft.com/office/drawing/2014/main" id="{A457D727-5F7D-4502-9550-F43E8BB78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423726">
            <a:off x="4470799" y="2678962"/>
            <a:ext cx="3695162" cy="3140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4226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A366D7BD-834E-4DB9-B971-6C994C7EE4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7198" y="846237"/>
            <a:ext cx="4009603" cy="5165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ok 4" descr="P390577_LRG.jpg">
            <a:extLst>
              <a:ext uri="{FF2B5EF4-FFF2-40B4-BE49-F238E27FC236}">
                <a16:creationId xmlns:a16="http://schemas.microsoft.com/office/drawing/2014/main" id="{B00868EC-1607-4FA0-9D32-2610EEEFD50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1" y="0"/>
            <a:ext cx="144016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P390577_LRG.jpg">
            <a:extLst>
              <a:ext uri="{FF2B5EF4-FFF2-40B4-BE49-F238E27FC236}">
                <a16:creationId xmlns:a16="http://schemas.microsoft.com/office/drawing/2014/main" id="{807EBEEA-354B-43B5-87FA-40DB31CB1D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7" y="0"/>
            <a:ext cx="1277319" cy="1277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P390577_LRG.jpg">
            <a:extLst>
              <a:ext uri="{FF2B5EF4-FFF2-40B4-BE49-F238E27FC236}">
                <a16:creationId xmlns:a16="http://schemas.microsoft.com/office/drawing/2014/main" id="{0DB9295A-5B5D-4C19-8D5C-B43CC8A363A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439" y="5417840"/>
            <a:ext cx="144016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 descr="P390577_LRG.jpg">
            <a:extLst>
              <a:ext uri="{FF2B5EF4-FFF2-40B4-BE49-F238E27FC236}">
                <a16:creationId xmlns:a16="http://schemas.microsoft.com/office/drawing/2014/main" id="{7C55B56A-163D-4788-8586-64285AF80B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5868" y="5445589"/>
            <a:ext cx="144016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1626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88BFEB-6004-4524-953D-E377C12C8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chemeClr val="accent2">
                    <a:lumMod val="50000"/>
                  </a:schemeClr>
                </a:solidFill>
              </a:rPr>
              <a:t>Domáca úloha:</a:t>
            </a:r>
            <a:endParaRPr lang="sr-Latn-R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62C8FC4-8092-4D19-9575-9A3098884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>
                <a:latin typeface="Baker Signet AT" panose="02000506060000020004" pitchFamily="2" charset="0"/>
              </a:rPr>
              <a:t>Prečítaj si jednu ľudovú rozprávku. </a:t>
            </a:r>
          </a:p>
          <a:p>
            <a:r>
              <a:rPr lang="sk-SK" dirty="0">
                <a:latin typeface="Baker Signet AT" panose="02000506060000020004" pitchFamily="2" charset="0"/>
              </a:rPr>
              <a:t>Vyhľadaj v rozprávke charakteristické znaky ľudovej rozprávky.</a:t>
            </a:r>
          </a:p>
          <a:p>
            <a:endParaRPr lang="sr-Latn-RS" dirty="0"/>
          </a:p>
          <a:p>
            <a:r>
              <a:rPr lang="sr-Latn-RS" sz="2400" dirty="0">
                <a:latin typeface="Baker Signet AT" panose="02000506060000020004" pitchFamily="2" charset="0"/>
              </a:rPr>
              <a:t>Janko Hraško – 4 s.</a:t>
            </a:r>
          </a:p>
          <a:p>
            <a:r>
              <a:rPr lang="sr-Latn-RS" sz="2400" dirty="0">
                <a:latin typeface="Baker Signet AT" panose="02000506060000020004" pitchFamily="2" charset="0"/>
              </a:rPr>
              <a:t>Kubove príhody -9 s.</a:t>
            </a:r>
          </a:p>
          <a:p>
            <a:r>
              <a:rPr lang="sr-Latn-RS" sz="2400" dirty="0">
                <a:latin typeface="Baker Signet AT" panose="02000506060000020004" pitchFamily="2" charset="0"/>
              </a:rPr>
              <a:t>Princ Bajaja – 12 s.</a:t>
            </a:r>
          </a:p>
          <a:p>
            <a:r>
              <a:rPr lang="sr-Latn-RS" sz="2400" dirty="0">
                <a:latin typeface="Baker Signet AT" panose="02000506060000020004" pitchFamily="2" charset="0"/>
              </a:rPr>
              <a:t>Husie počty – 15 s.</a:t>
            </a:r>
          </a:p>
          <a:p>
            <a:r>
              <a:rPr lang="sr-Latn-RS" sz="2400" dirty="0">
                <a:latin typeface="Baker Signet AT" panose="02000506060000020004" pitchFamily="2" charset="0"/>
              </a:rPr>
              <a:t>Svenči gazda, zvieracej reči vedomý – 38 s.</a:t>
            </a:r>
          </a:p>
        </p:txBody>
      </p:sp>
    </p:spTree>
    <p:extLst>
      <p:ext uri="{BB962C8B-B14F-4D97-AF65-F5344CB8AC3E}">
        <p14:creationId xmlns:p14="http://schemas.microsoft.com/office/powerpoint/2010/main" val="2475182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29600" cy="2146250"/>
          </a:xfrm>
        </p:spPr>
        <p:txBody>
          <a:bodyPr>
            <a:normAutofit/>
          </a:bodyPr>
          <a:lstStyle/>
          <a:p>
            <a:r>
              <a:rPr lang="sk-SK" sz="5400" b="1" dirty="0"/>
              <a:t>Ďakujem za pozornosť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k-SK" dirty="0">
              <a:sym typeface="Wingdings" pitchFamily="2" charset="2"/>
            </a:endParaRPr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 descr="zamilovany_smajli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924944"/>
            <a:ext cx="3461370" cy="3461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6215BFCA-C49C-46DF-9E35-D5603669A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700808"/>
            <a:ext cx="3295650" cy="456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Zástupný objekt pre obsah 3">
            <a:extLst>
              <a:ext uri="{FF2B5EF4-FFF2-40B4-BE49-F238E27FC236}">
                <a16:creationId xmlns:a16="http://schemas.microsoft.com/office/drawing/2014/main" id="{A260D95D-5432-4D78-865D-31A1FB830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3568" y="620688"/>
            <a:ext cx="3295649" cy="4688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2863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59C3C9D8-CC67-4567-BA1C-BB4E3C85D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396" y="2708920"/>
            <a:ext cx="2628900" cy="3762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F64A01FF-A838-46CA-BEA6-F28BAD81F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32656"/>
            <a:ext cx="5581650" cy="4086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2642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br>
              <a:rPr lang="sk-SK" sz="54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sk-SK" sz="5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Ľudová slovesnosť</a:t>
            </a:r>
            <a:br>
              <a:rPr lang="sk-SK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sz="5400" b="1" dirty="0">
              <a:latin typeface="Bodoni MT" pitchFamily="18" charset="0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6A1CD643-7DC3-44F8-A59B-0767359EA2A6}"/>
              </a:ext>
            </a:extLst>
          </p:cNvPr>
          <p:cNvSpPr/>
          <p:nvPr/>
        </p:nvSpPr>
        <p:spPr>
          <a:xfrm>
            <a:off x="179512" y="1268760"/>
            <a:ext cx="8507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 Old Face" pitchFamily="18" charset="0"/>
              </a:rPr>
              <a:t>Do ľudovej slovesnosti patria </a:t>
            </a:r>
            <a:r>
              <a:rPr lang="sk-SK" sz="36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 Old Face" pitchFamily="18" charset="0"/>
              </a:rPr>
              <a:t>:</a:t>
            </a:r>
            <a:endParaRPr lang="sk-SK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676FEA9A-6AC8-43F0-9C33-F578498DEB07}"/>
              </a:ext>
            </a:extLst>
          </p:cNvPr>
          <p:cNvSpPr/>
          <p:nvPr/>
        </p:nvSpPr>
        <p:spPr>
          <a:xfrm>
            <a:off x="611560" y="2132856"/>
            <a:ext cx="64807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Arial" pitchFamily="34" charset="0"/>
              <a:buChar char="•"/>
            </a:pPr>
            <a:r>
              <a:rPr lang="sk-SK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Rozprávky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Arial" pitchFamily="34" charset="0"/>
              <a:buChar char="•"/>
            </a:pPr>
            <a:r>
              <a:rPr lang="sk-SK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Povesti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Arial" pitchFamily="34" charset="0"/>
              <a:buChar char="•"/>
            </a:pPr>
            <a:r>
              <a:rPr lang="sk-SK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Príslovia, porekadlá, pranostiky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Arial" pitchFamily="34" charset="0"/>
              <a:buChar char="•"/>
            </a:pPr>
            <a:r>
              <a:rPr lang="sk-SK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Piesne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sk-SK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  Hádanky 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sk-SK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  </a:t>
            </a:r>
            <a:r>
              <a:rPr lang="sk-SK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Vyčítanky</a:t>
            </a:r>
            <a:endParaRPr lang="sr-Latn-RS" sz="3600" dirty="0"/>
          </a:p>
        </p:txBody>
      </p:sp>
      <p:pic>
        <p:nvPicPr>
          <p:cNvPr id="8" name="Picture 7" descr="8wysjk">
            <a:extLst>
              <a:ext uri="{FF2B5EF4-FFF2-40B4-BE49-F238E27FC236}">
                <a16:creationId xmlns:a16="http://schemas.microsoft.com/office/drawing/2014/main" id="{C3BCCA14-6DC9-4ECE-9AB9-EC06D2DC8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658988"/>
            <a:ext cx="5760640" cy="16341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b="1" dirty="0">
                <a:latin typeface="Bodoni MT" pitchFamily="18" charset="0"/>
              </a:rPr>
              <a:t>Znaky: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4000" dirty="0">
                <a:latin typeface="Bodoni MT" pitchFamily="18" charset="0"/>
              </a:rPr>
              <a:t>- </a:t>
            </a:r>
            <a:r>
              <a:rPr lang="sk-SK" sz="4000" b="1" dirty="0" err="1">
                <a:latin typeface="Bodoni MT" pitchFamily="18" charset="0"/>
              </a:rPr>
              <a:t>ústnosť</a:t>
            </a:r>
            <a:r>
              <a:rPr lang="sk-SK" sz="4000" dirty="0">
                <a:latin typeface="Bodoni MT" pitchFamily="18" charset="0"/>
              </a:rPr>
              <a:t> (</a:t>
            </a:r>
            <a:r>
              <a:rPr lang="sk-SK" sz="4000" i="1" dirty="0">
                <a:latin typeface="Bodoni MT" pitchFamily="18" charset="0"/>
              </a:rPr>
              <a:t>ústne podanie diel</a:t>
            </a:r>
            <a:r>
              <a:rPr lang="sk-SK" sz="4000" dirty="0">
                <a:latin typeface="Bodoni MT" pitchFamily="18" charset="0"/>
              </a:rPr>
              <a:t>)</a:t>
            </a:r>
          </a:p>
          <a:p>
            <a:pPr>
              <a:buNone/>
            </a:pPr>
            <a:r>
              <a:rPr lang="sk-SK" sz="4000" dirty="0">
                <a:latin typeface="Bodoni MT" pitchFamily="18" charset="0"/>
              </a:rPr>
              <a:t>- </a:t>
            </a:r>
            <a:r>
              <a:rPr lang="sk-SK" sz="4000" b="1" dirty="0">
                <a:latin typeface="Bodoni MT" pitchFamily="18" charset="0"/>
              </a:rPr>
              <a:t>kolektívnosť</a:t>
            </a:r>
            <a:r>
              <a:rPr lang="sk-SK" sz="4000" dirty="0">
                <a:latin typeface="Bodoni MT" pitchFamily="18" charset="0"/>
              </a:rPr>
              <a:t> (</a:t>
            </a:r>
            <a:r>
              <a:rPr lang="sk-SK" sz="4000" i="1" dirty="0">
                <a:latin typeface="Bodoni MT" pitchFamily="18" charset="0"/>
              </a:rPr>
              <a:t>spoločný podiel viacerých ľudí na tvorbe</a:t>
            </a:r>
            <a:r>
              <a:rPr lang="sk-SK" sz="4000" dirty="0">
                <a:latin typeface="Bodoni MT" pitchFamily="18" charset="0"/>
              </a:rPr>
              <a:t>)</a:t>
            </a:r>
          </a:p>
          <a:p>
            <a:pPr>
              <a:buNone/>
            </a:pPr>
            <a:r>
              <a:rPr lang="sk-SK" sz="4000" dirty="0">
                <a:latin typeface="Bodoni MT" pitchFamily="18" charset="0"/>
              </a:rPr>
              <a:t>- </a:t>
            </a:r>
            <a:r>
              <a:rPr lang="sk-SK" sz="4000" b="1" dirty="0">
                <a:latin typeface="Bodoni MT" pitchFamily="18" charset="0"/>
              </a:rPr>
              <a:t>anonymnosť</a:t>
            </a:r>
            <a:r>
              <a:rPr lang="sk-SK" sz="4000" dirty="0">
                <a:latin typeface="Bodoni MT" pitchFamily="18" charset="0"/>
              </a:rPr>
              <a:t> (</a:t>
            </a:r>
            <a:r>
              <a:rPr lang="sk-SK" sz="4000" i="1" dirty="0">
                <a:latin typeface="Bodoni MT" pitchFamily="18" charset="0"/>
              </a:rPr>
              <a:t>autor je neznámy</a:t>
            </a:r>
            <a:r>
              <a:rPr lang="sk-SK" sz="4000" dirty="0">
                <a:latin typeface="Bodoni MT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sk-SK" sz="4000" b="1" dirty="0">
                <a:latin typeface="Bodoni MT" pitchFamily="18" charset="0"/>
              </a:rPr>
              <a:t>vlastenectvo</a:t>
            </a:r>
            <a:r>
              <a:rPr lang="sk-SK" sz="4000" dirty="0">
                <a:latin typeface="Bodoni MT" pitchFamily="18" charset="0"/>
              </a:rPr>
              <a:t> (</a:t>
            </a:r>
            <a:r>
              <a:rPr lang="sk-SK" sz="4000" i="1" dirty="0">
                <a:latin typeface="Bodoni MT" pitchFamily="18" charset="0"/>
              </a:rPr>
              <a:t>vzťah k tradíciám národa a národnému povedomiu</a:t>
            </a:r>
            <a:r>
              <a:rPr lang="sk-SK" sz="4000" dirty="0">
                <a:latin typeface="Bodoni MT" pitchFamily="18" charset="0"/>
              </a:rPr>
              <a:t>)</a:t>
            </a:r>
          </a:p>
          <a:p>
            <a:pPr>
              <a:buNone/>
            </a:pPr>
            <a:r>
              <a:rPr lang="sk-SK" sz="4000" dirty="0"/>
              <a:t> </a:t>
            </a:r>
          </a:p>
          <a:p>
            <a:endParaRPr lang="sk-SK" dirty="0"/>
          </a:p>
        </p:txBody>
      </p:sp>
      <p:pic>
        <p:nvPicPr>
          <p:cNvPr id="4" name="Obrázok 3" descr="P390577_L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3840" y="0"/>
            <a:ext cx="144016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P390577_LR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45224"/>
            <a:ext cx="1412776" cy="14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P390577_LR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1224" y="5445224"/>
            <a:ext cx="1412776" cy="14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P390577_L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016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368A7E36-2214-4B1F-84E0-00BB5F2965CB}"/>
              </a:ext>
            </a:extLst>
          </p:cNvPr>
          <p:cNvSpPr/>
          <p:nvPr/>
        </p:nvSpPr>
        <p:spPr>
          <a:xfrm>
            <a:off x="251520" y="332656"/>
            <a:ext cx="80648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Monotype Corsiva" pitchFamily="66" charset="0"/>
              </a:rPr>
              <a:t>Ľudové  rozprávky</a:t>
            </a:r>
            <a:endParaRPr lang="sr-Latn-RS" sz="6600" dirty="0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72BFCB7D-AADC-4B94-B1D7-ADFF66ADE8CB}"/>
              </a:ext>
            </a:extLst>
          </p:cNvPr>
          <p:cNvSpPr/>
          <p:nvPr/>
        </p:nvSpPr>
        <p:spPr>
          <a:xfrm>
            <a:off x="251520" y="1628800"/>
            <a:ext cx="871296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-vznikali v dávnych dobách</a:t>
            </a:r>
          </a:p>
          <a:p>
            <a:r>
              <a:rPr lang="sk-SK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-najprv sa šírili ústnym podaním z pokolenia na pokolenie</a:t>
            </a:r>
          </a:p>
          <a:p>
            <a:r>
              <a:rPr lang="sk-SK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-neskôr ich začali zapisovať zberatelia</a:t>
            </a:r>
            <a:r>
              <a:rPr lang="sk-SK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endParaRPr lang="sr-Latn-RS" sz="4000" dirty="0"/>
          </a:p>
        </p:txBody>
      </p:sp>
      <p:pic>
        <p:nvPicPr>
          <p:cNvPr id="6" name="Picture 16">
            <a:extLst>
              <a:ext uri="{FF2B5EF4-FFF2-40B4-BE49-F238E27FC236}">
                <a16:creationId xmlns:a16="http://schemas.microsoft.com/office/drawing/2014/main" id="{1733CFBD-540F-4FF7-A1C9-08099B4A9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284090"/>
            <a:ext cx="2448272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9" descr="sejmout0059">
            <a:extLst>
              <a:ext uri="{FF2B5EF4-FFF2-40B4-BE49-F238E27FC236}">
                <a16:creationId xmlns:a16="http://schemas.microsoft.com/office/drawing/2014/main" id="{0A299C6A-0655-4CCA-A1BA-17FDA9DBA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293096"/>
            <a:ext cx="1930896" cy="2243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5536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>
            <a:extLst>
              <a:ext uri="{FF2B5EF4-FFF2-40B4-BE49-F238E27FC236}">
                <a16:creationId xmlns:a16="http://schemas.microsoft.com/office/drawing/2014/main" id="{F20D35EC-2533-4153-9F07-1A7C5B3FE2FF}"/>
              </a:ext>
            </a:extLst>
          </p:cNvPr>
          <p:cNvSpPr/>
          <p:nvPr/>
        </p:nvSpPr>
        <p:spPr>
          <a:xfrm>
            <a:off x="0" y="188640"/>
            <a:ext cx="6858000" cy="328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sk-SK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vymyslené príbehy, plné neuveriteľných a neskutočných príhod a postáv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sk-SK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zvieratám, rastlinám a neživým veciam sa pripisujú ľudské vlastnosti.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sk-SK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rozprávke víťazí dobro nad zlom</a:t>
            </a:r>
            <a:endParaRPr lang="sr-Latn-RS" sz="2800" dirty="0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D5AA3497-5E68-4DA0-AB37-56345B801018}"/>
              </a:ext>
            </a:extLst>
          </p:cNvPr>
          <p:cNvSpPr/>
          <p:nvPr/>
        </p:nvSpPr>
        <p:spPr>
          <a:xfrm>
            <a:off x="4427984" y="3789040"/>
            <a:ext cx="4464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b="1" dirty="0"/>
              <a:t>Ľudová rozprávka</a:t>
            </a:r>
            <a:br>
              <a:rPr lang="sk-SK" sz="3600" b="1" dirty="0"/>
            </a:br>
            <a:r>
              <a:rPr lang="sk-SK" sz="3600" b="1" dirty="0"/>
              <a:t>vyjadruje túžbu po dobre a spravodlivosti</a:t>
            </a:r>
            <a:endParaRPr lang="sr-Latn-RS" sz="3600" dirty="0"/>
          </a:p>
        </p:txBody>
      </p:sp>
      <p:pic>
        <p:nvPicPr>
          <p:cNvPr id="8" name="Picture 4" descr="C:\Users\Mary\Desktop\141703.jpg">
            <a:extLst>
              <a:ext uri="{FF2B5EF4-FFF2-40B4-BE49-F238E27FC236}">
                <a16:creationId xmlns:a16="http://schemas.microsoft.com/office/drawing/2014/main" id="{4ED736F5-265B-43AA-AD6F-B5CF8F606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604111"/>
            <a:ext cx="2448272" cy="31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68542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FAA6F4AD-C517-4886-B330-B1DFBFA2870B}"/>
              </a:ext>
            </a:extLst>
          </p:cNvPr>
          <p:cNvSpPr/>
          <p:nvPr/>
        </p:nvSpPr>
        <p:spPr>
          <a:xfrm>
            <a:off x="611560" y="188641"/>
            <a:ext cx="62464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400" b="1" dirty="0">
                <a:solidFill>
                  <a:schemeClr val="accent2">
                    <a:lumMod val="50000"/>
                  </a:schemeClr>
                </a:solidFill>
                <a:latin typeface="Baker Signet AT" panose="02000506060000020004" pitchFamily="2" charset="0"/>
              </a:rPr>
              <a:t>Znaky ľudovej rozprávky</a:t>
            </a:r>
            <a:br>
              <a:rPr lang="sk-SK" sz="4400" b="1" dirty="0">
                <a:latin typeface="Baker Signet AT" panose="02000506060000020004" pitchFamily="2" charset="0"/>
              </a:rPr>
            </a:br>
            <a:endParaRPr lang="sr-Latn-RS" sz="4400" b="1" dirty="0">
              <a:latin typeface="Baker Signet AT" panose="02000506060000020004" pitchFamily="2" charset="0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4327B5DB-6B50-44F6-8123-A3599E1EBC34}"/>
              </a:ext>
            </a:extLst>
          </p:cNvPr>
          <p:cNvSpPr/>
          <p:nvPr/>
        </p:nvSpPr>
        <p:spPr>
          <a:xfrm>
            <a:off x="323528" y="1268760"/>
            <a:ext cx="65344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>
                <a:latin typeface="Baker Signet AT" panose="02000506060000020004" pitchFamily="2" charset="0"/>
              </a:rPr>
              <a:t>Ustálené začiatočné vety</a:t>
            </a:r>
          </a:p>
          <a:p>
            <a:endParaRPr lang="sk-SK" sz="3200" b="1" dirty="0">
              <a:latin typeface="Baker Signet AT" panose="02000506060000020004" pitchFamily="2" charset="0"/>
            </a:endParaRPr>
          </a:p>
          <a:p>
            <a:pPr>
              <a:buNone/>
            </a:pPr>
            <a:r>
              <a:rPr lang="sk-SK" sz="3200" dirty="0">
                <a:latin typeface="Baker Signet AT" panose="02000506060000020004" pitchFamily="2" charset="0"/>
              </a:rPr>
              <a:t>Kde bolo, tam bolo... </a:t>
            </a:r>
          </a:p>
          <a:p>
            <a:pPr>
              <a:buNone/>
            </a:pPr>
            <a:r>
              <a:rPr lang="sk-SK" sz="3200" dirty="0">
                <a:latin typeface="Baker Signet AT" panose="02000506060000020004" pitchFamily="2" charset="0"/>
              </a:rPr>
              <a:t>Za siedmimi horami, za siedmimi dolami...</a:t>
            </a:r>
          </a:p>
          <a:p>
            <a:pPr>
              <a:buNone/>
            </a:pPr>
            <a:r>
              <a:rPr lang="sk-SK" sz="3200" dirty="0">
                <a:latin typeface="Baker Signet AT" panose="02000506060000020004" pitchFamily="2" charset="0"/>
              </a:rPr>
              <a:t>V sedemdesiatej siedmej krajine...</a:t>
            </a:r>
          </a:p>
          <a:p>
            <a:pPr>
              <a:buNone/>
            </a:pPr>
            <a:endParaRPr lang="sk-SK" sz="3200" dirty="0">
              <a:latin typeface="Baker Signet AT" panose="02000506060000020004" pitchFamily="2" charset="0"/>
            </a:endParaRPr>
          </a:p>
          <a:p>
            <a:r>
              <a:rPr lang="sk-SK" sz="3200" b="1" dirty="0">
                <a:latin typeface="Baker Signet AT" panose="02000506060000020004" pitchFamily="2" charset="0"/>
              </a:rPr>
              <a:t>Ustálené záverečné vety</a:t>
            </a:r>
          </a:p>
          <a:p>
            <a:pPr>
              <a:buNone/>
            </a:pPr>
            <a:r>
              <a:rPr lang="sk-SK" sz="3200" dirty="0">
                <a:latin typeface="Baker Signet AT" panose="02000506060000020004" pitchFamily="2" charset="0"/>
              </a:rPr>
              <a:t>Zazvonil zvonec a rozprávky je... </a:t>
            </a:r>
          </a:p>
          <a:p>
            <a:pPr>
              <a:buNone/>
            </a:pPr>
            <a:r>
              <a:rPr lang="sk-SK" sz="3200" dirty="0">
                <a:latin typeface="Baker Signet AT" panose="02000506060000020004" pitchFamily="2" charset="0"/>
              </a:rPr>
              <a:t>A žijú podnes, ak nepomreli...</a:t>
            </a:r>
          </a:p>
        </p:txBody>
      </p:sp>
      <p:pic>
        <p:nvPicPr>
          <p:cNvPr id="6" name="Picture 6" descr="C:\Users\Mary\AppData\Local\Microsoft\Windows\Temporary Internet Files\Content.IE5\MO12UXHP\MC900340386[1].wmf">
            <a:extLst>
              <a:ext uri="{FF2B5EF4-FFF2-40B4-BE49-F238E27FC236}">
                <a16:creationId xmlns:a16="http://schemas.microsoft.com/office/drawing/2014/main" id="{7530D3FF-ECC4-4347-930D-8E5F923D3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503588"/>
            <a:ext cx="2088232" cy="2286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74186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617</Words>
  <Application>Microsoft Office PowerPoint</Application>
  <PresentationFormat>Prezentácia na obrazovke (4:3)</PresentationFormat>
  <Paragraphs>96</Paragraphs>
  <Slides>21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9" baseType="lpstr">
      <vt:lpstr>Arial</vt:lpstr>
      <vt:lpstr>Baker Signet AT</vt:lpstr>
      <vt:lpstr>Baskerville Old Face</vt:lpstr>
      <vt:lpstr>Bodoni MT</vt:lpstr>
      <vt:lpstr>Calibri</vt:lpstr>
      <vt:lpstr>Monotype Corsiva</vt:lpstr>
      <vt:lpstr>Wingdings 2</vt:lpstr>
      <vt:lpstr>Motív Office</vt:lpstr>
      <vt:lpstr>Ľudová slovesnosť</vt:lpstr>
      <vt:lpstr>Prezentácia programu PowerPoint</vt:lpstr>
      <vt:lpstr>Prezentácia programu PowerPoint</vt:lpstr>
      <vt:lpstr>Prezentácia programu PowerPoint</vt:lpstr>
      <vt:lpstr> Ľudová slovesnosť </vt:lpstr>
      <vt:lpstr>Znaky: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Čo sme sa naučili?</vt:lpstr>
      <vt:lpstr>Prezentácia programu PowerPoint</vt:lpstr>
      <vt:lpstr>Prezentácia programu PowerPoint</vt:lpstr>
      <vt:lpstr>Domáca úloha: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Ústna ľudová slovesnosť</dc:title>
  <dc:creator>Veronika Ondrejovičová</dc:creator>
  <cp:lastModifiedBy>Anna</cp:lastModifiedBy>
  <cp:revision>10</cp:revision>
  <dcterms:created xsi:type="dcterms:W3CDTF">2017-10-08T10:00:32Z</dcterms:created>
  <dcterms:modified xsi:type="dcterms:W3CDTF">2020-03-25T12:43:08Z</dcterms:modified>
</cp:coreProperties>
</file>