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5" r:id="rId7"/>
    <p:sldId id="321" r:id="rId8"/>
    <p:sldId id="320" r:id="rId9"/>
    <p:sldId id="327" r:id="rId10"/>
    <p:sldId id="322" r:id="rId11"/>
    <p:sldId id="286" r:id="rId12"/>
    <p:sldId id="328" r:id="rId13"/>
    <p:sldId id="289" r:id="rId14"/>
    <p:sldId id="263" r:id="rId15"/>
    <p:sldId id="288" r:id="rId16"/>
    <p:sldId id="290" r:id="rId17"/>
    <p:sldId id="323" r:id="rId18"/>
    <p:sldId id="291" r:id="rId19"/>
    <p:sldId id="330" r:id="rId20"/>
    <p:sldId id="329" r:id="rId21"/>
    <p:sldId id="331" r:id="rId22"/>
    <p:sldId id="332" r:id="rId23"/>
    <p:sldId id="292" r:id="rId24"/>
    <p:sldId id="294" r:id="rId25"/>
    <p:sldId id="267" r:id="rId26"/>
    <p:sldId id="297" r:id="rId27"/>
    <p:sldId id="333" r:id="rId28"/>
    <p:sldId id="298" r:id="rId29"/>
    <p:sldId id="306" r:id="rId30"/>
    <p:sldId id="326" r:id="rId31"/>
    <p:sldId id="309" r:id="rId32"/>
    <p:sldId id="300" r:id="rId33"/>
    <p:sldId id="302" r:id="rId34"/>
    <p:sldId id="316" r:id="rId35"/>
    <p:sldId id="324" r:id="rId36"/>
    <p:sldId id="334" r:id="rId37"/>
    <p:sldId id="287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315" y="2514600"/>
            <a:ext cx="9153298" cy="3065106"/>
          </a:xfrm>
        </p:spPr>
        <p:txBody>
          <a:bodyPr>
            <a:normAutofit/>
          </a:bodyPr>
          <a:lstStyle/>
          <a:p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29208"/>
            <a:ext cx="9675813" cy="6027576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sk-SK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k-SK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rof. Dr. Anna </a:t>
            </a:r>
            <a:r>
              <a:rPr lang="sk-SK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Makišová</a:t>
            </a:r>
            <a:r>
              <a:rPr lang="sk-SK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sk-SK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Univerzita v Novom Sade</a:t>
            </a:r>
          </a:p>
          <a:p>
            <a:pPr>
              <a:spcBef>
                <a:spcPts val="0"/>
              </a:spcBef>
            </a:pPr>
            <a:r>
              <a:rPr lang="sk-SK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Filozofická fakulta </a:t>
            </a:r>
          </a:p>
          <a:p>
            <a:pPr>
              <a:spcBef>
                <a:spcPts val="0"/>
              </a:spcBef>
            </a:pPr>
            <a:r>
              <a:rPr lang="sk-SK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Oddelenie </a:t>
            </a:r>
            <a:r>
              <a:rPr lang="sk-SK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slovakistiky</a:t>
            </a:r>
          </a:p>
          <a:p>
            <a:endParaRPr lang="sk-SK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sk-SK" sz="4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sk-SK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SKRACOVANIE  SLOV  </a:t>
            </a:r>
            <a:r>
              <a:rPr lang="it-IT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sk-SK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sk-SK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sk-SK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k-SK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Pivnica 25. máj 2024</a:t>
            </a:r>
            <a:endParaRPr lang="sk-SK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27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9295" y="191194"/>
            <a:ext cx="9808815" cy="57034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k-SK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skratky </a:t>
            </a:r>
            <a:r>
              <a:rPr lang="sk-SK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akademických </a:t>
            </a:r>
            <a:r>
              <a:rPr lang="sk-SK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titulov </a:t>
            </a:r>
          </a:p>
          <a:p>
            <a:pPr marL="0" indent="0" algn="ctr">
              <a:buNone/>
            </a:pP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456675"/>
              </p:ext>
            </p:extLst>
          </p:nvPr>
        </p:nvGraphicFramePr>
        <p:xfrm>
          <a:off x="2152995" y="1635901"/>
          <a:ext cx="8090132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6736"/>
                <a:gridCol w="408339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k-SK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Slovenský jazyk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Српски језик 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6911">
                <a:tc>
                  <a:txBody>
                    <a:bodyPr/>
                    <a:lstStyle/>
                    <a:p>
                      <a:r>
                        <a:rPr lang="sk-SK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master</a:t>
                      </a:r>
                      <a:r>
                        <a:rPr lang="sk-SK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Ma.                   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мастер – маст 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6911"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bakalár – Bc. 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Cyrl-R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6911"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inžinier – Ing.                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инжењер – инж</a:t>
                      </a:r>
                    </a:p>
                  </a:txBody>
                  <a:tcPr/>
                </a:tc>
              </a:tr>
              <a:tr h="426911">
                <a:tc>
                  <a:txBody>
                    <a:bodyPr/>
                    <a:lstStyle/>
                    <a:p>
                      <a:r>
                        <a:rPr lang="pl-PL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magister  – Mgr.            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магистар – мр 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6911"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doktor – Dr.                     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доктор – др </a:t>
                      </a:r>
                    </a:p>
                  </a:txBody>
                  <a:tcPr/>
                </a:tc>
              </a:tr>
              <a:tr h="426911"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115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5290" y="513184"/>
            <a:ext cx="9069321" cy="539803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sk-SK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k-SK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skratky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vedecko-pedagogických titulov docent a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profesor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píšu spravidla s malým začiatočným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písmenom </a:t>
            </a:r>
          </a:p>
          <a:p>
            <a:pPr marL="0" indent="0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doc. Dr. Anna </a:t>
            </a:r>
            <a:r>
              <a:rPr lang="sk-SK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Makišová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prof. Dr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Anna </a:t>
            </a:r>
            <a:r>
              <a:rPr lang="sk-SK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Makišová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mimoriadna profesorka </a:t>
            </a:r>
          </a:p>
          <a:p>
            <a:pPr marL="0" indent="0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prof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Dr. Anna </a:t>
            </a:r>
            <a:r>
              <a:rPr lang="sk-SK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Makišová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riadna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profesorka </a:t>
            </a:r>
            <a:endParaRPr lang="sr-Cyrl-R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проф. др Ана Макишова, редовна професорка</a:t>
            </a: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20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5290" y="513184"/>
            <a:ext cx="9069321" cy="53980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sk-SK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k-SK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 je skratka </a:t>
            </a:r>
            <a:r>
              <a:rPr lang="sk-SK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alebo prof. na začiatku vety, píše sa s veľkým začiatočným písmenom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nápise na dverách pracovne skratka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píše s veľkým začiatočným písmenom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rof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Dr. Anna </a:t>
            </a:r>
            <a:r>
              <a:rPr lang="sk-SK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Makišová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riadna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profesorka </a:t>
            </a:r>
            <a:endParaRPr lang="sr-Cyrl-R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07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6125" y="798022"/>
            <a:ext cx="9268488" cy="55150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Značky</a:t>
            </a:r>
          </a:p>
          <a:p>
            <a:pPr marL="0" indent="0" algn="ctr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medzinárodne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dohodnuté ustálené symboly na označenie meracích jednotiek, chemických prvkov, hudobných značiek, peňažných mien, evidenčných značiek áut a pod.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značkami nepíšeme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bodku</a:t>
            </a: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8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16899" y="613775"/>
            <a:ext cx="9387713" cy="529744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k-SK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meracie veličiny a jednotky</a:t>
            </a:r>
            <a:r>
              <a:rPr lang="sk-SK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čas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t</a:t>
            </a:r>
          </a:p>
          <a:p>
            <a:pPr marL="0" indent="0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hodina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h</a:t>
            </a:r>
          </a:p>
          <a:p>
            <a:pPr marL="0" indent="0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rýchlosť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</a:t>
            </a:r>
          </a:p>
          <a:p>
            <a:pPr marL="0" indent="0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dráha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</a:t>
            </a:r>
          </a:p>
          <a:p>
            <a:pPr marL="0" indent="0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liter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l</a:t>
            </a:r>
          </a:p>
          <a:p>
            <a:pPr marL="0" indent="0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kilogram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kg</a:t>
            </a:r>
          </a:p>
          <a:p>
            <a:pPr marL="0" indent="0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meter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</a:t>
            </a:r>
          </a:p>
          <a:p>
            <a:pPr marL="0" indent="0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milimeter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mm</a:t>
            </a:r>
          </a:p>
          <a:p>
            <a:pPr marL="0" indent="0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forte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silno – f </a:t>
            </a:r>
          </a:p>
          <a:p>
            <a:pPr marL="0" indent="0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stupeň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Celzia – °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5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54060" y="300626"/>
            <a:ext cx="10008296" cy="6557374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sk-SK" sz="5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6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k-SK" sz="6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hemické </a:t>
            </a:r>
            <a:r>
              <a:rPr lang="sk-SK" sz="6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prvky a zlúčeniny </a:t>
            </a:r>
            <a:r>
              <a:rPr lang="sk-SK" sz="6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60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kyslík </a:t>
            </a:r>
            <a:r>
              <a:rPr lang="sk-SK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k-SK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marL="0" indent="0">
              <a:buNone/>
            </a:pPr>
            <a:r>
              <a:rPr lang="sk-SK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sodík </a:t>
            </a:r>
            <a:r>
              <a:rPr lang="sk-SK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Na</a:t>
            </a:r>
          </a:p>
          <a:p>
            <a:pPr marL="0" indent="0">
              <a:buNone/>
            </a:pPr>
            <a:r>
              <a:rPr lang="sk-SK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chlorid </a:t>
            </a:r>
            <a:r>
              <a:rPr lang="sk-SK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sodný – </a:t>
            </a:r>
            <a:r>
              <a:rPr lang="sk-SK" sz="6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endParaRPr lang="sk-SK" sz="6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6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k-SK" sz="6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eňažné </a:t>
            </a:r>
            <a:r>
              <a:rPr lang="sk-SK" sz="6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 </a:t>
            </a:r>
          </a:p>
          <a:p>
            <a:pPr marL="0" indent="0">
              <a:buNone/>
            </a:pPr>
            <a:r>
              <a:rPr lang="sk-SK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sk-SK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dinár </a:t>
            </a:r>
            <a:r>
              <a:rPr lang="sk-SK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RSD                   </a:t>
            </a:r>
          </a:p>
          <a:p>
            <a:pPr marL="0" indent="0">
              <a:buNone/>
            </a:pPr>
            <a:r>
              <a:rPr lang="sk-SK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euro </a:t>
            </a:r>
            <a:r>
              <a:rPr lang="sk-SK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€</a:t>
            </a:r>
          </a:p>
          <a:p>
            <a:pPr marL="0" indent="0">
              <a:buNone/>
            </a:pPr>
            <a:r>
              <a:rPr lang="sk-SK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dolár </a:t>
            </a:r>
            <a:r>
              <a:rPr lang="sk-SK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$ </a:t>
            </a:r>
            <a:endParaRPr lang="sk-SK" sz="6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6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k-SK" sz="6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videnčné značky áut </a:t>
            </a:r>
          </a:p>
          <a:p>
            <a:pPr marL="0" indent="0">
              <a:buNone/>
            </a:pPr>
            <a:r>
              <a:rPr lang="sk-SK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Srbsko – SRB</a:t>
            </a:r>
          </a:p>
          <a:p>
            <a:pPr marL="0" indent="0">
              <a:buNone/>
            </a:pPr>
            <a:r>
              <a:rPr lang="sk-SK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Slovensko </a:t>
            </a:r>
            <a:r>
              <a:rPr lang="sk-SK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k-SK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</a:t>
            </a:r>
          </a:p>
          <a:p>
            <a:pPr marL="0" indent="0">
              <a:buNone/>
            </a:pPr>
            <a:r>
              <a:rPr lang="sk-SK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Švajčiarsko </a:t>
            </a:r>
            <a:r>
              <a:rPr lang="sk-SK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CH</a:t>
            </a:r>
          </a:p>
          <a:p>
            <a:pPr marL="0" indent="0">
              <a:buNone/>
            </a:pPr>
            <a:r>
              <a:rPr lang="sk-SK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Grécko </a:t>
            </a:r>
            <a:r>
              <a:rPr lang="sk-SK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GR</a:t>
            </a:r>
          </a:p>
          <a:p>
            <a:pPr marL="0" indent="0">
              <a:buNone/>
            </a:pP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13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41743" y="488515"/>
            <a:ext cx="9462870" cy="559913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Iniciálové skratky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vznikli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 začiatočných písmen jednotlivých slov viacslovných ustálených alebo združených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pomenovaní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tvoríme aj z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viacslovného vlastného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skratky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štátov, inštitúcií, organizácií, podnikov, novín atď. </a:t>
            </a:r>
            <a:endParaRPr lang="sk-SK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neskloňujeme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píšeme ich s veľkými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písmenami</a:t>
            </a: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čítame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 písmená v abecede: ZŠ – čítame </a:t>
            </a:r>
            <a:r>
              <a:rPr lang="sk-SK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zéeš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CD – čítame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cédé</a:t>
            </a: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nimi nepíšeme bodku</a:t>
            </a: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5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0735" y="216132"/>
            <a:ext cx="9717375" cy="5678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Iniciálové skratky </a:t>
            </a:r>
          </a:p>
          <a:p>
            <a:pPr marL="0" indent="0" algn="ctr">
              <a:buNone/>
            </a:pPr>
            <a:endParaRPr lang="sk-SK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k-SK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360288"/>
              </p:ext>
            </p:extLst>
          </p:nvPr>
        </p:nvGraphicFramePr>
        <p:xfrm>
          <a:off x="2054267" y="901873"/>
          <a:ext cx="8304758" cy="5967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2946"/>
                <a:gridCol w="4161812"/>
              </a:tblGrid>
              <a:tr h="411944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Slovenský jazyk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Српски језик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944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materská škola – MŠ 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предшколска установа – ПУ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94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základná škola – ZŠ                                 </a:t>
                      </a:r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 школа – ОШ</a:t>
                      </a:r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7917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Slovenské vojvodinské divadlo – SVD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Словачко војвођанско позориште – СВП</a:t>
                      </a:r>
                    </a:p>
                  </a:txBody>
                  <a:tcPr/>
                </a:tc>
              </a:tr>
              <a:tr h="411944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Európska únia – EÚ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Европска унија – ЕУ</a:t>
                      </a:r>
                    </a:p>
                  </a:txBody>
                  <a:tcPr/>
                </a:tc>
              </a:tr>
              <a:tr h="411944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Národná banka Srbska – NBS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Народна банка Србије – НБС</a:t>
                      </a:r>
                    </a:p>
                  </a:txBody>
                  <a:tcPr/>
                </a:tc>
              </a:tr>
              <a:tr h="411944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Filozofická fakulta – FF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Филозофски факултет – ФФ</a:t>
                      </a:r>
                    </a:p>
                  </a:txBody>
                  <a:tcPr/>
                </a:tc>
              </a:tr>
              <a:tr h="634394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Srbská republika – SR         </a:t>
                      </a:r>
                    </a:p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Republika Srbsko – RS  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Република Србија – РС </a:t>
                      </a:r>
                    </a:p>
                  </a:txBody>
                  <a:tcPr/>
                </a:tc>
              </a:tr>
              <a:tr h="634394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Autonómna </a:t>
                      </a:r>
                      <a:r>
                        <a:rPr lang="sk-SK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pokrajina</a:t>
                      </a:r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Vojvodina – APV/AP Vojvodina                               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Аутономна покрајина Војводина – АПВ</a:t>
                      </a:r>
                    </a:p>
                  </a:txBody>
                  <a:tcPr/>
                </a:tc>
              </a:tr>
              <a:tr h="411944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Matica slovenská – MS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Матица словачка – МС </a:t>
                      </a:r>
                    </a:p>
                  </a:txBody>
                  <a:tcPr/>
                </a:tc>
              </a:tr>
              <a:tr h="411944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kultúrno-umelecký spolok – KUS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културно-уметничко друштво – КУД  </a:t>
                      </a:r>
                      <a:endParaRPr lang="sr-Cyrl-R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94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Rádio televízia Vojvodiny</a:t>
                      </a:r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RTV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Радио телевизија Војводине – РТВ  </a:t>
                      </a:r>
                      <a:endParaRPr lang="sr-Cyrl-R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94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30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4268" y="425884"/>
            <a:ext cx="9457151" cy="602501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prihliadať na písanie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všeobecných a vlastných mien v rámci názvu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ZŠ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Jozefa </a:t>
            </a:r>
            <a:r>
              <a:rPr lang="sk-SK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Marčoka-Dragutina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ZŠ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mladých pokolení v </a:t>
            </a:r>
            <a:r>
              <a:rPr lang="sk-SK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Kovačici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ZŠ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hrdinu Janka Čmelíka v Starej </a:t>
            </a:r>
            <a:r>
              <a:rPr lang="sk-SK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Pazove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ZŠ maršala Tita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sk-SK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Padine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ZŠ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bratstvo v </a:t>
            </a:r>
            <a:r>
              <a:rPr lang="sk-SK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Aradáči</a:t>
            </a:r>
            <a:endParaRPr lang="sk-SK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ZŠ  bratov </a:t>
            </a:r>
            <a:r>
              <a:rPr lang="sk-SK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Novakovcov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sk-SK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Silbaši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326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112" y="275572"/>
            <a:ext cx="9682620" cy="6212909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slovenčine názov školy, inštitúcie a pod.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nepíšeme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úvodzoviek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srbčine názov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školy, inštitúcie 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píšeme do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úvodzoviek, ak je v nominatíve (ak je v genitíve, nepíšeme </a:t>
            </a:r>
            <a:r>
              <a:rPr lang="sk-SK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sk-SK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úvodzoviek</a:t>
            </a:r>
            <a:r>
              <a:rPr lang="sk-SK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k-SK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všeobecné podstatné meno píšeme s malým </a:t>
            </a:r>
            <a:r>
              <a:rPr lang="sk-SK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začiatočným </a:t>
            </a:r>
            <a:r>
              <a:rPr lang="sk-SK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písmenom </a:t>
            </a:r>
            <a:endParaRPr lang="sk-SK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ZŠ mladých pokolení v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Kovačici</a:t>
            </a:r>
            <a:endParaRPr lang="sk-SK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sr-Cyrl-R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млада покољења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sr-Cyrl-R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Ковачица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ZŠ Jána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Čajaka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Báčskom Petrovci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sr-Cyrl-R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Јан Чајак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sr-Cyrl-R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Бачки Петовац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 Јана Чајака у Бачком Петовцу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49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676405"/>
            <a:ext cx="9638490" cy="5608017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6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SJ.1.2.7</a:t>
            </a:r>
            <a:r>
              <a:rPr lang="sk-SK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 písaní pozná základy slovenského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pravopisu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sk-SK" sz="8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SJ.2.2.5. pozná pravopisné normy a uplatňuje </a:t>
            </a:r>
          </a:p>
          <a:p>
            <a:pPr marL="0" indent="0">
              <a:buNone/>
            </a:pPr>
            <a:r>
              <a:rPr lang="sk-SK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ich vo väčšine prípadov </a:t>
            </a:r>
          </a:p>
          <a:p>
            <a:pPr marL="0" indent="0">
              <a:buNone/>
            </a:pPr>
            <a:endParaRPr lang="sk-SK" sz="8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SJ.3.2.5</a:t>
            </a:r>
            <a:r>
              <a:rPr lang="sk-SK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 </a:t>
            </a:r>
            <a:r>
              <a:rPr lang="sk-SK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sk-SK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dôsledne uplatňuje pravopisné </a:t>
            </a:r>
            <a:r>
              <a:rPr lang="sk-SK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normy </a:t>
            </a:r>
          </a:p>
          <a:p>
            <a:pPr marL="0" indent="0">
              <a:buNone/>
            </a:pPr>
            <a:r>
              <a:rPr lang="sk-SK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sk-SK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sk-SK" sz="8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 marL="0" indent="0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20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41743" y="488515"/>
            <a:ext cx="9462870" cy="55991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Покрајински секретаријат за високо образовање и научноистраживачку делатност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Војводине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Pokrajinski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sekretarijat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sk-SK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visoko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obrazovanje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sk-SK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naučnoistraživačku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delatnost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Vojvodine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Pokrajinský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sekretariát vysokoškolského vzdelávania a vedeckovýskumnej činnosti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Vojvodiny</a:t>
            </a:r>
            <a:r>
              <a:rPr lang="sr-Cyrl-R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PSVV a VČV</a:t>
            </a:r>
            <a:endParaRPr lang="sk-SK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Regionálne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vysokoškolského vzdelávania a vedeckovýskumnej činnosti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Vojvodiny </a:t>
            </a:r>
          </a:p>
        </p:txBody>
      </p:sp>
    </p:spTree>
    <p:extLst>
      <p:ext uri="{BB962C8B-B14F-4D97-AF65-F5344CB8AC3E}">
        <p14:creationId xmlns:p14="http://schemas.microsoft.com/office/powerpoint/2010/main" val="286219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41743" y="488515"/>
            <a:ext cx="9462870" cy="55991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zložité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iniciálové skratky sa pre lepšiu prehľadnosť oddeľujú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medzerami</a:t>
            </a: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Národná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rada Slovenskej republiky – NR SR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Ministerstvo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školstva, vedy, výskumu a športu </a:t>
            </a:r>
            <a:endParaRPr lang="sk-SK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Slovenskej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republiky – MŠVVaŠ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</a:t>
            </a: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87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41743" y="488515"/>
            <a:ext cx="9462870" cy="55991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nesprávajú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ako slová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vyslovujeme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 samostatné písmená v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abecede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neskloňujú sa </a:t>
            </a: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potrebujeme určiť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rod,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pomôžeme si kľúčovým slovom z danej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skratky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SND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Srbské národné divadlo = stredný rod (to SND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DPH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Daň z pridanej hodnoty – ženský rod (tá DPH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0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03615" y="290945"/>
            <a:ext cx="9600998" cy="57967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Skratkové </a:t>
            </a:r>
            <a:r>
              <a:rPr lang="sk-SK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slová     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vznikajú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spojením začiatočných písmen, skupín písmen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spojením slabík viacslovných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pomenovaní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dajú sa skloňovať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nimi nepíšeme bodku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vyslovujú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spolu (nehláskujú sa), sú ohybné a dajú sa od nich odvodzovať iné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slová</a:t>
            </a:r>
          </a:p>
          <a:p>
            <a:pPr marL="0" indent="0">
              <a:buNone/>
            </a:pP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75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6044" y="266007"/>
            <a:ext cx="10595956" cy="63960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Tancoval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sk-SK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SĽUK-u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sk-SK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sk-SK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TANAP-e </a:t>
            </a: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SATUR-e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prípona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pridáva cez spojovník- </a:t>
            </a:r>
            <a:endParaRPr lang="sk-SK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končia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spoluhlásku</a:t>
            </a: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čítame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 slová a skloňujeme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1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61804" y="565265"/>
            <a:ext cx="9542810" cy="605166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Slovnaft – </a:t>
            </a:r>
            <a:r>
              <a:rPr lang="sk-S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</a:t>
            </a: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enská </a:t>
            </a:r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naft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lnfovek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k-SK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lnfo</a:t>
            </a:r>
            <a:r>
              <a:rPr lang="sk-SK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rmatizačný</a:t>
            </a: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</a:t>
            </a:r>
            <a:endParaRPr lang="sk-SK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k-SK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lnter</a:t>
            </a:r>
            <a:r>
              <a:rPr lang="sk-SK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sk-SK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endParaRPr lang="sk-SK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BEMUS –  </a:t>
            </a:r>
            <a:r>
              <a:rPr lang="sk-SK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sk-SK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ogradske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</a:t>
            </a:r>
            <a:r>
              <a:rPr lang="sk-SK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zičke</a:t>
            </a: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k-SK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večanosti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BITEF – </a:t>
            </a:r>
            <a:r>
              <a:rPr lang="sk-SK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eogradski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k-SK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nternacionalni</a:t>
            </a: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sk-SK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atarski</a:t>
            </a: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estival</a:t>
            </a:r>
            <a:endParaRPr lang="sk-S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86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4436" y="798022"/>
            <a:ext cx="9689384" cy="54864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Písanie dátumu </a:t>
            </a:r>
          </a:p>
          <a:p>
            <a:pPr marL="0" indent="0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s-E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s-E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5. 2024</a:t>
            </a:r>
          </a:p>
          <a:p>
            <a:pPr marL="0" indent="0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s-E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s-E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mája</a:t>
            </a:r>
            <a:r>
              <a:rPr lang="es-E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</a:p>
          <a:p>
            <a:pPr marL="0" indent="0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Pivnica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25. mája 2024 – V Pivnici 25. mája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</a:p>
          <a:p>
            <a:pPr marL="0" indent="0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25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5. 2024 Pivnica – 25. 5. 2024 v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Pivnici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9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4436" y="798022"/>
            <a:ext cx="9689384" cy="54864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 písaní jednociferných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číslic označujúcich deň a mesiac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môžeme písať aj s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nulou na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začiatku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08. 05.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slovno-číselnom vyjadrení dátumu (ak sa mesiac píše slovom) sa deň píše radovou číslovkou bez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nuly: 8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mája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62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059" y="249382"/>
            <a:ext cx="9805762" cy="6035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Stupeň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 algn="ctr">
              <a:buNone/>
            </a:pP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25 ºC     slovenčina</a:t>
            </a:r>
          </a:p>
          <a:p>
            <a:pPr marL="0" indent="0" algn="ctr">
              <a:buNone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25ºC      srbčina     </a:t>
            </a:r>
            <a:endParaRPr lang="sk-SK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pravý 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uhol má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90º</a:t>
            </a:r>
          </a:p>
          <a:p>
            <a:pPr marL="0" indent="0" algn="ctr">
              <a:buNone/>
            </a:pP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34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5302" y="714894"/>
            <a:ext cx="10038518" cy="55695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Zapisovanie teploty</a:t>
            </a:r>
          </a:p>
          <a:p>
            <a:pPr marL="0" indent="0" algn="ctr">
              <a:buNone/>
            </a:pP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znamienka - a +, ktoré píšeme v slovenčine bez medzery medzi číslicou a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znamienkom</a:t>
            </a: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 </a:t>
            </a:r>
            <a:r>
              <a:rPr lang="pl-PL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bodom mrazu a nad bodom mrazu: </a:t>
            </a:r>
            <a:r>
              <a:rPr lang="pl-PL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-10 </a:t>
            </a:r>
            <a:r>
              <a:rPr lang="pl-PL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ºC, </a:t>
            </a:r>
            <a:endParaRPr lang="pl-PL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</a:t>
            </a:r>
            <a:r>
              <a:rPr lang="pl-PL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89,2 ºC, </a:t>
            </a:r>
            <a:r>
              <a:rPr lang="pl-PL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+32 </a:t>
            </a:r>
            <a:r>
              <a:rPr lang="pl-PL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ºC, +56,7 ºC </a:t>
            </a:r>
            <a:endParaRPr lang="sk-SK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39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935" y="806335"/>
            <a:ext cx="9336007" cy="49959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slová </a:t>
            </a: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skracujeme v písomnej 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komunikácii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urýchľujeme </a:t>
            </a: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uľahčujeme komunikáciu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používame </a:t>
            </a: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takmer 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každodenne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efektívne, šetria nám čas, uľahčujú 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život </a:t>
            </a:r>
          </a:p>
          <a:p>
            <a:pPr marL="0" indent="0">
              <a:buNone/>
            </a:pPr>
            <a:endParaRPr lang="sk-SK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35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5302" y="714894"/>
            <a:ext cx="10038518" cy="55695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Percento</a:t>
            </a:r>
          </a:p>
          <a:p>
            <a:pPr marL="0" indent="0" algn="ctr">
              <a:buNone/>
            </a:pPr>
            <a:endParaRPr lang="sk-SK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medzeru </a:t>
            </a: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píšeme medzi číselnou hodnotou a znakom 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percenta </a:t>
            </a:r>
            <a:endParaRPr lang="sk-S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Spravila </a:t>
            </a:r>
            <a:r>
              <a:rPr lang="sk-SK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všetko na 100 </a:t>
            </a:r>
            <a:r>
              <a:rPr lang="sk-SK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srbčine píšeme bez medzery medzi 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číslicou </a:t>
            </a: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znakom 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percenta </a:t>
            </a:r>
            <a:r>
              <a:rPr lang="sr-Cyrl-R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је урадила </a:t>
            </a:r>
            <a:r>
              <a:rPr lang="sk-SK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r>
              <a:rPr lang="sr-Cyrl-R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07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6864" y="432262"/>
            <a:ext cx="9996955" cy="585218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sk-SK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Pomlčka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časové, miestne </a:t>
            </a:r>
            <a:r>
              <a:rPr lang="sk-SK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rozpätie:</a:t>
            </a:r>
          </a:p>
          <a:p>
            <a:pPr marL="0" indent="0">
              <a:buNone/>
            </a:pPr>
            <a:r>
              <a:rPr lang="sk-SK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Bližšie </a:t>
            </a:r>
            <a:r>
              <a:rPr lang="sk-SK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informácie nájdete na stranách 5 – 10</a:t>
            </a:r>
            <a:r>
              <a:rPr lang="sk-SK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sk-SK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k-SK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Rýchlik </a:t>
            </a:r>
            <a:r>
              <a:rPr lang="sk-SK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relácii Nový Sad – Belehrad.</a:t>
            </a:r>
            <a:endParaRPr lang="sk-SK" sz="3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bližšie </a:t>
            </a:r>
            <a:r>
              <a:rPr lang="sk-SK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vysvetliť slovo alebo </a:t>
            </a:r>
            <a:r>
              <a:rPr lang="sk-SK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spojenie:</a:t>
            </a:r>
          </a:p>
          <a:p>
            <a:pPr marL="0" indent="0">
              <a:buNone/>
            </a:pPr>
            <a:r>
              <a:rPr lang="sk-SK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Horizont </a:t>
            </a:r>
            <a:r>
              <a:rPr lang="sk-SK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udalostí čiernej diery – hranica na okraji čiernej </a:t>
            </a:r>
            <a:endParaRPr lang="sk-SK" sz="3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diery </a:t>
            </a:r>
            <a:r>
              <a:rPr lang="sk-SK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časopriestore, spoza ktorej už neuniká žiarenie</a:t>
            </a:r>
            <a:r>
              <a:rPr lang="sk-SK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vsúvame </a:t>
            </a:r>
            <a:r>
              <a:rPr lang="pt-BR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vety slová a celé </a:t>
            </a:r>
            <a:r>
              <a:rPr lang="pt-BR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vet</a:t>
            </a:r>
            <a:r>
              <a:rPr lang="pt-BR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sk-SK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sk-SK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Nemáme zatiaľ </a:t>
            </a:r>
            <a:r>
              <a:rPr lang="sk-SK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k-SK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prirodzene </a:t>
            </a:r>
            <a:r>
              <a:rPr lang="sk-SK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k-SK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študijné výsledky.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používame protiklady:</a:t>
            </a:r>
          </a:p>
          <a:p>
            <a:pPr marL="0" indent="0">
              <a:buNone/>
            </a:pPr>
            <a:r>
              <a:rPr lang="sk-SK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sk-SK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staroba </a:t>
            </a:r>
            <a:r>
              <a:rPr lang="sk-SK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choroba, mladosť – radosť</a:t>
            </a:r>
          </a:p>
          <a:p>
            <a:pPr marL="0" indent="0">
              <a:buNone/>
            </a:pPr>
            <a:endParaRPr lang="sk-SK" sz="3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36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57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382385"/>
            <a:ext cx="9739260" cy="590206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sk-SK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Spojovník</a:t>
            </a:r>
          </a:p>
          <a:p>
            <a:pPr marL="0" indent="0" algn="ctr">
              <a:buNone/>
            </a:pPr>
            <a:endParaRPr lang="sk-SK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slovách s číslicami:</a:t>
            </a: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10-tisíc</a:t>
            </a:r>
            <a:r>
              <a:rPr lang="sk-SK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50-ročný, </a:t>
            </a: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5-krát</a:t>
            </a:r>
            <a:endParaRPr lang="sk-SK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 zlučovacích vzťahoch: </a:t>
            </a: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zeleno-žltý, </a:t>
            </a:r>
            <a:r>
              <a:rPr lang="sk-SK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Mária </a:t>
            </a: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Rázusová-</a:t>
            </a:r>
            <a:r>
              <a:rPr lang="sk-SK" sz="36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Martáková</a:t>
            </a:r>
            <a:endParaRPr lang="sk-SK" sz="36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celok, úplnosť: </a:t>
            </a: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sem-tam</a:t>
            </a:r>
            <a:r>
              <a:rPr lang="sk-SK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zubami-nechtami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spojenie synoným: </a:t>
            </a: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zle-nedobre</a:t>
            </a:r>
            <a:r>
              <a:rPr lang="sk-SK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horko-ťažko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slová s rovnakým základom: </a:t>
            </a: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cesta-</a:t>
            </a:r>
            <a:r>
              <a:rPr lang="sk-SK" sz="36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necesta</a:t>
            </a:r>
            <a:r>
              <a:rPr lang="sk-SK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chtiac-nechtiac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približnosť:</a:t>
            </a: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dve-tri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slová</a:t>
            </a:r>
            <a:r>
              <a:rPr lang="sk-SK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prídem</a:t>
            </a:r>
            <a:r>
              <a:rPr lang="sk-SK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dnes-zajtra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55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8553" y="565265"/>
            <a:ext cx="10005267" cy="56859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Lomka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edzeru pred lomkou a po nej nedávame: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Naša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 pôsobí na </a:t>
            </a:r>
            <a:r>
              <a:rPr lang="sk-SK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zahraničnom/medzinárodnom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Rýchlosť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svetla vo vákuu bola stanovená ako 3 × 108 </a:t>
            </a:r>
            <a:r>
              <a:rPr lang="sk-SK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m/s.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školskom roku </a:t>
            </a:r>
            <a:r>
              <a:rPr lang="sk-SK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2023/2024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sme zariadili 3 nové učebne.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54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4684" y="415635"/>
            <a:ext cx="9789136" cy="6151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oddelenie veršov v súvislom texte (v jednom riadku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dávame medzeru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 lomkou a po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nej:</a:t>
            </a:r>
          </a:p>
          <a:p>
            <a:pPr marL="0" indent="0" algn="just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k-SK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sk-SK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diaľke sa trasie. Vysoká. / Číhajú na ňu. – Byť samým </a:t>
            </a:r>
            <a:r>
              <a:rPr lang="sk-SK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sk-SK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sebou </a:t>
            </a:r>
            <a:r>
              <a:rPr lang="sk-SK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byť / najmä keď si v množstve / plnom teplých </a:t>
            </a:r>
            <a:endParaRPr lang="sk-SK" sz="3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k-SK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ľudských dychov.</a:t>
            </a:r>
          </a:p>
        </p:txBody>
      </p:sp>
    </p:spTree>
    <p:extLst>
      <p:ext uri="{BB962C8B-B14F-4D97-AF65-F5344CB8AC3E}">
        <p14:creationId xmlns:p14="http://schemas.microsoft.com/office/powerpoint/2010/main" val="250103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4684" y="415635"/>
            <a:ext cx="9789136" cy="615141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sk-SK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Hložančan</a:t>
            </a:r>
            <a:r>
              <a:rPr lang="sk-SK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sk-SK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Hložanec</a:t>
            </a:r>
            <a:r>
              <a:rPr lang="sk-SK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ctr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 11. 2016 Jazyková poradňa</a:t>
            </a:r>
          </a:p>
          <a:p>
            <a:pPr marL="0" indent="0" algn="just">
              <a:buNone/>
            </a:pPr>
            <a:endParaRPr lang="sk-SK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majú volať obyvatelia slovenskej dediny </a:t>
            </a:r>
            <a:r>
              <a:rPr lang="sk-SK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Hložany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 Vojvodine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miestnych názvov s príponou -</a:t>
            </a:r>
            <a:r>
              <a:rPr lang="sk-SK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 mužské obyvateľské mená odvodzujú príponou -</a:t>
            </a:r>
            <a:r>
              <a:rPr lang="sk-SK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anec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ženské obyvateľské mená príponou -</a:t>
            </a:r>
            <a:r>
              <a:rPr lang="sk-SK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ianka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napr. </a:t>
            </a:r>
            <a:r>
              <a:rPr lang="sk-SK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Turany – </a:t>
            </a:r>
            <a:r>
              <a:rPr lang="sk-SK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Turanec</a:t>
            </a:r>
            <a:r>
              <a:rPr lang="sk-SK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Turianka</a:t>
            </a:r>
            <a:r>
              <a:rPr lang="sk-SK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Topoľčany – Topoľčanec, Topoľčianka; Margecany – Margecanec, Margecianka; Krasňany – </a:t>
            </a:r>
            <a:r>
              <a:rPr lang="sk-SK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Krasňanec</a:t>
            </a:r>
            <a:r>
              <a:rPr lang="sk-SK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Krasnianka</a:t>
            </a:r>
            <a:r>
              <a:rPr lang="sk-SK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Brodzany – </a:t>
            </a:r>
            <a:r>
              <a:rPr lang="sk-SK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Brodzanec</a:t>
            </a:r>
            <a:r>
              <a:rPr lang="sk-SK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Brodzianka</a:t>
            </a:r>
            <a:r>
              <a:rPr lang="sk-SK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tak aj </a:t>
            </a:r>
            <a:r>
              <a:rPr lang="sk-SK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Hložany</a:t>
            </a:r>
            <a:r>
              <a:rPr lang="sk-SK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sk-SK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Hložanec</a:t>
            </a:r>
            <a:r>
              <a:rPr lang="sk-SK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Hložianka</a:t>
            </a:r>
            <a:r>
              <a:rPr lang="sk-SK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znamená, že obyvatelia obce </a:t>
            </a:r>
            <a:r>
              <a:rPr lang="sk-SK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Hložany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 nazývajú </a:t>
            </a:r>
            <a:r>
              <a:rPr lang="sk-SK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Hložanci</a:t>
            </a: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03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4684" y="315885"/>
            <a:ext cx="9789136" cy="625117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Lug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k-SK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Petrovec,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Kysáč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Kovačica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Erdevík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sk-SK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</a:t>
            </a:r>
            <a:r>
              <a:rPr lang="sk-SK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sk-SK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/-</a:t>
            </a:r>
            <a:r>
              <a:rPr lang="sk-SK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čan</a:t>
            </a:r>
            <a:r>
              <a:rPr lang="sk-SK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Lužan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Petrovčan,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Kysáčan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Kovačičan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Erdevíčan</a:t>
            </a: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k-SK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k-SK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čanka</a:t>
            </a:r>
            <a:r>
              <a:rPr lang="sk-SK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Lužanka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Petrovčanka,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Kysáčanka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Kovačičanka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 algn="just">
              <a:buNone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Erdevíčanka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obyvatelia:</a:t>
            </a:r>
          </a:p>
          <a:p>
            <a:pPr marL="0" indent="0" algn="just">
              <a:buNone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Lužania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Petrovčania,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Kysáčania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Kovačičania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 algn="just">
              <a:buNone/>
            </a:pPr>
            <a:r>
              <a:rPr lang="sk-SK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k-SK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Erdevíčania</a:t>
            </a: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95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5673" y="814647"/>
            <a:ext cx="9758939" cy="50965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k-SK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ĎAKUJEM  ZA  POZORNOSŤ!</a:t>
            </a:r>
            <a:endParaRPr lang="sk-SK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69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627" y="701458"/>
            <a:ext cx="9156526" cy="5724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sk-SK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</a:t>
            </a:r>
            <a:r>
              <a:rPr lang="sk-SK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skratky</a:t>
            </a:r>
          </a:p>
          <a:p>
            <a:pPr marL="0" indent="0">
              <a:buNone/>
            </a:pPr>
            <a:r>
              <a:rPr lang="sk-SK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</a:t>
            </a:r>
            <a:r>
              <a:rPr lang="sk-SK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značky</a:t>
            </a:r>
          </a:p>
          <a:p>
            <a:pPr marL="0" indent="0">
              <a:buNone/>
            </a:pPr>
            <a:r>
              <a:rPr lang="sk-SK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</a:t>
            </a:r>
            <a:r>
              <a:rPr lang="sk-SK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iniciálové skratky</a:t>
            </a:r>
          </a:p>
          <a:p>
            <a:pPr marL="0" indent="0">
              <a:buNone/>
            </a:pPr>
            <a:r>
              <a:rPr lang="sk-SK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4</a:t>
            </a:r>
            <a:r>
              <a:rPr lang="sk-SK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skratkové </a:t>
            </a:r>
            <a:r>
              <a:rPr lang="sk-SK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slová</a:t>
            </a:r>
            <a:endParaRPr lang="sk-SK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83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4685" y="263046"/>
            <a:ext cx="9291693" cy="635069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k-SK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Skratky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ustálené slovné jednotky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tvoríme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skrátením slova alebo slovného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spojenia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použijeme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jednu alebo niekoľko začiatočných hlások slova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slovného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spojenia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zvyčajne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končia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spoluhlásku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najčastejšie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 používame v úradnom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styku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administratívnych a odborných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textoch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vždy píšeme bodku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čítame ich tak, že vyslovíme slovo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71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891" y="19889"/>
            <a:ext cx="9717375" cy="5678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skratky utvorené </a:t>
            </a:r>
            <a:r>
              <a:rPr lang="sk-SK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skrátením jedného slova </a:t>
            </a:r>
            <a:endParaRPr lang="sk-SK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k-SK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k-SK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598857"/>
              </p:ext>
            </p:extLst>
          </p:nvPr>
        </p:nvGraphicFramePr>
        <p:xfrm>
          <a:off x="1975197" y="764093"/>
          <a:ext cx="8184804" cy="525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3106"/>
                <a:gridCol w="4101698"/>
              </a:tblGrid>
              <a:tr h="43786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Slovenský jazyk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Српски језик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7860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singulár – </a:t>
                      </a:r>
                      <a:r>
                        <a:rPr lang="sk-SK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једнина – једн.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7860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strana – s. 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 – стр.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7860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číslo – č./</a:t>
                      </a:r>
                      <a:r>
                        <a:rPr lang="sk-SK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čís</a:t>
                      </a:r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број – бр. 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7860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napríklad – napr.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пример – нпр.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7860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respektíve – resp.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7860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podobne – pod.                              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слично – сл.</a:t>
                      </a:r>
                    </a:p>
                  </a:txBody>
                  <a:tcPr/>
                </a:tc>
              </a:tr>
              <a:tr h="437860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takzvaný – tzv.                              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такозвани – тзв.</a:t>
                      </a:r>
                    </a:p>
                  </a:txBody>
                  <a:tcPr/>
                </a:tc>
              </a:tr>
              <a:tr h="437860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rok – r.                                           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година – г. </a:t>
                      </a:r>
                    </a:p>
                  </a:txBody>
                  <a:tcPr/>
                </a:tc>
              </a:tr>
              <a:tr h="437860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storočie – stor.                           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век – в. </a:t>
                      </a:r>
                      <a:endParaRPr lang="sr-Cyrl-R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7860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slovenský – slov.                           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словачки – слов. </a:t>
                      </a:r>
                      <a:endParaRPr lang="sr-Cyrl-R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786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hodina – hod.                                  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часова ч./ч 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804709"/>
              </p:ext>
            </p:extLst>
          </p:nvPr>
        </p:nvGraphicFramePr>
        <p:xfrm>
          <a:off x="1975196" y="6018413"/>
          <a:ext cx="8229600" cy="36576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dinár</a:t>
                      </a:r>
                      <a:r>
                        <a:rPr lang="sk-SK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k-SK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din</a:t>
                      </a:r>
                      <a:r>
                        <a:rPr lang="sk-SK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                                                    </a:t>
                      </a:r>
                      <a:r>
                        <a:rPr lang="sr-Cyrl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динар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дин.</a:t>
                      </a:r>
                      <a:endParaRPr lang="sk-SK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78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5290" y="513184"/>
            <a:ext cx="9069321" cy="53980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pri </a:t>
            </a:r>
            <a:r>
              <a:rPr lang="sk-SK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vyjadrení časového údaja možno použiť </a:t>
            </a:r>
            <a:r>
              <a:rPr lang="sk-SK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aj skratku, </a:t>
            </a:r>
            <a:r>
              <a:rPr lang="sk-SK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aj </a:t>
            </a:r>
            <a:r>
              <a:rPr lang="sk-SK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značku: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V </a:t>
            </a:r>
            <a:r>
              <a:rPr lang="sk-SK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čase okolo 13. </a:t>
            </a:r>
            <a:r>
              <a:rPr lang="sk-SK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hod. </a:t>
            </a:r>
            <a:r>
              <a:rPr lang="sk-SK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sa uskutoční... </a:t>
            </a:r>
            <a:r>
              <a:rPr lang="sk-SK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V </a:t>
            </a:r>
            <a:r>
              <a:rPr lang="sk-SK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čase okolo 13. </a:t>
            </a:r>
            <a:r>
              <a:rPr lang="sk-SK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 </a:t>
            </a:r>
            <a:r>
              <a:rPr lang="sk-SK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sa uskutoční... </a:t>
            </a:r>
            <a:endParaRPr lang="sk-SK" sz="3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môžeme zapísať na dva spôsoby: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sk-SK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 </a:t>
            </a:r>
            <a:r>
              <a:rPr lang="sk-SK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15.00 hod. alebo 15:00 hod.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13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9295" y="191194"/>
            <a:ext cx="9808815" cy="57034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skratky utvorené </a:t>
            </a:r>
            <a:r>
              <a:rPr lang="sk-SK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skrátením </a:t>
            </a:r>
            <a:r>
              <a:rPr lang="sk-SK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slovného spojenia </a:t>
            </a:r>
          </a:p>
          <a:p>
            <a:pPr marL="0" indent="0" algn="ctr">
              <a:buNone/>
            </a:pP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spojenia </a:t>
            </a:r>
            <a:endParaRPr lang="sk-SK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sk-SK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779329"/>
              </p:ext>
            </p:extLst>
          </p:nvPr>
        </p:nvGraphicFramePr>
        <p:xfrm>
          <a:off x="2105055" y="826715"/>
          <a:ext cx="8857293" cy="5350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4883"/>
                <a:gridCol w="4452410"/>
              </a:tblGrid>
              <a:tr h="491137">
                <a:tc>
                  <a:txBody>
                    <a:bodyPr/>
                    <a:lstStyle/>
                    <a:p>
                      <a:pPr algn="ctr"/>
                      <a:r>
                        <a:rPr lang="sk-SK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Slovenský jazyk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Српски језик 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113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iné – a i.                              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друго (други) – и др.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095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jednotné číslo – j. č.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једнина – једн./јд. </a:t>
                      </a:r>
                      <a:endParaRPr lang="sk-SK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113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tohto roku – t. r.                     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ове године – о. г. </a:t>
                      </a:r>
                    </a:p>
                  </a:txBody>
                  <a:tcPr/>
                </a:tc>
              </a:tr>
              <a:tr h="49113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tak ďalej – atď</a:t>
                      </a:r>
                      <a:r>
                        <a:rPr lang="sk-SK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тако даље – итд. </a:t>
                      </a:r>
                    </a:p>
                  </a:txBody>
                  <a:tcPr/>
                </a:tc>
              </a:tr>
              <a:tr h="491137">
                <a:tc>
                  <a:txBody>
                    <a:bodyPr/>
                    <a:lstStyle/>
                    <a:p>
                      <a:r>
                        <a:rPr lang="pl-PL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jest – t. j.                            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 јест</a:t>
                      </a:r>
                      <a:r>
                        <a:rPr lang="sk-SK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sr-Cyrl-R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тј.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1137"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podobne – a pod./ap.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слично – и сл.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1137"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 čísla – b. č.                          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броја – бб. </a:t>
                      </a:r>
                    </a:p>
                  </a:txBody>
                  <a:tcPr/>
                </a:tc>
              </a:tr>
              <a:tr h="491137"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úradujúci riaditeľ – ú. r.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вршилац дужности – в. д. </a:t>
                      </a:r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akciová spoločnosť – a. s. 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акционарско друштво – а. д. </a:t>
                      </a:r>
                      <a:endParaRPr lang="sk-SK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448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5753" y="413360"/>
            <a:ext cx="10484285" cy="644464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k-SK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4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slovenčine </a:t>
            </a:r>
            <a:r>
              <a:rPr lang="sk-SK" sz="4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píšeme bodku po skratke a vždy dávame medzeru medzi jednotlivými </a:t>
            </a:r>
            <a:r>
              <a:rPr lang="sk-SK" sz="4200" dirty="0">
                <a:latin typeface="Times New Roman" panose="02020603050405020304" pitchFamily="18" charset="0"/>
                <a:ea typeface="Calibri" panose="020F0502020204030204" pitchFamily="34" charset="0"/>
              </a:rPr>
              <a:t>písmenami t. r</a:t>
            </a:r>
            <a:r>
              <a:rPr lang="sk-SK" sz="4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sz="4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k-SK" sz="4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sk-SK" sz="4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 srbčine slovné spojenie rozlične zapisujeme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k-SK" sz="4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sk-SK" sz="4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(dodržiavame pravopisné pravidlá)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4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sr-Cyrl-RS" sz="4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sr-Cyrl-RS" sz="4200" dirty="0">
                <a:latin typeface="Times New Roman" panose="02020603050405020304" pitchFamily="18" charset="0"/>
                <a:ea typeface="Calibri" panose="020F0502020204030204" pitchFamily="34" charset="0"/>
              </a:rPr>
              <a:t>. г. </a:t>
            </a:r>
            <a:endParaRPr lang="sk-SK" sz="4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4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Cyrl-R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тј</a:t>
            </a:r>
            <a:r>
              <a:rPr lang="sr-Cyrl-R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k-SK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sk-SK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sk-SK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sk-S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02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4643</TotalTime>
  <Words>1837</Words>
  <Application>Microsoft Office PowerPoint</Application>
  <PresentationFormat>Widescreen</PresentationFormat>
  <Paragraphs>342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Autor</dc:creator>
  <cp:lastModifiedBy>Anna Makisova</cp:lastModifiedBy>
  <cp:revision>195</cp:revision>
  <dcterms:created xsi:type="dcterms:W3CDTF">2022-01-13T13:50:03Z</dcterms:created>
  <dcterms:modified xsi:type="dcterms:W3CDTF">2024-05-28T14:19:04Z</dcterms:modified>
</cp:coreProperties>
</file>